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7.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7"/>
  </p:notesMasterIdLst>
  <p:sldIdLst>
    <p:sldId id="381" r:id="rId2"/>
    <p:sldId id="328" r:id="rId3"/>
    <p:sldId id="333" r:id="rId4"/>
    <p:sldId id="397" r:id="rId5"/>
    <p:sldId id="277" r:id="rId6"/>
    <p:sldId id="329" r:id="rId7"/>
    <p:sldId id="398" r:id="rId8"/>
    <p:sldId id="332" r:id="rId9"/>
    <p:sldId id="268" r:id="rId10"/>
    <p:sldId id="269" r:id="rId11"/>
    <p:sldId id="297" r:id="rId12"/>
    <p:sldId id="415" r:id="rId13"/>
    <p:sldId id="298" r:id="rId14"/>
    <p:sldId id="299" r:id="rId15"/>
    <p:sldId id="300" r:id="rId16"/>
    <p:sldId id="301" r:id="rId17"/>
    <p:sldId id="302" r:id="rId18"/>
    <p:sldId id="306" r:id="rId19"/>
    <p:sldId id="307" r:id="rId20"/>
    <p:sldId id="308" r:id="rId21"/>
    <p:sldId id="369" r:id="rId22"/>
    <p:sldId id="311" r:id="rId23"/>
    <p:sldId id="336" r:id="rId24"/>
    <p:sldId id="337" r:id="rId25"/>
    <p:sldId id="338" r:id="rId26"/>
    <p:sldId id="312" r:id="rId27"/>
    <p:sldId id="313" r:id="rId28"/>
    <p:sldId id="403" r:id="rId29"/>
    <p:sldId id="370" r:id="rId30"/>
    <p:sldId id="342" r:id="rId31"/>
    <p:sldId id="340" r:id="rId32"/>
    <p:sldId id="404" r:id="rId33"/>
    <p:sldId id="405" r:id="rId34"/>
    <p:sldId id="343" r:id="rId35"/>
    <p:sldId id="341" r:id="rId36"/>
    <p:sldId id="407" r:id="rId37"/>
    <p:sldId id="399" r:id="rId38"/>
    <p:sldId id="400" r:id="rId39"/>
    <p:sldId id="401" r:id="rId40"/>
    <p:sldId id="408" r:id="rId41"/>
    <p:sldId id="396" r:id="rId42"/>
    <p:sldId id="409" r:id="rId43"/>
    <p:sldId id="410" r:id="rId44"/>
    <p:sldId id="265" r:id="rId45"/>
    <p:sldId id="264" r:id="rId46"/>
    <p:sldId id="266" r:id="rId47"/>
    <p:sldId id="372" r:id="rId48"/>
    <p:sldId id="257" r:id="rId49"/>
    <p:sldId id="260" r:id="rId50"/>
    <p:sldId id="262" r:id="rId51"/>
    <p:sldId id="258" r:id="rId52"/>
    <p:sldId id="261" r:id="rId53"/>
    <p:sldId id="259" r:id="rId54"/>
    <p:sldId id="283" r:id="rId55"/>
    <p:sldId id="414"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5792"/>
    <a:srgbClr val="C3C3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p:scale>
          <a:sx n="80" d="100"/>
          <a:sy n="80" d="100"/>
        </p:scale>
        <p:origin x="2514" y="846"/>
      </p:cViewPr>
      <p:guideLst/>
    </p:cSldViewPr>
  </p:slideViewPr>
  <p:notesTextViewPr>
    <p:cViewPr>
      <p:scale>
        <a:sx n="1" d="1"/>
        <a:sy n="1" d="1"/>
      </p:scale>
      <p:origin x="0" y="0"/>
    </p:cViewPr>
  </p:notesTextViewPr>
  <p:sorterViewPr>
    <p:cViewPr>
      <p:scale>
        <a:sx n="33" d="100"/>
        <a:sy n="33"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878744135691087E-2"/>
          <c:y val="2.6292199497756883E-2"/>
          <c:w val="0.83110790328401296"/>
          <c:h val="0.66609678277204099"/>
        </c:manualLayout>
      </c:layout>
      <c:barChart>
        <c:barDir val="col"/>
        <c:grouping val="percentStacked"/>
        <c:varyColors val="0"/>
        <c:ser>
          <c:idx val="0"/>
          <c:order val="0"/>
          <c:tx>
            <c:strRef>
              <c:f>Sheet1!$B$1</c:f>
              <c:strCache>
                <c:ptCount val="1"/>
                <c:pt idx="0">
                  <c:v>Loans to Industrialists</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44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Sheet1!$A$2:$A$4</c:f>
              <c:numCache>
                <c:formatCode>General</c:formatCode>
                <c:ptCount val="3"/>
                <c:pt idx="0">
                  <c:v>1951</c:v>
                </c:pt>
                <c:pt idx="1">
                  <c:v>1961</c:v>
                </c:pt>
                <c:pt idx="2">
                  <c:v>1968</c:v>
                </c:pt>
              </c:numCache>
            </c:numRef>
          </c:cat>
          <c:val>
            <c:numRef>
              <c:f>Sheet1!$B$2:$B$4</c:f>
              <c:numCache>
                <c:formatCode>General</c:formatCode>
                <c:ptCount val="3"/>
                <c:pt idx="0">
                  <c:v>34</c:v>
                </c:pt>
                <c:pt idx="1">
                  <c:v>51</c:v>
                </c:pt>
                <c:pt idx="2">
                  <c:v>67.5</c:v>
                </c:pt>
              </c:numCache>
            </c:numRef>
          </c:val>
          <c:extLst>
            <c:ext xmlns:c16="http://schemas.microsoft.com/office/drawing/2014/chart" uri="{C3380CC4-5D6E-409C-BE32-E72D297353CC}">
              <c16:uniqueId val="{00000000-2FF1-4C1E-8504-74D1A72F2F83}"/>
            </c:ext>
          </c:extLst>
        </c:ser>
        <c:ser>
          <c:idx val="1"/>
          <c:order val="1"/>
          <c:tx>
            <c:strRef>
              <c:f>Sheet1!$C$1</c:f>
              <c:strCache>
                <c:ptCount val="1"/>
                <c:pt idx="0">
                  <c:v>Others</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44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Sheet1!$A$2:$A$4</c:f>
              <c:numCache>
                <c:formatCode>General</c:formatCode>
                <c:ptCount val="3"/>
                <c:pt idx="0">
                  <c:v>1951</c:v>
                </c:pt>
                <c:pt idx="1">
                  <c:v>1961</c:v>
                </c:pt>
                <c:pt idx="2">
                  <c:v>1968</c:v>
                </c:pt>
              </c:numCache>
            </c:numRef>
          </c:cat>
          <c:val>
            <c:numRef>
              <c:f>Sheet1!$C$2:$C$4</c:f>
              <c:numCache>
                <c:formatCode>General</c:formatCode>
                <c:ptCount val="3"/>
                <c:pt idx="0">
                  <c:v>66</c:v>
                </c:pt>
                <c:pt idx="1">
                  <c:v>49</c:v>
                </c:pt>
                <c:pt idx="2">
                  <c:v>32.5</c:v>
                </c:pt>
              </c:numCache>
            </c:numRef>
          </c:val>
          <c:extLst>
            <c:ext xmlns:c16="http://schemas.microsoft.com/office/drawing/2014/chart" uri="{C3380CC4-5D6E-409C-BE32-E72D297353CC}">
              <c16:uniqueId val="{00000003-2FF1-4C1E-8504-74D1A72F2F83}"/>
            </c:ext>
          </c:extLst>
        </c:ser>
        <c:dLbls>
          <c:dLblPos val="ctr"/>
          <c:showLegendKey val="0"/>
          <c:showVal val="1"/>
          <c:showCatName val="0"/>
          <c:showSerName val="0"/>
          <c:showPercent val="0"/>
          <c:showBubbleSize val="0"/>
        </c:dLbls>
        <c:gapWidth val="150"/>
        <c:overlap val="100"/>
        <c:axId val="2055622128"/>
        <c:axId val="2055615888"/>
      </c:barChart>
      <c:catAx>
        <c:axId val="205562212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4000" b="0" i="0" u="none" strike="noStrike" kern="1200" cap="all" baseline="0">
                <a:solidFill>
                  <a:schemeClr val="dk1">
                    <a:lumMod val="75000"/>
                    <a:lumOff val="25000"/>
                  </a:schemeClr>
                </a:solidFill>
                <a:latin typeface="+mn-lt"/>
                <a:ea typeface="+mn-ea"/>
                <a:cs typeface="+mn-cs"/>
              </a:defRPr>
            </a:pPr>
            <a:endParaRPr lang="en-US"/>
          </a:p>
        </c:txPr>
        <c:crossAx val="2055615888"/>
        <c:crosses val="autoZero"/>
        <c:auto val="1"/>
        <c:lblAlgn val="ctr"/>
        <c:lblOffset val="100"/>
        <c:noMultiLvlLbl val="0"/>
      </c:catAx>
      <c:valAx>
        <c:axId val="205561588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none"/>
        <c:minorTickMark val="none"/>
        <c:tickLblPos val="nextTo"/>
        <c:crossAx val="2055622128"/>
        <c:crosses val="autoZero"/>
        <c:crossBetween val="between"/>
      </c:valAx>
      <c:spPr>
        <a:noFill/>
        <a:ln>
          <a:noFill/>
        </a:ln>
        <a:effectLst/>
      </c:spPr>
    </c:plotArea>
    <c:legend>
      <c:legendPos val="b"/>
      <c:layout>
        <c:manualLayout>
          <c:xMode val="edge"/>
          <c:yMode val="edge"/>
          <c:x val="1.0329708425566345E-3"/>
          <c:y val="0.87473733678651355"/>
          <c:w val="0.77851868480351905"/>
          <c:h val="0.11092146348743724"/>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36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878744135691087E-2"/>
          <c:y val="2.6292199497756883E-2"/>
          <c:w val="0.83110790328401296"/>
          <c:h val="0.66609678277204099"/>
        </c:manualLayout>
      </c:layout>
      <c:barChart>
        <c:barDir val="col"/>
        <c:grouping val="percentStacked"/>
        <c:varyColors val="0"/>
        <c:ser>
          <c:idx val="0"/>
          <c:order val="0"/>
          <c:tx>
            <c:strRef>
              <c:f>Sheet1!$B$1</c:f>
              <c:strCache>
                <c:ptCount val="1"/>
                <c:pt idx="0">
                  <c:v>Loans to Industrialists</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44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Sheet1!$A$2:$A$4</c:f>
              <c:numCache>
                <c:formatCode>General</c:formatCode>
                <c:ptCount val="3"/>
                <c:pt idx="0">
                  <c:v>1951</c:v>
                </c:pt>
                <c:pt idx="1">
                  <c:v>1961</c:v>
                </c:pt>
                <c:pt idx="2">
                  <c:v>1968</c:v>
                </c:pt>
              </c:numCache>
            </c:numRef>
          </c:cat>
          <c:val>
            <c:numRef>
              <c:f>Sheet1!$B$2:$B$4</c:f>
              <c:numCache>
                <c:formatCode>General</c:formatCode>
                <c:ptCount val="3"/>
                <c:pt idx="0">
                  <c:v>34</c:v>
                </c:pt>
                <c:pt idx="1">
                  <c:v>51</c:v>
                </c:pt>
                <c:pt idx="2">
                  <c:v>67.5</c:v>
                </c:pt>
              </c:numCache>
            </c:numRef>
          </c:val>
          <c:extLst>
            <c:ext xmlns:c16="http://schemas.microsoft.com/office/drawing/2014/chart" uri="{C3380CC4-5D6E-409C-BE32-E72D297353CC}">
              <c16:uniqueId val="{00000000-2FF1-4C1E-8504-74D1A72F2F83}"/>
            </c:ext>
          </c:extLst>
        </c:ser>
        <c:ser>
          <c:idx val="1"/>
          <c:order val="1"/>
          <c:tx>
            <c:strRef>
              <c:f>Sheet1!$C$1</c:f>
              <c:strCache>
                <c:ptCount val="1"/>
                <c:pt idx="0">
                  <c:v>Others</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44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Sheet1!$A$2:$A$4</c:f>
              <c:numCache>
                <c:formatCode>General</c:formatCode>
                <c:ptCount val="3"/>
                <c:pt idx="0">
                  <c:v>1951</c:v>
                </c:pt>
                <c:pt idx="1">
                  <c:v>1961</c:v>
                </c:pt>
                <c:pt idx="2">
                  <c:v>1968</c:v>
                </c:pt>
              </c:numCache>
            </c:numRef>
          </c:cat>
          <c:val>
            <c:numRef>
              <c:f>Sheet1!$C$2:$C$4</c:f>
              <c:numCache>
                <c:formatCode>General</c:formatCode>
                <c:ptCount val="3"/>
                <c:pt idx="0">
                  <c:v>66</c:v>
                </c:pt>
                <c:pt idx="1">
                  <c:v>49</c:v>
                </c:pt>
                <c:pt idx="2">
                  <c:v>32.5</c:v>
                </c:pt>
              </c:numCache>
            </c:numRef>
          </c:val>
          <c:extLst>
            <c:ext xmlns:c16="http://schemas.microsoft.com/office/drawing/2014/chart" uri="{C3380CC4-5D6E-409C-BE32-E72D297353CC}">
              <c16:uniqueId val="{00000003-2FF1-4C1E-8504-74D1A72F2F83}"/>
            </c:ext>
          </c:extLst>
        </c:ser>
        <c:dLbls>
          <c:dLblPos val="ctr"/>
          <c:showLegendKey val="0"/>
          <c:showVal val="1"/>
          <c:showCatName val="0"/>
          <c:showSerName val="0"/>
          <c:showPercent val="0"/>
          <c:showBubbleSize val="0"/>
        </c:dLbls>
        <c:gapWidth val="150"/>
        <c:overlap val="100"/>
        <c:axId val="2055622128"/>
        <c:axId val="2055615888"/>
      </c:barChart>
      <c:catAx>
        <c:axId val="205562212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4000" b="0" i="0" u="none" strike="noStrike" kern="1200" cap="all" baseline="0">
                <a:solidFill>
                  <a:schemeClr val="dk1">
                    <a:lumMod val="75000"/>
                    <a:lumOff val="25000"/>
                  </a:schemeClr>
                </a:solidFill>
                <a:latin typeface="+mn-lt"/>
                <a:ea typeface="+mn-ea"/>
                <a:cs typeface="+mn-cs"/>
              </a:defRPr>
            </a:pPr>
            <a:endParaRPr lang="en-US"/>
          </a:p>
        </c:txPr>
        <c:crossAx val="2055615888"/>
        <c:crosses val="autoZero"/>
        <c:auto val="1"/>
        <c:lblAlgn val="ctr"/>
        <c:lblOffset val="100"/>
        <c:noMultiLvlLbl val="0"/>
      </c:catAx>
      <c:valAx>
        <c:axId val="205561588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none"/>
        <c:minorTickMark val="none"/>
        <c:tickLblPos val="nextTo"/>
        <c:crossAx val="2055622128"/>
        <c:crosses val="autoZero"/>
        <c:crossBetween val="between"/>
      </c:valAx>
      <c:spPr>
        <a:noFill/>
        <a:ln>
          <a:noFill/>
        </a:ln>
        <a:effectLst/>
      </c:spPr>
    </c:plotArea>
    <c:legend>
      <c:legendPos val="b"/>
      <c:layout>
        <c:manualLayout>
          <c:xMode val="edge"/>
          <c:yMode val="edge"/>
          <c:x val="1.0329708425566345E-3"/>
          <c:y val="0.87473733678651355"/>
          <c:w val="0.77851868480351905"/>
          <c:h val="0.11092146348743724"/>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36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baseline="0">
                <a:solidFill>
                  <a:schemeClr val="dk1">
                    <a:lumMod val="75000"/>
                    <a:lumOff val="25000"/>
                  </a:schemeClr>
                </a:solidFill>
                <a:latin typeface="+mn-lt"/>
                <a:ea typeface="+mn-ea"/>
                <a:cs typeface="+mn-cs"/>
              </a:defRPr>
            </a:pPr>
            <a:r>
              <a:rPr lang="en-US" sz="2800" dirty="0"/>
              <a:t>Budget provision for </a:t>
            </a:r>
            <a:r>
              <a:rPr lang="en-US" sz="2800" dirty="0" smtClean="0"/>
              <a:t>Agri. </a:t>
            </a:r>
            <a:r>
              <a:rPr lang="en-US" sz="2800" dirty="0"/>
              <a:t>Loans (Lakh </a:t>
            </a:r>
            <a:r>
              <a:rPr lang="en-US" sz="2800" dirty="0" smtClean="0"/>
              <a:t>Cr.)</a:t>
            </a:r>
            <a:endParaRPr lang="en-US" sz="2800" dirty="0"/>
          </a:p>
        </c:rich>
      </c:tx>
      <c:layout>
        <c:manualLayout>
          <c:xMode val="edge"/>
          <c:yMode val="edge"/>
          <c:x val="5.9664409505650481E-2"/>
          <c:y val="0.27248279479493498"/>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1.5878744135691087E-2"/>
          <c:y val="2.2105666541509101E-2"/>
          <c:w val="0.96824251172861786"/>
          <c:h val="0.72786743103107909"/>
        </c:manualLayout>
      </c:layout>
      <c:barChart>
        <c:barDir val="col"/>
        <c:grouping val="clustered"/>
        <c:varyColors val="0"/>
        <c:ser>
          <c:idx val="0"/>
          <c:order val="0"/>
          <c:tx>
            <c:strRef>
              <c:f>Sheet1!$B$1</c:f>
              <c:strCache>
                <c:ptCount val="1"/>
                <c:pt idx="0">
                  <c:v>Budget provision for Agriculture Loans (Lakh Crores)</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54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Sheet1!$A$2:$A$4</c:f>
              <c:numCache>
                <c:formatCode>General</c:formatCode>
                <c:ptCount val="3"/>
                <c:pt idx="0">
                  <c:v>2015</c:v>
                </c:pt>
                <c:pt idx="1">
                  <c:v>2016</c:v>
                </c:pt>
                <c:pt idx="2">
                  <c:v>2017</c:v>
                </c:pt>
              </c:numCache>
            </c:numRef>
          </c:cat>
          <c:val>
            <c:numRef>
              <c:f>Sheet1!$B$2:$B$4</c:f>
              <c:numCache>
                <c:formatCode>General</c:formatCode>
                <c:ptCount val="3"/>
                <c:pt idx="0">
                  <c:v>8.5</c:v>
                </c:pt>
                <c:pt idx="1">
                  <c:v>9</c:v>
                </c:pt>
                <c:pt idx="2">
                  <c:v>10</c:v>
                </c:pt>
              </c:numCache>
            </c:numRef>
          </c:val>
          <c:extLst>
            <c:ext xmlns:c16="http://schemas.microsoft.com/office/drawing/2014/chart" uri="{C3380CC4-5D6E-409C-BE32-E72D297353CC}">
              <c16:uniqueId val="{00000000-92D0-4255-B3CD-A8DD8274FBC0}"/>
            </c:ext>
          </c:extLst>
        </c:ser>
        <c:dLbls>
          <c:dLblPos val="inEnd"/>
          <c:showLegendKey val="0"/>
          <c:showVal val="1"/>
          <c:showCatName val="0"/>
          <c:showSerName val="0"/>
          <c:showPercent val="0"/>
          <c:showBubbleSize val="0"/>
        </c:dLbls>
        <c:gapWidth val="65"/>
        <c:axId val="1081028720"/>
        <c:axId val="1081008336"/>
      </c:barChart>
      <c:catAx>
        <c:axId val="108102872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4000" b="0" i="0" u="none" strike="noStrike" kern="1200" cap="all" baseline="0">
                <a:solidFill>
                  <a:schemeClr val="dk1">
                    <a:lumMod val="75000"/>
                    <a:lumOff val="25000"/>
                  </a:schemeClr>
                </a:solidFill>
                <a:latin typeface="+mn-lt"/>
                <a:ea typeface="+mn-ea"/>
                <a:cs typeface="+mn-cs"/>
              </a:defRPr>
            </a:pPr>
            <a:endParaRPr lang="en-US"/>
          </a:p>
        </c:txPr>
        <c:crossAx val="1081008336"/>
        <c:crosses val="autoZero"/>
        <c:auto val="1"/>
        <c:lblAlgn val="ctr"/>
        <c:lblOffset val="100"/>
        <c:noMultiLvlLbl val="0"/>
      </c:catAx>
      <c:valAx>
        <c:axId val="1081008336"/>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081028720"/>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_rels/data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image" Target="../media/image75.jpeg"/></Relationships>
</file>

<file path=ppt/diagrams/_rels/data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jpeg"/></Relationships>
</file>

<file path=ppt/diagrams/_rels/data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diagrams/_rels/data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iagrams/_rels/data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iagrams/_rels/data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iagrams/_rels/data2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image" Target="../media/image114.png"/></Relationships>
</file>

<file path=ppt/diagrams/_rels/data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iagrams/_rels/data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iagrams/_rels/data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image" Target="../media/image60.png"/></Relationships>
</file>

<file path=ppt/diagrams/_rels/data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image" Target="../media/image71.jpeg"/></Relationships>
</file>

<file path=ppt/diagrams/_rels/drawing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image" Target="../media/image75.jpeg"/></Relationships>
</file>

<file path=ppt/diagrams/_rels/drawing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diagrams/_rels/drawing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iagrams/_rels/drawing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iagrams/_rels/drawing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iagrams/_rels/drawing2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image" Target="../media/image114.png"/></Relationships>
</file>

<file path=ppt/diagrams/_rels/drawing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iagrams/_rels/drawing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iagrams/_rels/drawing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image" Target="../media/image60.png"/></Relationships>
</file>

<file path=ppt/diagrams/_rels/drawing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image" Target="../media/image71.jpe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C47F00-2A3B-4343-A562-2D62F85E5217}" type="doc">
      <dgm:prSet loTypeId="urn:microsoft.com/office/officeart/2005/8/layout/chevron1" loCatId="process" qsTypeId="urn:microsoft.com/office/officeart/2005/8/quickstyle/simple1" qsCatId="simple" csTypeId="urn:microsoft.com/office/officeart/2005/8/colors/accent2_3" csCatId="accent2" phldr="1"/>
      <dgm:spPr/>
    </dgm:pt>
    <dgm:pt modelId="{70CAC3DD-CF6F-4A5A-AF14-2CCA6FDF24D4}">
      <dgm:prSet phldrT="[Text]" custT="1"/>
      <dgm:spPr/>
      <dgm:t>
        <a:bodyPr/>
        <a:lstStyle/>
        <a:p>
          <a:r>
            <a:rPr lang="en-US" sz="1800" dirty="0" smtClean="0">
              <a:latin typeface="+mj-lt"/>
              <a:cs typeface="MV Boli" panose="02000500030200090000" pitchFamily="2" charset="0"/>
            </a:rPr>
            <a:t>Intro</a:t>
          </a:r>
          <a:endParaRPr lang="en-US" sz="1800" dirty="0">
            <a:latin typeface="+mj-lt"/>
            <a:cs typeface="MV Boli" panose="02000500030200090000" pitchFamily="2" charset="0"/>
          </a:endParaRPr>
        </a:p>
      </dgm:t>
    </dgm:pt>
    <dgm:pt modelId="{5BF91823-CD9C-4FAC-8E55-74FDDDE94778}" type="par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C85F5E09-60CF-4DE0-8D26-3931A771F164}" type="sib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F5FF0754-3A27-4ADA-B617-DFADE6DD74A7}">
      <dgm:prSet phldrT="[Text]" custT="1"/>
      <dgm:spPr/>
      <dgm:t>
        <a:bodyPr/>
        <a:lstStyle/>
        <a:p>
          <a:r>
            <a:rPr lang="en-US" sz="1800" dirty="0" smtClean="0">
              <a:latin typeface="+mj-lt"/>
              <a:cs typeface="MV Boli" panose="02000500030200090000" pitchFamily="2" charset="0"/>
            </a:rPr>
            <a:t>Body</a:t>
          </a:r>
          <a:endParaRPr lang="en-US" sz="1800" dirty="0">
            <a:latin typeface="+mj-lt"/>
            <a:cs typeface="MV Boli" panose="02000500030200090000" pitchFamily="2" charset="0"/>
          </a:endParaRPr>
        </a:p>
      </dgm:t>
    </dgm:pt>
    <dgm:pt modelId="{8C7C029D-1195-497D-A49B-AE1A40ECF09E}" type="par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056DD02-D6E5-4306-B160-F8D4569FC0DC}" type="sib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64421AC-5C71-40AE-AF33-F3DF11350D32}">
      <dgm:prSet phldrT="[Text]" custT="1"/>
      <dgm:spPr/>
      <dgm:t>
        <a:bodyPr/>
        <a:lstStyle/>
        <a:p>
          <a:r>
            <a:rPr lang="en-US" sz="1800" dirty="0" smtClean="0">
              <a:latin typeface="+mj-lt"/>
              <a:cs typeface="MV Boli" panose="02000500030200090000" pitchFamily="2" charset="0"/>
            </a:rPr>
            <a:t>Conclusion</a:t>
          </a:r>
          <a:endParaRPr lang="en-US" sz="1800" dirty="0">
            <a:latin typeface="+mj-lt"/>
            <a:cs typeface="MV Boli" panose="02000500030200090000" pitchFamily="2" charset="0"/>
          </a:endParaRPr>
        </a:p>
      </dgm:t>
    </dgm:pt>
    <dgm:pt modelId="{3ADFE543-95E3-41AB-B4BB-750BE04EB1A9}" type="par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FC1950D-0565-4C14-90A9-64CAFC3A77F1}" type="sib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EA2E7C8-3107-49D3-9D75-73082C2CCBFD}" type="pres">
      <dgm:prSet presAssocID="{E5C47F00-2A3B-4343-A562-2D62F85E5217}" presName="Name0" presStyleCnt="0">
        <dgm:presLayoutVars>
          <dgm:dir/>
          <dgm:animLvl val="lvl"/>
          <dgm:resizeHandles val="exact"/>
        </dgm:presLayoutVars>
      </dgm:prSet>
      <dgm:spPr/>
    </dgm:pt>
    <dgm:pt modelId="{7A3BBCAB-C642-4FBF-8D95-94671A7EEAEB}" type="pres">
      <dgm:prSet presAssocID="{70CAC3DD-CF6F-4A5A-AF14-2CCA6FDF24D4}" presName="parTxOnly" presStyleLbl="node1" presStyleIdx="0" presStyleCnt="3">
        <dgm:presLayoutVars>
          <dgm:chMax val="0"/>
          <dgm:chPref val="0"/>
          <dgm:bulletEnabled val="1"/>
        </dgm:presLayoutVars>
      </dgm:prSet>
      <dgm:spPr/>
      <dgm:t>
        <a:bodyPr/>
        <a:lstStyle/>
        <a:p>
          <a:endParaRPr lang="en-US"/>
        </a:p>
      </dgm:t>
    </dgm:pt>
    <dgm:pt modelId="{D7B5AD5D-9930-4831-8D4B-42E2027F6068}" type="pres">
      <dgm:prSet presAssocID="{C85F5E09-60CF-4DE0-8D26-3931A771F164}" presName="parTxOnlySpace" presStyleCnt="0"/>
      <dgm:spPr/>
    </dgm:pt>
    <dgm:pt modelId="{B95A6342-F216-416F-A3DE-7B803A5918D3}" type="pres">
      <dgm:prSet presAssocID="{F5FF0754-3A27-4ADA-B617-DFADE6DD74A7}" presName="parTxOnly" presStyleLbl="node1" presStyleIdx="1" presStyleCnt="3">
        <dgm:presLayoutVars>
          <dgm:chMax val="0"/>
          <dgm:chPref val="0"/>
          <dgm:bulletEnabled val="1"/>
        </dgm:presLayoutVars>
      </dgm:prSet>
      <dgm:spPr/>
      <dgm:t>
        <a:bodyPr/>
        <a:lstStyle/>
        <a:p>
          <a:endParaRPr lang="en-US"/>
        </a:p>
      </dgm:t>
    </dgm:pt>
    <dgm:pt modelId="{F4A61566-03F2-497C-BBB1-FE215EB43784}" type="pres">
      <dgm:prSet presAssocID="{7056DD02-D6E5-4306-B160-F8D4569FC0DC}" presName="parTxOnlySpace" presStyleCnt="0"/>
      <dgm:spPr/>
    </dgm:pt>
    <dgm:pt modelId="{03748F83-3AD6-4D7B-BF89-368985CFB0E7}" type="pres">
      <dgm:prSet presAssocID="{764421AC-5C71-40AE-AF33-F3DF11350D32}" presName="parTxOnly" presStyleLbl="node1" presStyleIdx="2" presStyleCnt="3">
        <dgm:presLayoutVars>
          <dgm:chMax val="0"/>
          <dgm:chPref val="0"/>
          <dgm:bulletEnabled val="1"/>
        </dgm:presLayoutVars>
      </dgm:prSet>
      <dgm:spPr/>
      <dgm:t>
        <a:bodyPr/>
        <a:lstStyle/>
        <a:p>
          <a:endParaRPr lang="en-US"/>
        </a:p>
      </dgm:t>
    </dgm:pt>
  </dgm:ptLst>
  <dgm:cxnLst>
    <dgm:cxn modelId="{BCDBA660-308B-4769-BC0B-26C8C84DAEE6}" type="presOf" srcId="{70CAC3DD-CF6F-4A5A-AF14-2CCA6FDF24D4}" destId="{7A3BBCAB-C642-4FBF-8D95-94671A7EEAEB}" srcOrd="0" destOrd="0" presId="urn:microsoft.com/office/officeart/2005/8/layout/chevron1"/>
    <dgm:cxn modelId="{C9459F68-9759-44E3-9CA4-F70AD36D16DC}" type="presOf" srcId="{F5FF0754-3A27-4ADA-B617-DFADE6DD74A7}" destId="{B95A6342-F216-416F-A3DE-7B803A5918D3}" srcOrd="0" destOrd="0" presId="urn:microsoft.com/office/officeart/2005/8/layout/chevron1"/>
    <dgm:cxn modelId="{0D42658D-A1A9-46FB-8083-BC697B51C54E}" srcId="{E5C47F00-2A3B-4343-A562-2D62F85E5217}" destId="{70CAC3DD-CF6F-4A5A-AF14-2CCA6FDF24D4}" srcOrd="0" destOrd="0" parTransId="{5BF91823-CD9C-4FAC-8E55-74FDDDE94778}" sibTransId="{C85F5E09-60CF-4DE0-8D26-3931A771F164}"/>
    <dgm:cxn modelId="{91EA2A8C-87EA-4A7F-8099-DFA783611841}" srcId="{E5C47F00-2A3B-4343-A562-2D62F85E5217}" destId="{F5FF0754-3A27-4ADA-B617-DFADE6DD74A7}" srcOrd="1" destOrd="0" parTransId="{8C7C029D-1195-497D-A49B-AE1A40ECF09E}" sibTransId="{7056DD02-D6E5-4306-B160-F8D4569FC0DC}"/>
    <dgm:cxn modelId="{3DCEEFC7-3CEF-468D-8795-45F565E91C76}" srcId="{E5C47F00-2A3B-4343-A562-2D62F85E5217}" destId="{764421AC-5C71-40AE-AF33-F3DF11350D32}" srcOrd="2" destOrd="0" parTransId="{3ADFE543-95E3-41AB-B4BB-750BE04EB1A9}" sibTransId="{1FC1950D-0565-4C14-90A9-64CAFC3A77F1}"/>
    <dgm:cxn modelId="{001C7255-0B26-45E9-A14B-029F35F4D6BE}" type="presOf" srcId="{764421AC-5C71-40AE-AF33-F3DF11350D32}" destId="{03748F83-3AD6-4D7B-BF89-368985CFB0E7}" srcOrd="0" destOrd="0" presId="urn:microsoft.com/office/officeart/2005/8/layout/chevron1"/>
    <dgm:cxn modelId="{38CCD73B-62A9-4F46-B49E-B68D0B092B18}" type="presOf" srcId="{E5C47F00-2A3B-4343-A562-2D62F85E5217}" destId="{1EA2E7C8-3107-49D3-9D75-73082C2CCBFD}" srcOrd="0" destOrd="0" presId="urn:microsoft.com/office/officeart/2005/8/layout/chevron1"/>
    <dgm:cxn modelId="{F1C35C1E-4064-4334-9966-2D5723D5261F}" type="presParOf" srcId="{1EA2E7C8-3107-49D3-9D75-73082C2CCBFD}" destId="{7A3BBCAB-C642-4FBF-8D95-94671A7EEAEB}" srcOrd="0" destOrd="0" presId="urn:microsoft.com/office/officeart/2005/8/layout/chevron1"/>
    <dgm:cxn modelId="{A3BE1490-4B12-4DFD-AE44-322DC030CB30}" type="presParOf" srcId="{1EA2E7C8-3107-49D3-9D75-73082C2CCBFD}" destId="{D7B5AD5D-9930-4831-8D4B-42E2027F6068}" srcOrd="1" destOrd="0" presId="urn:microsoft.com/office/officeart/2005/8/layout/chevron1"/>
    <dgm:cxn modelId="{4CB8CC11-389B-4EC3-BC41-E1FDA16AE4B2}" type="presParOf" srcId="{1EA2E7C8-3107-49D3-9D75-73082C2CCBFD}" destId="{B95A6342-F216-416F-A3DE-7B803A5918D3}" srcOrd="2" destOrd="0" presId="urn:microsoft.com/office/officeart/2005/8/layout/chevron1"/>
    <dgm:cxn modelId="{5B0DC533-83D5-4138-9B0D-4A44451A88C8}" type="presParOf" srcId="{1EA2E7C8-3107-49D3-9D75-73082C2CCBFD}" destId="{F4A61566-03F2-497C-BBB1-FE215EB43784}" srcOrd="3" destOrd="0" presId="urn:microsoft.com/office/officeart/2005/8/layout/chevron1"/>
    <dgm:cxn modelId="{098ADDC2-F825-4097-898E-DFE50C739FFB}" type="presParOf" srcId="{1EA2E7C8-3107-49D3-9D75-73082C2CCBFD}" destId="{03748F83-3AD6-4D7B-BF89-368985CFB0E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AD9A598-2C3D-42E0-A0D0-1B5FA2C0246D}" type="doc">
      <dgm:prSet loTypeId="urn:microsoft.com/office/officeart/2005/8/layout/vList4" loCatId="list" qsTypeId="urn:microsoft.com/office/officeart/2005/8/quickstyle/simple1" qsCatId="simple" csTypeId="urn:microsoft.com/office/officeart/2005/8/colors/accent3_2" csCatId="accent3" phldr="1"/>
      <dgm:spPr/>
      <dgm:t>
        <a:bodyPr/>
        <a:lstStyle/>
        <a:p>
          <a:endParaRPr lang="en-US"/>
        </a:p>
      </dgm:t>
    </dgm:pt>
    <dgm:pt modelId="{9283D868-76CC-4A1A-B58B-B2B16FC0A2F5}">
      <dgm:prSet phldrT="[Text]"/>
      <dgm:spPr/>
      <dgm:t>
        <a:bodyPr/>
        <a:lstStyle/>
        <a:p>
          <a:r>
            <a:rPr lang="en-US" dirty="0" err="1">
              <a:latin typeface="Franklin Gothic Medium Cond" panose="020B0606030402020204" pitchFamily="34" charset="0"/>
            </a:rPr>
            <a:t>Agri</a:t>
          </a:r>
          <a:endParaRPr lang="en-US" dirty="0">
            <a:latin typeface="Franklin Gothic Medium Cond" panose="020B0606030402020204" pitchFamily="34" charset="0"/>
          </a:endParaRPr>
        </a:p>
      </dgm:t>
    </dgm:pt>
    <dgm:pt modelId="{F442CBEF-B057-41DA-B502-B2E28D8C13D1}" type="parTrans" cxnId="{3072D77D-DB23-48B4-9ED0-EFAA7D947D7A}">
      <dgm:prSet/>
      <dgm:spPr/>
      <dgm:t>
        <a:bodyPr/>
        <a:lstStyle/>
        <a:p>
          <a:endParaRPr lang="en-US"/>
        </a:p>
      </dgm:t>
    </dgm:pt>
    <dgm:pt modelId="{B3AF0806-A8BA-44E3-831F-75FDD4E6CFCF}" type="sibTrans" cxnId="{3072D77D-DB23-48B4-9ED0-EFAA7D947D7A}">
      <dgm:prSet/>
      <dgm:spPr/>
      <dgm:t>
        <a:bodyPr/>
        <a:lstStyle/>
        <a:p>
          <a:endParaRPr lang="en-US"/>
        </a:p>
      </dgm:t>
    </dgm:pt>
    <dgm:pt modelId="{55D7B0E7-9C35-40E1-BA61-1499B5AE2943}">
      <dgm:prSet phldrT="[Text]"/>
      <dgm:spPr/>
      <dgm:t>
        <a:bodyPr/>
        <a:lstStyle/>
        <a:p>
          <a:r>
            <a:rPr lang="en-US" dirty="0">
              <a:latin typeface="Franklin Gothic Medium Cond" panose="020B0606030402020204" pitchFamily="34" charset="0"/>
            </a:rPr>
            <a:t>Rs.20 lakh  out of Rs.25 lakh home in  other areas</a:t>
          </a:r>
        </a:p>
      </dgm:t>
    </dgm:pt>
    <dgm:pt modelId="{20D326B0-21E2-4043-95AE-0A63A66FECA2}" type="parTrans" cxnId="{95FD98E2-2E30-4E58-A6C2-11C26D9E5449}">
      <dgm:prSet/>
      <dgm:spPr/>
      <dgm:t>
        <a:bodyPr/>
        <a:lstStyle/>
        <a:p>
          <a:endParaRPr lang="en-US"/>
        </a:p>
      </dgm:t>
    </dgm:pt>
    <dgm:pt modelId="{3D034436-8421-4F53-8260-DA9336316CFE}" type="sibTrans" cxnId="{95FD98E2-2E30-4E58-A6C2-11C26D9E5449}">
      <dgm:prSet/>
      <dgm:spPr/>
      <dgm:t>
        <a:bodyPr/>
        <a:lstStyle/>
        <a:p>
          <a:endParaRPr lang="en-US"/>
        </a:p>
      </dgm:t>
    </dgm:pt>
    <dgm:pt modelId="{F003DCDC-86FA-4F3D-A834-E2F58DA51289}">
      <dgm:prSet phldrT="[Text]"/>
      <dgm:spPr/>
      <dgm:t>
        <a:bodyPr/>
        <a:lstStyle/>
        <a:p>
          <a:r>
            <a:rPr lang="en-US" dirty="0">
              <a:latin typeface="Franklin Gothic Medium Cond" panose="020B0606030402020204" pitchFamily="34" charset="0"/>
            </a:rPr>
            <a:t>Rs. 28 lakh out of Rs. 35 lakh home In Metro (10Lakh/&gt;)</a:t>
          </a:r>
        </a:p>
      </dgm:t>
    </dgm:pt>
    <dgm:pt modelId="{04851E4D-E6E8-43A7-8D45-3C83C3A14E62}" type="parTrans" cxnId="{31405589-3460-4501-B7F0-8127FF90DA48}">
      <dgm:prSet/>
      <dgm:spPr/>
      <dgm:t>
        <a:bodyPr/>
        <a:lstStyle/>
        <a:p>
          <a:endParaRPr lang="en-US"/>
        </a:p>
      </dgm:t>
    </dgm:pt>
    <dgm:pt modelId="{4DD6208E-C22C-44FE-A1DF-A604C55EBEFD}" type="sibTrans" cxnId="{31405589-3460-4501-B7F0-8127FF90DA48}">
      <dgm:prSet/>
      <dgm:spPr/>
      <dgm:t>
        <a:bodyPr/>
        <a:lstStyle/>
        <a:p>
          <a:endParaRPr lang="en-US"/>
        </a:p>
      </dgm:t>
    </dgm:pt>
    <dgm:pt modelId="{806EAC0E-B69B-4D3E-90F2-FCA316CBF113}">
      <dgm:prSet phldrT="[Text]"/>
      <dgm:spPr/>
      <dgm:t>
        <a:bodyPr/>
        <a:lstStyle/>
        <a:p>
          <a:r>
            <a:rPr lang="en-US" dirty="0">
              <a:latin typeface="Franklin Gothic Medium Cond" panose="020B0606030402020204" pitchFamily="34" charset="0"/>
            </a:rPr>
            <a:t>Home repairs, slum rehab etc. eligible with similar caveats</a:t>
          </a:r>
        </a:p>
      </dgm:t>
    </dgm:pt>
    <dgm:pt modelId="{93292BFD-5CC0-4B10-B07F-4FE066024C25}" type="parTrans" cxnId="{D6CB3A40-1089-488C-B4FE-D17F645F0915}">
      <dgm:prSet/>
      <dgm:spPr/>
      <dgm:t>
        <a:bodyPr/>
        <a:lstStyle/>
        <a:p>
          <a:endParaRPr lang="en-US"/>
        </a:p>
      </dgm:t>
    </dgm:pt>
    <dgm:pt modelId="{2288AC46-A111-4BA4-A8E0-25CA1F143C52}" type="sibTrans" cxnId="{D6CB3A40-1089-488C-B4FE-D17F645F0915}">
      <dgm:prSet/>
      <dgm:spPr/>
      <dgm:t>
        <a:bodyPr/>
        <a:lstStyle/>
        <a:p>
          <a:endParaRPr lang="en-US"/>
        </a:p>
      </dgm:t>
    </dgm:pt>
    <dgm:pt modelId="{1B6826B6-FB3B-4B5C-9374-82E6106F782D}">
      <dgm:prSet phldrT="[Text]"/>
      <dgm:spPr/>
      <dgm:t>
        <a:bodyPr/>
        <a:lstStyle/>
        <a:p>
          <a:r>
            <a:rPr lang="en-US" dirty="0">
              <a:latin typeface="Franklin Gothic Medium Cond" panose="020B0606030402020204" pitchFamily="34" charset="0"/>
            </a:rPr>
            <a:t>Export credit</a:t>
          </a:r>
        </a:p>
      </dgm:t>
    </dgm:pt>
    <dgm:pt modelId="{7178D841-F319-4131-9437-8BCA883D87BD}" type="parTrans" cxnId="{387AAFA8-E95B-4281-913E-DFBBDCD002FB}">
      <dgm:prSet/>
      <dgm:spPr/>
      <dgm:t>
        <a:bodyPr/>
        <a:lstStyle/>
        <a:p>
          <a:endParaRPr lang="en-US"/>
        </a:p>
      </dgm:t>
    </dgm:pt>
    <dgm:pt modelId="{485277ED-F9C1-4B12-ACC1-DFE69889F98A}" type="sibTrans" cxnId="{387AAFA8-E95B-4281-913E-DFBBDCD002FB}">
      <dgm:prSet/>
      <dgm:spPr/>
      <dgm:t>
        <a:bodyPr/>
        <a:lstStyle/>
        <a:p>
          <a:endParaRPr lang="en-US"/>
        </a:p>
      </dgm:t>
    </dgm:pt>
    <dgm:pt modelId="{7F3AA9F4-C488-4C49-8C13-E1D98F253177}">
      <dgm:prSet phldrT="[Text]"/>
      <dgm:spPr/>
      <dgm:t>
        <a:bodyPr/>
        <a:lstStyle/>
        <a:p>
          <a:r>
            <a:rPr lang="en-US" dirty="0">
              <a:latin typeface="Franklin Gothic Medium Cond" panose="020B0606030402020204" pitchFamily="34" charset="0"/>
            </a:rPr>
            <a:t>100 cr. Turnover</a:t>
          </a:r>
        </a:p>
      </dgm:t>
    </dgm:pt>
    <dgm:pt modelId="{F6CBE928-E8D9-4DD3-9809-AC976CEF4219}" type="parTrans" cxnId="{B688282D-BD02-438B-9D95-06765028381A}">
      <dgm:prSet/>
      <dgm:spPr/>
      <dgm:t>
        <a:bodyPr/>
        <a:lstStyle/>
        <a:p>
          <a:endParaRPr lang="en-US"/>
        </a:p>
      </dgm:t>
    </dgm:pt>
    <dgm:pt modelId="{21AD54BB-CF5E-4DF8-A2AC-9DEBC4D1985D}" type="sibTrans" cxnId="{B688282D-BD02-438B-9D95-06765028381A}">
      <dgm:prSet/>
      <dgm:spPr/>
      <dgm:t>
        <a:bodyPr/>
        <a:lstStyle/>
        <a:p>
          <a:endParaRPr lang="en-US"/>
        </a:p>
      </dgm:t>
    </dgm:pt>
    <dgm:pt modelId="{6168849A-8AC6-46DB-9B16-E5F48EC1ACA5}">
      <dgm:prSet phldrT="[Text]"/>
      <dgm:spPr/>
      <dgm:t>
        <a:bodyPr/>
        <a:lstStyle/>
        <a:p>
          <a:r>
            <a:rPr lang="en-US" dirty="0">
              <a:latin typeface="Franklin Gothic Medium Cond" panose="020B0606030402020204" pitchFamily="34" charset="0"/>
            </a:rPr>
            <a:t>Max. 2% for SCB and FB(20/&gt;Branches)</a:t>
          </a:r>
        </a:p>
      </dgm:t>
    </dgm:pt>
    <dgm:pt modelId="{CBDB67B8-EA28-45F1-9B71-6296FFBCEF68}" type="parTrans" cxnId="{76CD4493-F5DC-4419-AF1E-BFE237797F63}">
      <dgm:prSet/>
      <dgm:spPr/>
      <dgm:t>
        <a:bodyPr/>
        <a:lstStyle/>
        <a:p>
          <a:endParaRPr lang="en-US"/>
        </a:p>
      </dgm:t>
    </dgm:pt>
    <dgm:pt modelId="{D8C615D3-AAEC-4ACE-90C8-122545CCE46B}" type="sibTrans" cxnId="{76CD4493-F5DC-4419-AF1E-BFE237797F63}">
      <dgm:prSet/>
      <dgm:spPr/>
      <dgm:t>
        <a:bodyPr/>
        <a:lstStyle/>
        <a:p>
          <a:endParaRPr lang="en-US"/>
        </a:p>
      </dgm:t>
    </dgm:pt>
    <dgm:pt modelId="{7E8212E5-D4F5-46EF-AC20-E13126D55497}">
      <dgm:prSet phldrT="[Text]"/>
      <dgm:spPr/>
      <dgm:t>
        <a:bodyPr/>
        <a:lstStyle/>
        <a:p>
          <a:r>
            <a:rPr lang="en-US" dirty="0">
              <a:latin typeface="Franklin Gothic Medium Cond" panose="020B0606030402020204" pitchFamily="34" charset="0"/>
            </a:rPr>
            <a:t>Housing</a:t>
          </a:r>
        </a:p>
      </dgm:t>
    </dgm:pt>
    <dgm:pt modelId="{438FC18E-CB00-4668-BC7F-B6B3AE6EB318}" type="parTrans" cxnId="{8C0AA22A-F773-4B6D-8361-3A9024C98D40}">
      <dgm:prSet/>
      <dgm:spPr/>
      <dgm:t>
        <a:bodyPr/>
        <a:lstStyle/>
        <a:p>
          <a:endParaRPr lang="en-US"/>
        </a:p>
      </dgm:t>
    </dgm:pt>
    <dgm:pt modelId="{BC6B7FC8-D5FC-4D12-A186-CA714892525E}" type="sibTrans" cxnId="{8C0AA22A-F773-4B6D-8361-3A9024C98D40}">
      <dgm:prSet/>
      <dgm:spPr/>
      <dgm:t>
        <a:bodyPr/>
        <a:lstStyle/>
        <a:p>
          <a:endParaRPr lang="en-US"/>
        </a:p>
      </dgm:t>
    </dgm:pt>
    <dgm:pt modelId="{5D686847-E709-48B5-B983-CF2755A91FF6}">
      <dgm:prSet phldrT="[Text]"/>
      <dgm:spPr/>
      <dgm:t>
        <a:bodyPr/>
        <a:lstStyle/>
        <a:p>
          <a:r>
            <a:rPr lang="en-US" dirty="0">
              <a:latin typeface="Franklin Gothic Medium Cond" panose="020B0606030402020204" pitchFamily="34" charset="0"/>
            </a:rPr>
            <a:t>Apart from </a:t>
          </a:r>
          <a:r>
            <a:rPr lang="en-US" dirty="0" smtClean="0">
              <a:latin typeface="Franklin Gothic Medium Cond" panose="020B0606030402020204" pitchFamily="34" charset="0"/>
            </a:rPr>
            <a:t>farmers/KCC; Soil conservation, watershed</a:t>
          </a:r>
          <a:endParaRPr lang="en-US" dirty="0">
            <a:latin typeface="Franklin Gothic Medium Cond" panose="020B0606030402020204" pitchFamily="34" charset="0"/>
          </a:endParaRPr>
        </a:p>
      </dgm:t>
    </dgm:pt>
    <dgm:pt modelId="{B352A54D-FB57-4CA4-85B9-1362169A1D59}" type="parTrans" cxnId="{9510F808-ECE9-494C-A741-E7316CD686DB}">
      <dgm:prSet/>
      <dgm:spPr/>
      <dgm:t>
        <a:bodyPr/>
        <a:lstStyle/>
        <a:p>
          <a:endParaRPr lang="en-US"/>
        </a:p>
      </dgm:t>
    </dgm:pt>
    <dgm:pt modelId="{2FBA5649-5B99-4DE0-AD97-6ED5B72989B5}" type="sibTrans" cxnId="{9510F808-ECE9-494C-A741-E7316CD686DB}">
      <dgm:prSet/>
      <dgm:spPr/>
      <dgm:t>
        <a:bodyPr/>
        <a:lstStyle/>
        <a:p>
          <a:endParaRPr lang="en-US"/>
        </a:p>
      </dgm:t>
    </dgm:pt>
    <dgm:pt modelId="{9FD73D44-62A3-49D2-9849-CB01B0405519}">
      <dgm:prSet phldrT="[Text]"/>
      <dgm:spPr/>
      <dgm:t>
        <a:bodyPr/>
        <a:lstStyle/>
        <a:p>
          <a:r>
            <a:rPr lang="en-US" dirty="0" err="1">
              <a:latin typeface="Franklin Gothic Medium Cond" panose="020B0606030402020204" pitchFamily="34" charset="0"/>
            </a:rPr>
            <a:t>Vermi</a:t>
          </a:r>
          <a:r>
            <a:rPr lang="en-US" dirty="0">
              <a:latin typeface="Franklin Gothic Medium Cond" panose="020B0606030402020204" pitchFamily="34" charset="0"/>
            </a:rPr>
            <a:t> compost, </a:t>
          </a:r>
          <a:r>
            <a:rPr lang="en-US" dirty="0" err="1">
              <a:latin typeface="Franklin Gothic Medium Cond" panose="020B0606030402020204" pitchFamily="34" charset="0"/>
            </a:rPr>
            <a:t>bioferti</a:t>
          </a:r>
          <a:r>
            <a:rPr lang="en-US" dirty="0">
              <a:latin typeface="Franklin Gothic Medium Cond" panose="020B0606030402020204" pitchFamily="34" charset="0"/>
            </a:rPr>
            <a:t>/</a:t>
          </a:r>
          <a:r>
            <a:rPr lang="en-US" dirty="0" err="1">
              <a:latin typeface="Franklin Gothic Medium Cond" panose="020B0606030402020204" pitchFamily="34" charset="0"/>
            </a:rPr>
            <a:t>pesti</a:t>
          </a:r>
          <a:r>
            <a:rPr lang="en-US" dirty="0">
              <a:latin typeface="Franklin Gothic Medium Cond" panose="020B0606030402020204" pitchFamily="34" charset="0"/>
            </a:rPr>
            <a:t>; seed production (but max Rs.100 cr)</a:t>
          </a:r>
        </a:p>
      </dgm:t>
    </dgm:pt>
    <dgm:pt modelId="{230A05D5-6C75-4D23-BA4F-58B267987C8C}" type="parTrans" cxnId="{FC61014F-9F4E-4327-AE1F-4BFF5813BBD5}">
      <dgm:prSet/>
      <dgm:spPr/>
      <dgm:t>
        <a:bodyPr/>
        <a:lstStyle/>
        <a:p>
          <a:endParaRPr lang="en-US"/>
        </a:p>
      </dgm:t>
    </dgm:pt>
    <dgm:pt modelId="{DE97C946-458F-4C00-BDA7-DBF9CF31354D}" type="sibTrans" cxnId="{FC61014F-9F4E-4327-AE1F-4BFF5813BBD5}">
      <dgm:prSet/>
      <dgm:spPr/>
      <dgm:t>
        <a:bodyPr/>
        <a:lstStyle/>
        <a:p>
          <a:endParaRPr lang="en-US"/>
        </a:p>
      </dgm:t>
    </dgm:pt>
    <dgm:pt modelId="{FB0ED47D-FAEF-4B73-BC40-CFE6C25B6A06}">
      <dgm:prSet phldrT="[Text]"/>
      <dgm:spPr/>
      <dgm:t>
        <a:bodyPr/>
        <a:lstStyle/>
        <a:p>
          <a:r>
            <a:rPr lang="en-US" dirty="0">
              <a:latin typeface="Franklin Gothic Medium Cond" panose="020B0606030402020204" pitchFamily="34" charset="0"/>
            </a:rPr>
            <a:t>Cooperative societies, food processing, PACS, MFI, RIDF (NABAD)</a:t>
          </a:r>
        </a:p>
      </dgm:t>
    </dgm:pt>
    <dgm:pt modelId="{224A5F21-CEE2-4588-B622-43ADDE61BAC5}" type="parTrans" cxnId="{A4727656-8D24-453F-8EE5-7DA9C8D65EF2}">
      <dgm:prSet/>
      <dgm:spPr/>
      <dgm:t>
        <a:bodyPr/>
        <a:lstStyle/>
        <a:p>
          <a:endParaRPr lang="en-US"/>
        </a:p>
      </dgm:t>
    </dgm:pt>
    <dgm:pt modelId="{30B7CEF4-C1A2-4689-94CB-8CB7F7A52FF5}" type="sibTrans" cxnId="{A4727656-8D24-453F-8EE5-7DA9C8D65EF2}">
      <dgm:prSet/>
      <dgm:spPr/>
      <dgm:t>
        <a:bodyPr/>
        <a:lstStyle/>
        <a:p>
          <a:endParaRPr lang="en-US"/>
        </a:p>
      </dgm:t>
    </dgm:pt>
    <dgm:pt modelId="{177DDC55-4404-44D8-BCC2-B89273CD446C}" type="pres">
      <dgm:prSet presAssocID="{7AD9A598-2C3D-42E0-A0D0-1B5FA2C0246D}" presName="linear" presStyleCnt="0">
        <dgm:presLayoutVars>
          <dgm:dir/>
          <dgm:resizeHandles val="exact"/>
        </dgm:presLayoutVars>
      </dgm:prSet>
      <dgm:spPr/>
      <dgm:t>
        <a:bodyPr/>
        <a:lstStyle/>
        <a:p>
          <a:endParaRPr lang="en-US"/>
        </a:p>
      </dgm:t>
    </dgm:pt>
    <dgm:pt modelId="{E8786FCE-7617-44B3-A8F4-AE52FC92C555}" type="pres">
      <dgm:prSet presAssocID="{9283D868-76CC-4A1A-B58B-B2B16FC0A2F5}" presName="comp" presStyleCnt="0"/>
      <dgm:spPr/>
    </dgm:pt>
    <dgm:pt modelId="{4189BEAD-9F7B-4E03-ADB4-70C245219284}" type="pres">
      <dgm:prSet presAssocID="{9283D868-76CC-4A1A-B58B-B2B16FC0A2F5}" presName="box" presStyleLbl="node1" presStyleIdx="0" presStyleCnt="3"/>
      <dgm:spPr/>
      <dgm:t>
        <a:bodyPr/>
        <a:lstStyle/>
        <a:p>
          <a:endParaRPr lang="en-US"/>
        </a:p>
      </dgm:t>
    </dgm:pt>
    <dgm:pt modelId="{9C2AEC29-F5D9-47D7-A65A-EDC6EC254E5B}" type="pres">
      <dgm:prSet presAssocID="{9283D868-76CC-4A1A-B58B-B2B16FC0A2F5}" presName="img" presStyleLbl="fgImgPlace1" presStyleIdx="0" presStyleCnt="3"/>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F5B95746-F734-46B6-84C8-1B37A5CE9057}" type="pres">
      <dgm:prSet presAssocID="{9283D868-76CC-4A1A-B58B-B2B16FC0A2F5}" presName="text" presStyleLbl="node1" presStyleIdx="0" presStyleCnt="3">
        <dgm:presLayoutVars>
          <dgm:bulletEnabled val="1"/>
        </dgm:presLayoutVars>
      </dgm:prSet>
      <dgm:spPr/>
      <dgm:t>
        <a:bodyPr/>
        <a:lstStyle/>
        <a:p>
          <a:endParaRPr lang="en-US"/>
        </a:p>
      </dgm:t>
    </dgm:pt>
    <dgm:pt modelId="{AF45B39F-D33C-4D3B-9047-DB475A9E4A36}" type="pres">
      <dgm:prSet presAssocID="{B3AF0806-A8BA-44E3-831F-75FDD4E6CFCF}" presName="spacer" presStyleCnt="0"/>
      <dgm:spPr/>
    </dgm:pt>
    <dgm:pt modelId="{6783222B-91B6-4B4A-8C7B-68A1B8DA47AF}" type="pres">
      <dgm:prSet presAssocID="{7E8212E5-D4F5-46EF-AC20-E13126D55497}" presName="comp" presStyleCnt="0"/>
      <dgm:spPr/>
    </dgm:pt>
    <dgm:pt modelId="{CEBF73DB-1C51-494D-9830-0595F875C47A}" type="pres">
      <dgm:prSet presAssocID="{7E8212E5-D4F5-46EF-AC20-E13126D55497}" presName="box" presStyleLbl="node1" presStyleIdx="1" presStyleCnt="3"/>
      <dgm:spPr/>
      <dgm:t>
        <a:bodyPr/>
        <a:lstStyle/>
        <a:p>
          <a:endParaRPr lang="en-US"/>
        </a:p>
      </dgm:t>
    </dgm:pt>
    <dgm:pt modelId="{F42118A7-16B7-4392-8638-7E4D2286FEDC}" type="pres">
      <dgm:prSet presAssocID="{7E8212E5-D4F5-46EF-AC20-E13126D55497}" presName="img" presStyleLbl="fgImgPlace1" presStyleIdx="1" presStyleCnt="3" custScaleX="86652"/>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B69E7134-E67D-4E49-929D-FD64A597410D}" type="pres">
      <dgm:prSet presAssocID="{7E8212E5-D4F5-46EF-AC20-E13126D55497}" presName="text" presStyleLbl="node1" presStyleIdx="1" presStyleCnt="3">
        <dgm:presLayoutVars>
          <dgm:bulletEnabled val="1"/>
        </dgm:presLayoutVars>
      </dgm:prSet>
      <dgm:spPr/>
      <dgm:t>
        <a:bodyPr/>
        <a:lstStyle/>
        <a:p>
          <a:endParaRPr lang="en-US"/>
        </a:p>
      </dgm:t>
    </dgm:pt>
    <dgm:pt modelId="{C947EE67-B375-4059-AE79-D15600C64639}" type="pres">
      <dgm:prSet presAssocID="{BC6B7FC8-D5FC-4D12-A186-CA714892525E}" presName="spacer" presStyleCnt="0"/>
      <dgm:spPr/>
    </dgm:pt>
    <dgm:pt modelId="{8B2A487A-60E2-4EC3-A869-2F08D8184A4D}" type="pres">
      <dgm:prSet presAssocID="{1B6826B6-FB3B-4B5C-9374-82E6106F782D}" presName="comp" presStyleCnt="0"/>
      <dgm:spPr/>
    </dgm:pt>
    <dgm:pt modelId="{4E000677-4F10-4AFC-AEB0-4F0ED0421376}" type="pres">
      <dgm:prSet presAssocID="{1B6826B6-FB3B-4B5C-9374-82E6106F782D}" presName="box" presStyleLbl="node1" presStyleIdx="2" presStyleCnt="3"/>
      <dgm:spPr/>
      <dgm:t>
        <a:bodyPr/>
        <a:lstStyle/>
        <a:p>
          <a:endParaRPr lang="en-US"/>
        </a:p>
      </dgm:t>
    </dgm:pt>
    <dgm:pt modelId="{77F5F959-257C-47F9-888F-A5C710F60CB8}" type="pres">
      <dgm:prSet presAssocID="{1B6826B6-FB3B-4B5C-9374-82E6106F782D}" presName="img" presStyleLbl="fgImgPlace1" presStyleIdx="2" presStyleCnt="3"/>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3E3AFBFF-07DE-4E0E-9328-87A6BB361837}" type="pres">
      <dgm:prSet presAssocID="{1B6826B6-FB3B-4B5C-9374-82E6106F782D}" presName="text" presStyleLbl="node1" presStyleIdx="2" presStyleCnt="3">
        <dgm:presLayoutVars>
          <dgm:bulletEnabled val="1"/>
        </dgm:presLayoutVars>
      </dgm:prSet>
      <dgm:spPr/>
      <dgm:t>
        <a:bodyPr/>
        <a:lstStyle/>
        <a:p>
          <a:endParaRPr lang="en-US"/>
        </a:p>
      </dgm:t>
    </dgm:pt>
  </dgm:ptLst>
  <dgm:cxnLst>
    <dgm:cxn modelId="{3072D77D-DB23-48B4-9ED0-EFAA7D947D7A}" srcId="{7AD9A598-2C3D-42E0-A0D0-1B5FA2C0246D}" destId="{9283D868-76CC-4A1A-B58B-B2B16FC0A2F5}" srcOrd="0" destOrd="0" parTransId="{F442CBEF-B057-41DA-B502-B2E28D8C13D1}" sibTransId="{B3AF0806-A8BA-44E3-831F-75FDD4E6CFCF}"/>
    <dgm:cxn modelId="{EC71119B-9D09-4C5E-B595-A7CEB92B642A}" type="presOf" srcId="{1B6826B6-FB3B-4B5C-9374-82E6106F782D}" destId="{4E000677-4F10-4AFC-AEB0-4F0ED0421376}" srcOrd="0" destOrd="0" presId="urn:microsoft.com/office/officeart/2005/8/layout/vList4"/>
    <dgm:cxn modelId="{D18D3FE6-5511-4797-9B51-0DC7CFEBF5EB}" type="presOf" srcId="{9FD73D44-62A3-49D2-9849-CB01B0405519}" destId="{F5B95746-F734-46B6-84C8-1B37A5CE9057}" srcOrd="1" destOrd="2" presId="urn:microsoft.com/office/officeart/2005/8/layout/vList4"/>
    <dgm:cxn modelId="{54BDC6B7-EE9F-4F88-A7E9-766A78F93DAE}" type="presOf" srcId="{9FD73D44-62A3-49D2-9849-CB01B0405519}" destId="{4189BEAD-9F7B-4E03-ADB4-70C245219284}" srcOrd="0" destOrd="2" presId="urn:microsoft.com/office/officeart/2005/8/layout/vList4"/>
    <dgm:cxn modelId="{9D7ECBB9-81DD-4F1F-9B3D-F84D8E0C97F9}" type="presOf" srcId="{FB0ED47D-FAEF-4B73-BC40-CFE6C25B6A06}" destId="{4189BEAD-9F7B-4E03-ADB4-70C245219284}" srcOrd="0" destOrd="3" presId="urn:microsoft.com/office/officeart/2005/8/layout/vList4"/>
    <dgm:cxn modelId="{31405589-3460-4501-B7F0-8127FF90DA48}" srcId="{7E8212E5-D4F5-46EF-AC20-E13126D55497}" destId="{F003DCDC-86FA-4F3D-A834-E2F58DA51289}" srcOrd="0" destOrd="0" parTransId="{04851E4D-E6E8-43A7-8D45-3C83C3A14E62}" sibTransId="{4DD6208E-C22C-44FE-A1DF-A604C55EBEFD}"/>
    <dgm:cxn modelId="{EB84C6BF-5485-4A0D-B180-3063B67E5D29}" type="presOf" srcId="{806EAC0E-B69B-4D3E-90F2-FCA316CBF113}" destId="{CEBF73DB-1C51-494D-9830-0595F875C47A}" srcOrd="0" destOrd="3" presId="urn:microsoft.com/office/officeart/2005/8/layout/vList4"/>
    <dgm:cxn modelId="{E29E76B0-1E82-497C-8684-F80A59550C99}" type="presOf" srcId="{7E8212E5-D4F5-46EF-AC20-E13126D55497}" destId="{B69E7134-E67D-4E49-929D-FD64A597410D}" srcOrd="1" destOrd="0" presId="urn:microsoft.com/office/officeart/2005/8/layout/vList4"/>
    <dgm:cxn modelId="{387AAFA8-E95B-4281-913E-DFBBDCD002FB}" srcId="{7AD9A598-2C3D-42E0-A0D0-1B5FA2C0246D}" destId="{1B6826B6-FB3B-4B5C-9374-82E6106F782D}" srcOrd="2" destOrd="0" parTransId="{7178D841-F319-4131-9437-8BCA883D87BD}" sibTransId="{485277ED-F9C1-4B12-ACC1-DFE69889F98A}"/>
    <dgm:cxn modelId="{B688282D-BD02-438B-9D95-06765028381A}" srcId="{1B6826B6-FB3B-4B5C-9374-82E6106F782D}" destId="{7F3AA9F4-C488-4C49-8C13-E1D98F253177}" srcOrd="0" destOrd="0" parTransId="{F6CBE928-E8D9-4DD3-9809-AC976CEF4219}" sibTransId="{21AD54BB-CF5E-4DF8-A2AC-9DEBC4D1985D}"/>
    <dgm:cxn modelId="{76CD4493-F5DC-4419-AF1E-BFE237797F63}" srcId="{1B6826B6-FB3B-4B5C-9374-82E6106F782D}" destId="{6168849A-8AC6-46DB-9B16-E5F48EC1ACA5}" srcOrd="1" destOrd="0" parTransId="{CBDB67B8-EA28-45F1-9B71-6296FFBCEF68}" sibTransId="{D8C615D3-AAEC-4ACE-90C8-122545CCE46B}"/>
    <dgm:cxn modelId="{3928D7D1-7229-46BC-AC43-3607D4BF0B25}" type="presOf" srcId="{5D686847-E709-48B5-B983-CF2755A91FF6}" destId="{4189BEAD-9F7B-4E03-ADB4-70C245219284}" srcOrd="0" destOrd="1" presId="urn:microsoft.com/office/officeart/2005/8/layout/vList4"/>
    <dgm:cxn modelId="{607D1002-AB1C-447D-BC50-4C70083A2149}" type="presOf" srcId="{55D7B0E7-9C35-40E1-BA61-1499B5AE2943}" destId="{CEBF73DB-1C51-494D-9830-0595F875C47A}" srcOrd="0" destOrd="2" presId="urn:microsoft.com/office/officeart/2005/8/layout/vList4"/>
    <dgm:cxn modelId="{D6CB3A40-1089-488C-B4FE-D17F645F0915}" srcId="{7E8212E5-D4F5-46EF-AC20-E13126D55497}" destId="{806EAC0E-B69B-4D3E-90F2-FCA316CBF113}" srcOrd="2" destOrd="0" parTransId="{93292BFD-5CC0-4B10-B07F-4FE066024C25}" sibTransId="{2288AC46-A111-4BA4-A8E0-25CA1F143C52}"/>
    <dgm:cxn modelId="{C85A288F-4D00-4F77-BBCD-173C9A8AF35F}" type="presOf" srcId="{7AD9A598-2C3D-42E0-A0D0-1B5FA2C0246D}" destId="{177DDC55-4404-44D8-BCC2-B89273CD446C}" srcOrd="0" destOrd="0" presId="urn:microsoft.com/office/officeart/2005/8/layout/vList4"/>
    <dgm:cxn modelId="{1F1EFFAC-CCA4-47ED-A579-F9CCD3692CD6}" type="presOf" srcId="{7F3AA9F4-C488-4C49-8C13-E1D98F253177}" destId="{3E3AFBFF-07DE-4E0E-9328-87A6BB361837}" srcOrd="1" destOrd="1" presId="urn:microsoft.com/office/officeart/2005/8/layout/vList4"/>
    <dgm:cxn modelId="{A4727656-8D24-453F-8EE5-7DA9C8D65EF2}" srcId="{9283D868-76CC-4A1A-B58B-B2B16FC0A2F5}" destId="{FB0ED47D-FAEF-4B73-BC40-CFE6C25B6A06}" srcOrd="2" destOrd="0" parTransId="{224A5F21-CEE2-4588-B622-43ADDE61BAC5}" sibTransId="{30B7CEF4-C1A2-4689-94CB-8CB7F7A52FF5}"/>
    <dgm:cxn modelId="{7804EF25-F8B4-4B0C-8455-ADC537CBB5FC}" type="presOf" srcId="{FB0ED47D-FAEF-4B73-BC40-CFE6C25B6A06}" destId="{F5B95746-F734-46B6-84C8-1B37A5CE9057}" srcOrd="1" destOrd="3" presId="urn:microsoft.com/office/officeart/2005/8/layout/vList4"/>
    <dgm:cxn modelId="{8C0AA22A-F773-4B6D-8361-3A9024C98D40}" srcId="{7AD9A598-2C3D-42E0-A0D0-1B5FA2C0246D}" destId="{7E8212E5-D4F5-46EF-AC20-E13126D55497}" srcOrd="1" destOrd="0" parTransId="{438FC18E-CB00-4668-BC7F-B6B3AE6EB318}" sibTransId="{BC6B7FC8-D5FC-4D12-A186-CA714892525E}"/>
    <dgm:cxn modelId="{F559B08F-D8BB-4CDD-BF9E-7AA866FDA058}" type="presOf" srcId="{806EAC0E-B69B-4D3E-90F2-FCA316CBF113}" destId="{B69E7134-E67D-4E49-929D-FD64A597410D}" srcOrd="1" destOrd="3" presId="urn:microsoft.com/office/officeart/2005/8/layout/vList4"/>
    <dgm:cxn modelId="{0D34637C-A4FC-4038-8598-9FD1B7744208}" type="presOf" srcId="{5D686847-E709-48B5-B983-CF2755A91FF6}" destId="{F5B95746-F734-46B6-84C8-1B37A5CE9057}" srcOrd="1" destOrd="1" presId="urn:microsoft.com/office/officeart/2005/8/layout/vList4"/>
    <dgm:cxn modelId="{C5FD4862-6EC5-43BB-A317-5BF24E84B78F}" type="presOf" srcId="{9283D868-76CC-4A1A-B58B-B2B16FC0A2F5}" destId="{F5B95746-F734-46B6-84C8-1B37A5CE9057}" srcOrd="1" destOrd="0" presId="urn:microsoft.com/office/officeart/2005/8/layout/vList4"/>
    <dgm:cxn modelId="{074CB0DD-1E8F-4AB4-8B44-68228F4A315F}" type="presOf" srcId="{7F3AA9F4-C488-4C49-8C13-E1D98F253177}" destId="{4E000677-4F10-4AFC-AEB0-4F0ED0421376}" srcOrd="0" destOrd="1" presId="urn:microsoft.com/office/officeart/2005/8/layout/vList4"/>
    <dgm:cxn modelId="{95FD98E2-2E30-4E58-A6C2-11C26D9E5449}" srcId="{7E8212E5-D4F5-46EF-AC20-E13126D55497}" destId="{55D7B0E7-9C35-40E1-BA61-1499B5AE2943}" srcOrd="1" destOrd="0" parTransId="{20D326B0-21E2-4043-95AE-0A63A66FECA2}" sibTransId="{3D034436-8421-4F53-8260-DA9336316CFE}"/>
    <dgm:cxn modelId="{FC61014F-9F4E-4327-AE1F-4BFF5813BBD5}" srcId="{9283D868-76CC-4A1A-B58B-B2B16FC0A2F5}" destId="{9FD73D44-62A3-49D2-9849-CB01B0405519}" srcOrd="1" destOrd="0" parTransId="{230A05D5-6C75-4D23-BA4F-58B267987C8C}" sibTransId="{DE97C946-458F-4C00-BDA7-DBF9CF31354D}"/>
    <dgm:cxn modelId="{1861A503-D0EA-4D45-B9FB-C7641B2D2190}" type="presOf" srcId="{9283D868-76CC-4A1A-B58B-B2B16FC0A2F5}" destId="{4189BEAD-9F7B-4E03-ADB4-70C245219284}" srcOrd="0" destOrd="0" presId="urn:microsoft.com/office/officeart/2005/8/layout/vList4"/>
    <dgm:cxn modelId="{9510F808-ECE9-494C-A741-E7316CD686DB}" srcId="{9283D868-76CC-4A1A-B58B-B2B16FC0A2F5}" destId="{5D686847-E709-48B5-B983-CF2755A91FF6}" srcOrd="0" destOrd="0" parTransId="{B352A54D-FB57-4CA4-85B9-1362169A1D59}" sibTransId="{2FBA5649-5B99-4DE0-AD97-6ED5B72989B5}"/>
    <dgm:cxn modelId="{5EE78530-729C-44F4-B3B7-DFD041E8241D}" type="presOf" srcId="{1B6826B6-FB3B-4B5C-9374-82E6106F782D}" destId="{3E3AFBFF-07DE-4E0E-9328-87A6BB361837}" srcOrd="1" destOrd="0" presId="urn:microsoft.com/office/officeart/2005/8/layout/vList4"/>
    <dgm:cxn modelId="{31B2DFE2-CF3E-442B-8CC4-F080576B8D7D}" type="presOf" srcId="{F003DCDC-86FA-4F3D-A834-E2F58DA51289}" destId="{B69E7134-E67D-4E49-929D-FD64A597410D}" srcOrd="1" destOrd="1" presId="urn:microsoft.com/office/officeart/2005/8/layout/vList4"/>
    <dgm:cxn modelId="{13277B09-7334-4067-88B3-E6931AA56F3E}" type="presOf" srcId="{F003DCDC-86FA-4F3D-A834-E2F58DA51289}" destId="{CEBF73DB-1C51-494D-9830-0595F875C47A}" srcOrd="0" destOrd="1" presId="urn:microsoft.com/office/officeart/2005/8/layout/vList4"/>
    <dgm:cxn modelId="{0CDBB09B-93B9-4DB5-8B7D-2066ECA1A4AF}" type="presOf" srcId="{6168849A-8AC6-46DB-9B16-E5F48EC1ACA5}" destId="{3E3AFBFF-07DE-4E0E-9328-87A6BB361837}" srcOrd="1" destOrd="2" presId="urn:microsoft.com/office/officeart/2005/8/layout/vList4"/>
    <dgm:cxn modelId="{A8DE763A-EF45-4C73-835A-925E33F5DD98}" type="presOf" srcId="{7E8212E5-D4F5-46EF-AC20-E13126D55497}" destId="{CEBF73DB-1C51-494D-9830-0595F875C47A}" srcOrd="0" destOrd="0" presId="urn:microsoft.com/office/officeart/2005/8/layout/vList4"/>
    <dgm:cxn modelId="{36B6EAF0-7591-404B-A8C8-25CA3BF0F9D4}" type="presOf" srcId="{6168849A-8AC6-46DB-9B16-E5F48EC1ACA5}" destId="{4E000677-4F10-4AFC-AEB0-4F0ED0421376}" srcOrd="0" destOrd="2" presId="urn:microsoft.com/office/officeart/2005/8/layout/vList4"/>
    <dgm:cxn modelId="{1247F583-EC56-47D2-BC89-ACC7368FE06E}" type="presOf" srcId="{55D7B0E7-9C35-40E1-BA61-1499B5AE2943}" destId="{B69E7134-E67D-4E49-929D-FD64A597410D}" srcOrd="1" destOrd="2" presId="urn:microsoft.com/office/officeart/2005/8/layout/vList4"/>
    <dgm:cxn modelId="{D5006F1D-BCEE-4A33-AC52-003CBF0B47B8}" type="presParOf" srcId="{177DDC55-4404-44D8-BCC2-B89273CD446C}" destId="{E8786FCE-7617-44B3-A8F4-AE52FC92C555}" srcOrd="0" destOrd="0" presId="urn:microsoft.com/office/officeart/2005/8/layout/vList4"/>
    <dgm:cxn modelId="{828E44F9-9674-4777-B6A0-3480BB7E88EF}" type="presParOf" srcId="{E8786FCE-7617-44B3-A8F4-AE52FC92C555}" destId="{4189BEAD-9F7B-4E03-ADB4-70C245219284}" srcOrd="0" destOrd="0" presId="urn:microsoft.com/office/officeart/2005/8/layout/vList4"/>
    <dgm:cxn modelId="{21CA3DDF-512F-48F2-8197-CAFB9FD6F335}" type="presParOf" srcId="{E8786FCE-7617-44B3-A8F4-AE52FC92C555}" destId="{9C2AEC29-F5D9-47D7-A65A-EDC6EC254E5B}" srcOrd="1" destOrd="0" presId="urn:microsoft.com/office/officeart/2005/8/layout/vList4"/>
    <dgm:cxn modelId="{BF7EAC19-8836-4056-93D1-650DE1C22BED}" type="presParOf" srcId="{E8786FCE-7617-44B3-A8F4-AE52FC92C555}" destId="{F5B95746-F734-46B6-84C8-1B37A5CE9057}" srcOrd="2" destOrd="0" presId="urn:microsoft.com/office/officeart/2005/8/layout/vList4"/>
    <dgm:cxn modelId="{878F8336-B87D-4055-B82E-4569851FABB8}" type="presParOf" srcId="{177DDC55-4404-44D8-BCC2-B89273CD446C}" destId="{AF45B39F-D33C-4D3B-9047-DB475A9E4A36}" srcOrd="1" destOrd="0" presId="urn:microsoft.com/office/officeart/2005/8/layout/vList4"/>
    <dgm:cxn modelId="{99C7F28C-B04B-43AE-9426-9A68AC2C7F18}" type="presParOf" srcId="{177DDC55-4404-44D8-BCC2-B89273CD446C}" destId="{6783222B-91B6-4B4A-8C7B-68A1B8DA47AF}" srcOrd="2" destOrd="0" presId="urn:microsoft.com/office/officeart/2005/8/layout/vList4"/>
    <dgm:cxn modelId="{23BCE924-133B-4B74-8191-B58B2A43B92D}" type="presParOf" srcId="{6783222B-91B6-4B4A-8C7B-68A1B8DA47AF}" destId="{CEBF73DB-1C51-494D-9830-0595F875C47A}" srcOrd="0" destOrd="0" presId="urn:microsoft.com/office/officeart/2005/8/layout/vList4"/>
    <dgm:cxn modelId="{E868F8F0-3222-41E3-B5CC-FC08A6248402}" type="presParOf" srcId="{6783222B-91B6-4B4A-8C7B-68A1B8DA47AF}" destId="{F42118A7-16B7-4392-8638-7E4D2286FEDC}" srcOrd="1" destOrd="0" presId="urn:microsoft.com/office/officeart/2005/8/layout/vList4"/>
    <dgm:cxn modelId="{F90BD036-BF5E-4989-9A5F-F34CC1E2D8E7}" type="presParOf" srcId="{6783222B-91B6-4B4A-8C7B-68A1B8DA47AF}" destId="{B69E7134-E67D-4E49-929D-FD64A597410D}" srcOrd="2" destOrd="0" presId="urn:microsoft.com/office/officeart/2005/8/layout/vList4"/>
    <dgm:cxn modelId="{AC0BA2E9-97AB-4E47-A99D-F24287E204F4}" type="presParOf" srcId="{177DDC55-4404-44D8-BCC2-B89273CD446C}" destId="{C947EE67-B375-4059-AE79-D15600C64639}" srcOrd="3" destOrd="0" presId="urn:microsoft.com/office/officeart/2005/8/layout/vList4"/>
    <dgm:cxn modelId="{1900BFC4-071C-4971-BCA4-5E0E9A4E3E32}" type="presParOf" srcId="{177DDC55-4404-44D8-BCC2-B89273CD446C}" destId="{8B2A487A-60E2-4EC3-A869-2F08D8184A4D}" srcOrd="4" destOrd="0" presId="urn:microsoft.com/office/officeart/2005/8/layout/vList4"/>
    <dgm:cxn modelId="{A9B57107-F006-4B04-A592-A02ABD2FD1B4}" type="presParOf" srcId="{8B2A487A-60E2-4EC3-A869-2F08D8184A4D}" destId="{4E000677-4F10-4AFC-AEB0-4F0ED0421376}" srcOrd="0" destOrd="0" presId="urn:microsoft.com/office/officeart/2005/8/layout/vList4"/>
    <dgm:cxn modelId="{98D37064-1CD7-475E-A959-252C96599395}" type="presParOf" srcId="{8B2A487A-60E2-4EC3-A869-2F08D8184A4D}" destId="{77F5F959-257C-47F9-888F-A5C710F60CB8}" srcOrd="1" destOrd="0" presId="urn:microsoft.com/office/officeart/2005/8/layout/vList4"/>
    <dgm:cxn modelId="{DDF43309-EE18-468A-BD9B-98F1D898302C}" type="presParOf" srcId="{8B2A487A-60E2-4EC3-A869-2F08D8184A4D}" destId="{3E3AFBFF-07DE-4E0E-9328-87A6BB361837}" srcOrd="2" destOrd="0" presId="urn:microsoft.com/office/officeart/2005/8/layout/vList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AD9A598-2C3D-42E0-A0D0-1B5FA2C0246D}" type="doc">
      <dgm:prSet loTypeId="urn:microsoft.com/office/officeart/2005/8/layout/vList4" loCatId="list" qsTypeId="urn:microsoft.com/office/officeart/2005/8/quickstyle/simple1" qsCatId="simple" csTypeId="urn:microsoft.com/office/officeart/2005/8/colors/accent3_2" csCatId="accent3" phldr="1"/>
      <dgm:spPr/>
      <dgm:t>
        <a:bodyPr/>
        <a:lstStyle/>
        <a:p>
          <a:endParaRPr lang="en-US"/>
        </a:p>
      </dgm:t>
    </dgm:pt>
    <dgm:pt modelId="{F7A21FFA-401B-4CA3-AAE4-078835253543}">
      <dgm:prSet phldrT="[Text]"/>
      <dgm:spPr>
        <a:solidFill>
          <a:schemeClr val="accent5">
            <a:lumMod val="50000"/>
          </a:schemeClr>
        </a:solidFill>
      </dgm:spPr>
      <dgm:t>
        <a:bodyPr/>
        <a:lstStyle/>
        <a:p>
          <a:r>
            <a:rPr lang="en-US" dirty="0">
              <a:latin typeface="Franklin Gothic Medium Cond" panose="020B0606030402020204" pitchFamily="34" charset="0"/>
            </a:rPr>
            <a:t>** Social Infrastructure (in T2 to T4 centers)</a:t>
          </a:r>
        </a:p>
      </dgm:t>
    </dgm:pt>
    <dgm:pt modelId="{341019FC-7C37-4D37-BEF3-894F694499F8}" type="parTrans" cxnId="{9F5AD350-3319-4B6D-855E-6EF7C2BE3C26}">
      <dgm:prSet/>
      <dgm:spPr/>
      <dgm:t>
        <a:bodyPr/>
        <a:lstStyle/>
        <a:p>
          <a:endParaRPr lang="en-US"/>
        </a:p>
      </dgm:t>
    </dgm:pt>
    <dgm:pt modelId="{183F38BB-CE53-4662-AFE6-0D9BAEA857BD}" type="sibTrans" cxnId="{9F5AD350-3319-4B6D-855E-6EF7C2BE3C26}">
      <dgm:prSet/>
      <dgm:spPr/>
      <dgm:t>
        <a:bodyPr/>
        <a:lstStyle/>
        <a:p>
          <a:endParaRPr lang="en-US"/>
        </a:p>
      </dgm:t>
    </dgm:pt>
    <dgm:pt modelId="{9B862C66-2EA4-4637-9831-DC179B409580}">
      <dgm:prSet phldrT="[Text]"/>
      <dgm:spPr>
        <a:solidFill>
          <a:schemeClr val="accent5">
            <a:lumMod val="50000"/>
          </a:schemeClr>
        </a:solidFill>
      </dgm:spPr>
      <dgm:t>
        <a:bodyPr/>
        <a:lstStyle/>
        <a:p>
          <a:r>
            <a:rPr lang="en-US" dirty="0">
              <a:latin typeface="Franklin Gothic Medium Cond" panose="020B0606030402020204" pitchFamily="34" charset="0"/>
            </a:rPr>
            <a:t>schools, health care facilities, </a:t>
          </a:r>
        </a:p>
      </dgm:t>
    </dgm:pt>
    <dgm:pt modelId="{5AAC8C2F-E02A-4D2A-AA08-CAFD5BFDD41A}" type="parTrans" cxnId="{FE7CE76C-752D-4F87-9A86-0F96F8D70EFF}">
      <dgm:prSet/>
      <dgm:spPr/>
      <dgm:t>
        <a:bodyPr/>
        <a:lstStyle/>
        <a:p>
          <a:endParaRPr lang="en-US"/>
        </a:p>
      </dgm:t>
    </dgm:pt>
    <dgm:pt modelId="{D4C80844-D64F-44A9-BC16-86241927C2CA}" type="sibTrans" cxnId="{FE7CE76C-752D-4F87-9A86-0F96F8D70EFF}">
      <dgm:prSet/>
      <dgm:spPr/>
      <dgm:t>
        <a:bodyPr/>
        <a:lstStyle/>
        <a:p>
          <a:endParaRPr lang="en-US"/>
        </a:p>
      </dgm:t>
    </dgm:pt>
    <dgm:pt modelId="{EDFA0BDC-CFCA-4701-9DB9-2A84525BAE77}">
      <dgm:prSet phldrT="[Text]"/>
      <dgm:spPr>
        <a:solidFill>
          <a:schemeClr val="accent5">
            <a:lumMod val="50000"/>
          </a:schemeClr>
        </a:solidFill>
      </dgm:spPr>
      <dgm:t>
        <a:bodyPr/>
        <a:lstStyle/>
        <a:p>
          <a:r>
            <a:rPr lang="en-US" dirty="0">
              <a:latin typeface="Franklin Gothic Medium Cond" panose="020B0606030402020204" pitchFamily="34" charset="0"/>
            </a:rPr>
            <a:t>**Renewable Energy</a:t>
          </a:r>
        </a:p>
      </dgm:t>
    </dgm:pt>
    <dgm:pt modelId="{4115A48E-DEAC-458B-AE01-DBE4476D8C7F}" type="parTrans" cxnId="{B4989534-177D-4DDE-A553-2ECF99D7F8C3}">
      <dgm:prSet/>
      <dgm:spPr/>
      <dgm:t>
        <a:bodyPr/>
        <a:lstStyle/>
        <a:p>
          <a:endParaRPr lang="en-US"/>
        </a:p>
      </dgm:t>
    </dgm:pt>
    <dgm:pt modelId="{A1EC18C2-AAAF-4555-83A8-76D6C2240CB3}" type="sibTrans" cxnId="{B4989534-177D-4DDE-A553-2ECF99D7F8C3}">
      <dgm:prSet/>
      <dgm:spPr/>
      <dgm:t>
        <a:bodyPr/>
        <a:lstStyle/>
        <a:p>
          <a:endParaRPr lang="en-US"/>
        </a:p>
      </dgm:t>
    </dgm:pt>
    <dgm:pt modelId="{310884E8-8681-4A17-8F3E-B4AAA6F6AC45}">
      <dgm:prSet phldrT="[Text]"/>
      <dgm:spPr>
        <a:solidFill>
          <a:schemeClr val="accent5">
            <a:lumMod val="50000"/>
          </a:schemeClr>
        </a:solidFill>
      </dgm:spPr>
      <dgm:t>
        <a:bodyPr/>
        <a:lstStyle/>
        <a:p>
          <a:r>
            <a:rPr lang="en-US" dirty="0" err="1">
              <a:latin typeface="Franklin Gothic Medium Cond" panose="020B0606030402020204" pitchFamily="34" charset="0"/>
            </a:rPr>
            <a:t>upto</a:t>
          </a:r>
          <a:r>
            <a:rPr lang="en-US" dirty="0">
              <a:latin typeface="Franklin Gothic Medium Cond" panose="020B0606030402020204" pitchFamily="34" charset="0"/>
            </a:rPr>
            <a:t> ₹ 15 crore to solar/biomass generators, wind mills, micro-hydel plants; non-conventional energy for street lights, remote village </a:t>
          </a:r>
        </a:p>
      </dgm:t>
    </dgm:pt>
    <dgm:pt modelId="{DBC42A5F-F957-42EC-B25C-0563B0B9DFB4}" type="parTrans" cxnId="{055D34C8-0D4D-4E28-8D0D-9CDE76671CAC}">
      <dgm:prSet/>
      <dgm:spPr/>
      <dgm:t>
        <a:bodyPr/>
        <a:lstStyle/>
        <a:p>
          <a:endParaRPr lang="en-US"/>
        </a:p>
      </dgm:t>
    </dgm:pt>
    <dgm:pt modelId="{1D2B895C-6627-41A9-9AE1-F01DC193AA84}" type="sibTrans" cxnId="{055D34C8-0D4D-4E28-8D0D-9CDE76671CAC}">
      <dgm:prSet/>
      <dgm:spPr/>
      <dgm:t>
        <a:bodyPr/>
        <a:lstStyle/>
        <a:p>
          <a:endParaRPr lang="en-US"/>
        </a:p>
      </dgm:t>
    </dgm:pt>
    <dgm:pt modelId="{31A26865-EEF7-418D-A632-726EAB055653}">
      <dgm:prSet phldrT="[Text]"/>
      <dgm:spPr>
        <a:solidFill>
          <a:schemeClr val="accent5">
            <a:lumMod val="50000"/>
          </a:schemeClr>
        </a:solidFill>
      </dgm:spPr>
      <dgm:t>
        <a:bodyPr/>
        <a:lstStyle/>
        <a:p>
          <a:r>
            <a:rPr lang="en-US" dirty="0">
              <a:latin typeface="Franklin Gothic Medium Cond" panose="020B0606030402020204" pitchFamily="34" charset="0"/>
            </a:rPr>
            <a:t>drinking water facilities and sanitation facilities</a:t>
          </a:r>
        </a:p>
      </dgm:t>
    </dgm:pt>
    <dgm:pt modelId="{168C0C99-1C0C-471B-8626-107D9377120D}" type="parTrans" cxnId="{0478070E-58FF-4D4B-A84D-038BA91E0415}">
      <dgm:prSet/>
      <dgm:spPr/>
      <dgm:t>
        <a:bodyPr/>
        <a:lstStyle/>
        <a:p>
          <a:endParaRPr lang="en-US"/>
        </a:p>
      </dgm:t>
    </dgm:pt>
    <dgm:pt modelId="{1380F5CC-E357-4010-960A-020B25F1946D}" type="sibTrans" cxnId="{0478070E-58FF-4D4B-A84D-038BA91E0415}">
      <dgm:prSet/>
      <dgm:spPr/>
      <dgm:t>
        <a:bodyPr/>
        <a:lstStyle/>
        <a:p>
          <a:endParaRPr lang="en-US"/>
        </a:p>
      </dgm:t>
    </dgm:pt>
    <dgm:pt modelId="{74A34525-61FF-40EB-ACDE-01313FF26426}">
      <dgm:prSet/>
      <dgm:spPr>
        <a:solidFill>
          <a:schemeClr val="accent5">
            <a:lumMod val="50000"/>
          </a:schemeClr>
        </a:solidFill>
      </dgm:spPr>
      <dgm:t>
        <a:bodyPr/>
        <a:lstStyle/>
        <a:p>
          <a:r>
            <a:rPr lang="en-US" dirty="0" err="1">
              <a:latin typeface="Franklin Gothic Medium Cond" panose="020B0606030402020204" pitchFamily="34" charset="0"/>
            </a:rPr>
            <a:t>upto</a:t>
          </a:r>
          <a:r>
            <a:rPr lang="en-US" dirty="0">
              <a:latin typeface="Franklin Gothic Medium Cond" panose="020B0606030402020204" pitchFamily="34" charset="0"/>
            </a:rPr>
            <a:t> </a:t>
          </a:r>
          <a:r>
            <a:rPr lang="en-US" dirty="0" smtClean="0">
              <a:latin typeface="Franklin Gothic Medium Cond" panose="020B0606030402020204" pitchFamily="34" charset="0"/>
            </a:rPr>
            <a:t>₹ </a:t>
          </a:r>
          <a:r>
            <a:rPr lang="en-US" dirty="0">
              <a:latin typeface="Franklin Gothic Medium Cond" panose="020B0606030402020204" pitchFamily="34" charset="0"/>
            </a:rPr>
            <a:t>10 lakh for individual household</a:t>
          </a:r>
        </a:p>
      </dgm:t>
    </dgm:pt>
    <dgm:pt modelId="{73B9EB21-D54B-43E9-9E4B-ABB80DDEAA55}" type="parTrans" cxnId="{C8ADFC9C-CEA1-46C2-921B-FCEB75B1FF9F}">
      <dgm:prSet/>
      <dgm:spPr/>
      <dgm:t>
        <a:bodyPr/>
        <a:lstStyle/>
        <a:p>
          <a:endParaRPr lang="en-US"/>
        </a:p>
      </dgm:t>
    </dgm:pt>
    <dgm:pt modelId="{307E130C-2E71-4581-81A2-0EDF6E7D044D}" type="sibTrans" cxnId="{C8ADFC9C-CEA1-46C2-921B-FCEB75B1FF9F}">
      <dgm:prSet/>
      <dgm:spPr/>
      <dgm:t>
        <a:bodyPr/>
        <a:lstStyle/>
        <a:p>
          <a:endParaRPr lang="en-US"/>
        </a:p>
      </dgm:t>
    </dgm:pt>
    <dgm:pt modelId="{519A81FE-530A-4AF5-952B-C71241ED0EF0}">
      <dgm:prSet phldrT="[Text]"/>
      <dgm:spPr/>
      <dgm:t>
        <a:bodyPr/>
        <a:lstStyle/>
        <a:p>
          <a:r>
            <a:rPr lang="en-US" dirty="0">
              <a:latin typeface="Franklin Gothic Medium Cond" panose="020B0606030402020204" pitchFamily="34" charset="0"/>
            </a:rPr>
            <a:t>Education Loans</a:t>
          </a:r>
        </a:p>
      </dgm:t>
    </dgm:pt>
    <dgm:pt modelId="{26898204-554E-43D3-8205-C82A43306A18}" type="parTrans" cxnId="{3F626C48-799A-4D02-A554-B37F2E89E7FA}">
      <dgm:prSet/>
      <dgm:spPr/>
      <dgm:t>
        <a:bodyPr/>
        <a:lstStyle/>
        <a:p>
          <a:endParaRPr lang="en-US"/>
        </a:p>
      </dgm:t>
    </dgm:pt>
    <dgm:pt modelId="{019DFA0E-1EED-4128-86F3-B17981FE7C61}" type="sibTrans" cxnId="{3F626C48-799A-4D02-A554-B37F2E89E7FA}">
      <dgm:prSet/>
      <dgm:spPr/>
      <dgm:t>
        <a:bodyPr/>
        <a:lstStyle/>
        <a:p>
          <a:endParaRPr lang="en-US"/>
        </a:p>
      </dgm:t>
    </dgm:pt>
    <dgm:pt modelId="{0D3DF587-6D24-49AC-BAD7-7259FFF8270F}">
      <dgm:prSet/>
      <dgm:spPr/>
      <dgm:t>
        <a:bodyPr/>
        <a:lstStyle/>
        <a:p>
          <a:r>
            <a:rPr lang="en-US" dirty="0">
              <a:latin typeface="Franklin Gothic Medium Cond" panose="020B0606030402020204" pitchFamily="34" charset="0"/>
            </a:rPr>
            <a:t>Upto Rs.10 lakh</a:t>
          </a:r>
        </a:p>
      </dgm:t>
    </dgm:pt>
    <dgm:pt modelId="{6DDD33FF-B6AA-4D95-8391-0DD1F2C0DD35}" type="parTrans" cxnId="{F4C710D9-3057-4BFE-BF62-C9A8E85714F4}">
      <dgm:prSet/>
      <dgm:spPr/>
      <dgm:t>
        <a:bodyPr/>
        <a:lstStyle/>
        <a:p>
          <a:endParaRPr lang="en-US"/>
        </a:p>
      </dgm:t>
    </dgm:pt>
    <dgm:pt modelId="{F47EDE5A-279A-41EF-B5EB-D412977F92B4}" type="sibTrans" cxnId="{F4C710D9-3057-4BFE-BF62-C9A8E85714F4}">
      <dgm:prSet/>
      <dgm:spPr/>
      <dgm:t>
        <a:bodyPr/>
        <a:lstStyle/>
        <a:p>
          <a:endParaRPr lang="en-US"/>
        </a:p>
      </dgm:t>
    </dgm:pt>
    <dgm:pt modelId="{177DDC55-4404-44D8-BCC2-B89273CD446C}" type="pres">
      <dgm:prSet presAssocID="{7AD9A598-2C3D-42E0-A0D0-1B5FA2C0246D}" presName="linear" presStyleCnt="0">
        <dgm:presLayoutVars>
          <dgm:dir/>
          <dgm:resizeHandles val="exact"/>
        </dgm:presLayoutVars>
      </dgm:prSet>
      <dgm:spPr/>
      <dgm:t>
        <a:bodyPr/>
        <a:lstStyle/>
        <a:p>
          <a:endParaRPr lang="en-US"/>
        </a:p>
      </dgm:t>
    </dgm:pt>
    <dgm:pt modelId="{BF3FAD87-8E19-4B1F-B7B8-BA9782799824}" type="pres">
      <dgm:prSet presAssocID="{519A81FE-530A-4AF5-952B-C71241ED0EF0}" presName="comp" presStyleCnt="0"/>
      <dgm:spPr/>
    </dgm:pt>
    <dgm:pt modelId="{6C97C156-7900-4FFF-9D96-0406AB556EE9}" type="pres">
      <dgm:prSet presAssocID="{519A81FE-530A-4AF5-952B-C71241ED0EF0}" presName="box" presStyleLbl="node1" presStyleIdx="0" presStyleCnt="3"/>
      <dgm:spPr/>
      <dgm:t>
        <a:bodyPr/>
        <a:lstStyle/>
        <a:p>
          <a:endParaRPr lang="en-US"/>
        </a:p>
      </dgm:t>
    </dgm:pt>
    <dgm:pt modelId="{7232FB5B-CE43-46F3-AF7C-93CC8D65DC57}" type="pres">
      <dgm:prSet presAssocID="{519A81FE-530A-4AF5-952B-C71241ED0EF0}" presName="img" presStyleLbl="fgImgPlace1" presStyleIdx="0" presStyleCnt="3" custScaleX="86875"/>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530F651C-898C-4E99-BF05-83E2694EDCEF}" type="pres">
      <dgm:prSet presAssocID="{519A81FE-530A-4AF5-952B-C71241ED0EF0}" presName="text" presStyleLbl="node1" presStyleIdx="0" presStyleCnt="3">
        <dgm:presLayoutVars>
          <dgm:bulletEnabled val="1"/>
        </dgm:presLayoutVars>
      </dgm:prSet>
      <dgm:spPr/>
      <dgm:t>
        <a:bodyPr/>
        <a:lstStyle/>
        <a:p>
          <a:endParaRPr lang="en-US"/>
        </a:p>
      </dgm:t>
    </dgm:pt>
    <dgm:pt modelId="{FE422D17-7C4C-434C-817B-173A2AF4F927}" type="pres">
      <dgm:prSet presAssocID="{019DFA0E-1EED-4128-86F3-B17981FE7C61}" presName="spacer" presStyleCnt="0"/>
      <dgm:spPr/>
    </dgm:pt>
    <dgm:pt modelId="{F16F299B-1104-40BA-B1EE-0484BFC0E673}" type="pres">
      <dgm:prSet presAssocID="{F7A21FFA-401B-4CA3-AAE4-078835253543}" presName="comp" presStyleCnt="0"/>
      <dgm:spPr/>
    </dgm:pt>
    <dgm:pt modelId="{1895F10B-9470-4DB8-AF84-7F9EC6F039F3}" type="pres">
      <dgm:prSet presAssocID="{F7A21FFA-401B-4CA3-AAE4-078835253543}" presName="box" presStyleLbl="node1" presStyleIdx="1" presStyleCnt="3"/>
      <dgm:spPr/>
      <dgm:t>
        <a:bodyPr/>
        <a:lstStyle/>
        <a:p>
          <a:endParaRPr lang="en-US"/>
        </a:p>
      </dgm:t>
    </dgm:pt>
    <dgm:pt modelId="{8E5EA7F6-0A38-4605-A5E5-BC7928BEC30E}" type="pres">
      <dgm:prSet presAssocID="{F7A21FFA-401B-4CA3-AAE4-078835253543}" presName="img" presStyleLbl="fgImgPlace1" presStyleIdx="1" presStyleCnt="3" custScaleX="75169"/>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6CA455D9-1724-448B-B7EE-BBF24BC4CBAE}" type="pres">
      <dgm:prSet presAssocID="{F7A21FFA-401B-4CA3-AAE4-078835253543}" presName="text" presStyleLbl="node1" presStyleIdx="1" presStyleCnt="3">
        <dgm:presLayoutVars>
          <dgm:bulletEnabled val="1"/>
        </dgm:presLayoutVars>
      </dgm:prSet>
      <dgm:spPr/>
      <dgm:t>
        <a:bodyPr/>
        <a:lstStyle/>
        <a:p>
          <a:endParaRPr lang="en-US"/>
        </a:p>
      </dgm:t>
    </dgm:pt>
    <dgm:pt modelId="{AC0B6B33-DD32-48DD-8811-A6B89FE6C081}" type="pres">
      <dgm:prSet presAssocID="{183F38BB-CE53-4662-AFE6-0D9BAEA857BD}" presName="spacer" presStyleCnt="0"/>
      <dgm:spPr/>
    </dgm:pt>
    <dgm:pt modelId="{4E5EF3AF-3974-4D70-881F-6115CF01699B}" type="pres">
      <dgm:prSet presAssocID="{EDFA0BDC-CFCA-4701-9DB9-2A84525BAE77}" presName="comp" presStyleCnt="0"/>
      <dgm:spPr/>
    </dgm:pt>
    <dgm:pt modelId="{AC183A93-306D-4605-9188-1578FF83C84F}" type="pres">
      <dgm:prSet presAssocID="{EDFA0BDC-CFCA-4701-9DB9-2A84525BAE77}" presName="box" presStyleLbl="node1" presStyleIdx="2" presStyleCnt="3"/>
      <dgm:spPr/>
      <dgm:t>
        <a:bodyPr/>
        <a:lstStyle/>
        <a:p>
          <a:endParaRPr lang="en-US"/>
        </a:p>
      </dgm:t>
    </dgm:pt>
    <dgm:pt modelId="{3C96DA2B-DD5F-4561-9A92-91A9782B1783}" type="pres">
      <dgm:prSet presAssocID="{EDFA0BDC-CFCA-4701-9DB9-2A84525BAE77}" presName="img" presStyleLbl="fgImgPlace1" presStyleIdx="2" presStyleCnt="3"/>
      <dgm:spPr>
        <a:blipFill rotWithShape="1">
          <a:blip xmlns:r="http://schemas.openxmlformats.org/officeDocument/2006/relationships" r:embed="rId3"/>
          <a:stretch>
            <a:fillRect/>
          </a:stretch>
        </a:blipFill>
      </dgm:spPr>
    </dgm:pt>
    <dgm:pt modelId="{F5FF06F7-2212-4FFC-978C-599290A452A0}" type="pres">
      <dgm:prSet presAssocID="{EDFA0BDC-CFCA-4701-9DB9-2A84525BAE77}" presName="text" presStyleLbl="node1" presStyleIdx="2" presStyleCnt="3">
        <dgm:presLayoutVars>
          <dgm:bulletEnabled val="1"/>
        </dgm:presLayoutVars>
      </dgm:prSet>
      <dgm:spPr/>
      <dgm:t>
        <a:bodyPr/>
        <a:lstStyle/>
        <a:p>
          <a:endParaRPr lang="en-US"/>
        </a:p>
      </dgm:t>
    </dgm:pt>
  </dgm:ptLst>
  <dgm:cxnLst>
    <dgm:cxn modelId="{097DE37C-0ADC-448D-A095-F7FAAAFCA4D8}" type="presOf" srcId="{EDFA0BDC-CFCA-4701-9DB9-2A84525BAE77}" destId="{F5FF06F7-2212-4FFC-978C-599290A452A0}" srcOrd="1" destOrd="0" presId="urn:microsoft.com/office/officeart/2005/8/layout/vList4"/>
    <dgm:cxn modelId="{B4989534-177D-4DDE-A553-2ECF99D7F8C3}" srcId="{7AD9A598-2C3D-42E0-A0D0-1B5FA2C0246D}" destId="{EDFA0BDC-CFCA-4701-9DB9-2A84525BAE77}" srcOrd="2" destOrd="0" parTransId="{4115A48E-DEAC-458B-AE01-DBE4476D8C7F}" sibTransId="{A1EC18C2-AAAF-4555-83A8-76D6C2240CB3}"/>
    <dgm:cxn modelId="{9F5AD350-3319-4B6D-855E-6EF7C2BE3C26}" srcId="{7AD9A598-2C3D-42E0-A0D0-1B5FA2C0246D}" destId="{F7A21FFA-401B-4CA3-AAE4-078835253543}" srcOrd="1" destOrd="0" parTransId="{341019FC-7C37-4D37-BEF3-894F694499F8}" sibTransId="{183F38BB-CE53-4662-AFE6-0D9BAEA857BD}"/>
    <dgm:cxn modelId="{3F626C48-799A-4D02-A554-B37F2E89E7FA}" srcId="{7AD9A598-2C3D-42E0-A0D0-1B5FA2C0246D}" destId="{519A81FE-530A-4AF5-952B-C71241ED0EF0}" srcOrd="0" destOrd="0" parTransId="{26898204-554E-43D3-8205-C82A43306A18}" sibTransId="{019DFA0E-1EED-4128-86F3-B17981FE7C61}"/>
    <dgm:cxn modelId="{1309037D-1901-4F25-B14D-486F83F95261}" type="presOf" srcId="{74A34525-61FF-40EB-ACDE-01313FF26426}" destId="{F5FF06F7-2212-4FFC-978C-599290A452A0}" srcOrd="1" destOrd="2" presId="urn:microsoft.com/office/officeart/2005/8/layout/vList4"/>
    <dgm:cxn modelId="{055D34C8-0D4D-4E28-8D0D-9CDE76671CAC}" srcId="{EDFA0BDC-CFCA-4701-9DB9-2A84525BAE77}" destId="{310884E8-8681-4A17-8F3E-B4AAA6F6AC45}" srcOrd="0" destOrd="0" parTransId="{DBC42A5F-F957-42EC-B25C-0563B0B9DFB4}" sibTransId="{1D2B895C-6627-41A9-9AE1-F01DC193AA84}"/>
    <dgm:cxn modelId="{F4C710D9-3057-4BFE-BF62-C9A8E85714F4}" srcId="{519A81FE-530A-4AF5-952B-C71241ED0EF0}" destId="{0D3DF587-6D24-49AC-BAD7-7259FFF8270F}" srcOrd="0" destOrd="0" parTransId="{6DDD33FF-B6AA-4D95-8391-0DD1F2C0DD35}" sibTransId="{F47EDE5A-279A-41EF-B5EB-D412977F92B4}"/>
    <dgm:cxn modelId="{11A75FD9-8845-4805-9F48-C394C6E4D677}" type="presOf" srcId="{0D3DF587-6D24-49AC-BAD7-7259FFF8270F}" destId="{530F651C-898C-4E99-BF05-83E2694EDCEF}" srcOrd="1" destOrd="1" presId="urn:microsoft.com/office/officeart/2005/8/layout/vList4"/>
    <dgm:cxn modelId="{051BC299-5978-4508-AA7E-9AA49FBDC06E}" type="presOf" srcId="{9B862C66-2EA4-4637-9831-DC179B409580}" destId="{1895F10B-9470-4DB8-AF84-7F9EC6F039F3}" srcOrd="0" destOrd="1" presId="urn:microsoft.com/office/officeart/2005/8/layout/vList4"/>
    <dgm:cxn modelId="{833BAA00-8799-4B19-8467-9BB9116577CC}" type="presOf" srcId="{EDFA0BDC-CFCA-4701-9DB9-2A84525BAE77}" destId="{AC183A93-306D-4605-9188-1578FF83C84F}" srcOrd="0" destOrd="0" presId="urn:microsoft.com/office/officeart/2005/8/layout/vList4"/>
    <dgm:cxn modelId="{8A746FA7-63DB-43CD-9BE3-85C06991E0D6}" type="presOf" srcId="{31A26865-EEF7-418D-A632-726EAB055653}" destId="{6CA455D9-1724-448B-B7EE-BBF24BC4CBAE}" srcOrd="1" destOrd="2" presId="urn:microsoft.com/office/officeart/2005/8/layout/vList4"/>
    <dgm:cxn modelId="{A3613D89-1CAC-4004-B62E-7A26BC9CD1A2}" type="presOf" srcId="{9B862C66-2EA4-4637-9831-DC179B409580}" destId="{6CA455D9-1724-448B-B7EE-BBF24BC4CBAE}" srcOrd="1" destOrd="1" presId="urn:microsoft.com/office/officeart/2005/8/layout/vList4"/>
    <dgm:cxn modelId="{0478070E-58FF-4D4B-A84D-038BA91E0415}" srcId="{F7A21FFA-401B-4CA3-AAE4-078835253543}" destId="{31A26865-EEF7-418D-A632-726EAB055653}" srcOrd="1" destOrd="0" parTransId="{168C0C99-1C0C-471B-8626-107D9377120D}" sibTransId="{1380F5CC-E357-4010-960A-020B25F1946D}"/>
    <dgm:cxn modelId="{C85A288F-4D00-4F77-BBCD-173C9A8AF35F}" type="presOf" srcId="{7AD9A598-2C3D-42E0-A0D0-1B5FA2C0246D}" destId="{177DDC55-4404-44D8-BCC2-B89273CD446C}" srcOrd="0" destOrd="0" presId="urn:microsoft.com/office/officeart/2005/8/layout/vList4"/>
    <dgm:cxn modelId="{AEAC8589-01DE-4E2E-AC99-E7CA38BE87C8}" type="presOf" srcId="{F7A21FFA-401B-4CA3-AAE4-078835253543}" destId="{6CA455D9-1724-448B-B7EE-BBF24BC4CBAE}" srcOrd="1" destOrd="0" presId="urn:microsoft.com/office/officeart/2005/8/layout/vList4"/>
    <dgm:cxn modelId="{2E45BE6F-717A-44C0-9C12-3C7A8611DBBC}" type="presOf" srcId="{F7A21FFA-401B-4CA3-AAE4-078835253543}" destId="{1895F10B-9470-4DB8-AF84-7F9EC6F039F3}" srcOrd="0" destOrd="0" presId="urn:microsoft.com/office/officeart/2005/8/layout/vList4"/>
    <dgm:cxn modelId="{E4AEBC8C-8B1F-4C5E-AA40-F23E42F62FA9}" type="presOf" srcId="{519A81FE-530A-4AF5-952B-C71241ED0EF0}" destId="{530F651C-898C-4E99-BF05-83E2694EDCEF}" srcOrd="1" destOrd="0" presId="urn:microsoft.com/office/officeart/2005/8/layout/vList4"/>
    <dgm:cxn modelId="{C8ADFC9C-CEA1-46C2-921B-FCEB75B1FF9F}" srcId="{EDFA0BDC-CFCA-4701-9DB9-2A84525BAE77}" destId="{74A34525-61FF-40EB-ACDE-01313FF26426}" srcOrd="1" destOrd="0" parTransId="{73B9EB21-D54B-43E9-9E4B-ABB80DDEAA55}" sibTransId="{307E130C-2E71-4581-81A2-0EDF6E7D044D}"/>
    <dgm:cxn modelId="{FE7CE76C-752D-4F87-9A86-0F96F8D70EFF}" srcId="{F7A21FFA-401B-4CA3-AAE4-078835253543}" destId="{9B862C66-2EA4-4637-9831-DC179B409580}" srcOrd="0" destOrd="0" parTransId="{5AAC8C2F-E02A-4D2A-AA08-CAFD5BFDD41A}" sibTransId="{D4C80844-D64F-44A9-BC16-86241927C2CA}"/>
    <dgm:cxn modelId="{6A2E941A-7F75-461E-8209-1CB1D756F3B3}" type="presOf" srcId="{519A81FE-530A-4AF5-952B-C71241ED0EF0}" destId="{6C97C156-7900-4FFF-9D96-0406AB556EE9}" srcOrd="0" destOrd="0" presId="urn:microsoft.com/office/officeart/2005/8/layout/vList4"/>
    <dgm:cxn modelId="{D28DC9CA-060F-476D-87C2-B8556AD4AFD4}" type="presOf" srcId="{310884E8-8681-4A17-8F3E-B4AAA6F6AC45}" destId="{F5FF06F7-2212-4FFC-978C-599290A452A0}" srcOrd="1" destOrd="1" presId="urn:microsoft.com/office/officeart/2005/8/layout/vList4"/>
    <dgm:cxn modelId="{198AB835-F3B5-4890-99E8-8C0B6B936AA8}" type="presOf" srcId="{31A26865-EEF7-418D-A632-726EAB055653}" destId="{1895F10B-9470-4DB8-AF84-7F9EC6F039F3}" srcOrd="0" destOrd="2" presId="urn:microsoft.com/office/officeart/2005/8/layout/vList4"/>
    <dgm:cxn modelId="{DD78AB0C-4312-48AC-AD61-763B7556822E}" type="presOf" srcId="{0D3DF587-6D24-49AC-BAD7-7259FFF8270F}" destId="{6C97C156-7900-4FFF-9D96-0406AB556EE9}" srcOrd="0" destOrd="1" presId="urn:microsoft.com/office/officeart/2005/8/layout/vList4"/>
    <dgm:cxn modelId="{646E20C0-4C70-448C-830E-F60152FAA51C}" type="presOf" srcId="{74A34525-61FF-40EB-ACDE-01313FF26426}" destId="{AC183A93-306D-4605-9188-1578FF83C84F}" srcOrd="0" destOrd="2" presId="urn:microsoft.com/office/officeart/2005/8/layout/vList4"/>
    <dgm:cxn modelId="{2E779924-78E3-4E80-9E35-F9798FFA6C64}" type="presOf" srcId="{310884E8-8681-4A17-8F3E-B4AAA6F6AC45}" destId="{AC183A93-306D-4605-9188-1578FF83C84F}" srcOrd="0" destOrd="1" presId="urn:microsoft.com/office/officeart/2005/8/layout/vList4"/>
    <dgm:cxn modelId="{D9B49586-EC63-4D01-A380-EC6E03D54352}" type="presParOf" srcId="{177DDC55-4404-44D8-BCC2-B89273CD446C}" destId="{BF3FAD87-8E19-4B1F-B7B8-BA9782799824}" srcOrd="0" destOrd="0" presId="urn:microsoft.com/office/officeart/2005/8/layout/vList4"/>
    <dgm:cxn modelId="{E7C63735-DBA6-4C0C-A7CE-4FB0C504FD6F}" type="presParOf" srcId="{BF3FAD87-8E19-4B1F-B7B8-BA9782799824}" destId="{6C97C156-7900-4FFF-9D96-0406AB556EE9}" srcOrd="0" destOrd="0" presId="urn:microsoft.com/office/officeart/2005/8/layout/vList4"/>
    <dgm:cxn modelId="{5F968BE0-08C4-4744-B9E3-6B4BB3C8D8EE}" type="presParOf" srcId="{BF3FAD87-8E19-4B1F-B7B8-BA9782799824}" destId="{7232FB5B-CE43-46F3-AF7C-93CC8D65DC57}" srcOrd="1" destOrd="0" presId="urn:microsoft.com/office/officeart/2005/8/layout/vList4"/>
    <dgm:cxn modelId="{15C0CB88-D2D6-43BE-AFB5-2216BF952D6C}" type="presParOf" srcId="{BF3FAD87-8E19-4B1F-B7B8-BA9782799824}" destId="{530F651C-898C-4E99-BF05-83E2694EDCEF}" srcOrd="2" destOrd="0" presId="urn:microsoft.com/office/officeart/2005/8/layout/vList4"/>
    <dgm:cxn modelId="{0448A689-6754-4452-A0AB-62E61BEA8B9C}" type="presParOf" srcId="{177DDC55-4404-44D8-BCC2-B89273CD446C}" destId="{FE422D17-7C4C-434C-817B-173A2AF4F927}" srcOrd="1" destOrd="0" presId="urn:microsoft.com/office/officeart/2005/8/layout/vList4"/>
    <dgm:cxn modelId="{0EF1BCE6-0324-4B0C-9C83-3AF11DD5C0CD}" type="presParOf" srcId="{177DDC55-4404-44D8-BCC2-B89273CD446C}" destId="{F16F299B-1104-40BA-B1EE-0484BFC0E673}" srcOrd="2" destOrd="0" presId="urn:microsoft.com/office/officeart/2005/8/layout/vList4"/>
    <dgm:cxn modelId="{DB33A764-54D0-4C0D-AD35-B7EEFF4F862A}" type="presParOf" srcId="{F16F299B-1104-40BA-B1EE-0484BFC0E673}" destId="{1895F10B-9470-4DB8-AF84-7F9EC6F039F3}" srcOrd="0" destOrd="0" presId="urn:microsoft.com/office/officeart/2005/8/layout/vList4"/>
    <dgm:cxn modelId="{2AAA9FCC-2C60-42FE-AF35-023FDD295BAB}" type="presParOf" srcId="{F16F299B-1104-40BA-B1EE-0484BFC0E673}" destId="{8E5EA7F6-0A38-4605-A5E5-BC7928BEC30E}" srcOrd="1" destOrd="0" presId="urn:microsoft.com/office/officeart/2005/8/layout/vList4"/>
    <dgm:cxn modelId="{0FD7E61B-6DB2-46DF-A598-965F9C3056B4}" type="presParOf" srcId="{F16F299B-1104-40BA-B1EE-0484BFC0E673}" destId="{6CA455D9-1724-448B-B7EE-BBF24BC4CBAE}" srcOrd="2" destOrd="0" presId="urn:microsoft.com/office/officeart/2005/8/layout/vList4"/>
    <dgm:cxn modelId="{14717739-E3CB-4259-9333-6C15576A835A}" type="presParOf" srcId="{177DDC55-4404-44D8-BCC2-B89273CD446C}" destId="{AC0B6B33-DD32-48DD-8811-A6B89FE6C081}" srcOrd="3" destOrd="0" presId="urn:microsoft.com/office/officeart/2005/8/layout/vList4"/>
    <dgm:cxn modelId="{B986F7B2-B8F7-416D-8C89-595AC6ABF8D1}" type="presParOf" srcId="{177DDC55-4404-44D8-BCC2-B89273CD446C}" destId="{4E5EF3AF-3974-4D70-881F-6115CF01699B}" srcOrd="4" destOrd="0" presId="urn:microsoft.com/office/officeart/2005/8/layout/vList4"/>
    <dgm:cxn modelId="{14147F59-4137-47EC-812B-772BDF8E55BA}" type="presParOf" srcId="{4E5EF3AF-3974-4D70-881F-6115CF01699B}" destId="{AC183A93-306D-4605-9188-1578FF83C84F}" srcOrd="0" destOrd="0" presId="urn:microsoft.com/office/officeart/2005/8/layout/vList4"/>
    <dgm:cxn modelId="{470599BF-3D5B-4CAC-90E9-D297EA96D298}" type="presParOf" srcId="{4E5EF3AF-3974-4D70-881F-6115CF01699B}" destId="{3C96DA2B-DD5F-4561-9A92-91A9782B1783}" srcOrd="1" destOrd="0" presId="urn:microsoft.com/office/officeart/2005/8/layout/vList4"/>
    <dgm:cxn modelId="{2F68C8B6-9F8E-436A-A2DF-175EDA285BEF}" type="presParOf" srcId="{4E5EF3AF-3974-4D70-881F-6115CF01699B}" destId="{F5FF06F7-2212-4FFC-978C-599290A452A0}"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62ABF48-628E-468C-8993-14E8165A20A0}" type="doc">
      <dgm:prSet loTypeId="urn:microsoft.com/office/officeart/2005/8/layout/hierarchy4" loCatId="hierarchy" qsTypeId="urn:microsoft.com/office/officeart/2005/8/quickstyle/simple1" qsCatId="simple" csTypeId="urn:microsoft.com/office/officeart/2005/8/colors/colorful1" csCatId="colorful" phldr="1"/>
      <dgm:spPr/>
      <dgm:t>
        <a:bodyPr/>
        <a:lstStyle/>
        <a:p>
          <a:endParaRPr lang="en-US"/>
        </a:p>
      </dgm:t>
    </dgm:pt>
    <dgm:pt modelId="{0C35FE13-7CB1-4E64-B7CD-966768CCECA8}">
      <dgm:prSet phldrT="[Text]"/>
      <dgm:spPr/>
      <dgm:t>
        <a:bodyPr/>
        <a:lstStyle/>
        <a:p>
          <a:r>
            <a:rPr lang="en-US" dirty="0" smtClean="0"/>
            <a:t>Gujarat: sending Narmada Water</a:t>
          </a:r>
          <a:endParaRPr lang="en-US" dirty="0"/>
        </a:p>
      </dgm:t>
    </dgm:pt>
    <dgm:pt modelId="{5440CC70-CD73-4831-8B7D-B34E3C2C92B3}" type="parTrans" cxnId="{616857FC-5399-44BC-B410-481E7050258A}">
      <dgm:prSet/>
      <dgm:spPr/>
      <dgm:t>
        <a:bodyPr/>
        <a:lstStyle/>
        <a:p>
          <a:endParaRPr lang="en-US"/>
        </a:p>
      </dgm:t>
    </dgm:pt>
    <dgm:pt modelId="{6AA3507D-A586-4E3B-A7F7-94BBC889C4CF}" type="sibTrans" cxnId="{616857FC-5399-44BC-B410-481E7050258A}">
      <dgm:prSet/>
      <dgm:spPr/>
      <dgm:t>
        <a:bodyPr/>
        <a:lstStyle/>
        <a:p>
          <a:endParaRPr lang="en-US"/>
        </a:p>
      </dgm:t>
    </dgm:pt>
    <dgm:pt modelId="{6381CE3F-C8F2-46DF-B7BA-BBFE191F42C0}">
      <dgm:prSet phldrT="[Text]"/>
      <dgm:spPr/>
      <dgm:t>
        <a:bodyPr/>
        <a:lstStyle/>
        <a:p>
          <a:r>
            <a:rPr lang="en-US" dirty="0" smtClean="0"/>
            <a:t>West (Saurashtra: Rajkot, Jamnagar, </a:t>
          </a:r>
          <a:r>
            <a:rPr lang="en-US" dirty="0" err="1" smtClean="0"/>
            <a:t>Morbi</a:t>
          </a:r>
          <a:r>
            <a:rPr lang="en-US" dirty="0" smtClean="0"/>
            <a:t>)</a:t>
          </a:r>
          <a:endParaRPr lang="en-US" dirty="0"/>
        </a:p>
      </dgm:t>
    </dgm:pt>
    <dgm:pt modelId="{D88840F7-8CAD-40EB-A7E7-EB379142FE9E}" type="parTrans" cxnId="{B8A2068E-2E69-4E4D-9144-59F8057B5027}">
      <dgm:prSet/>
      <dgm:spPr/>
      <dgm:t>
        <a:bodyPr/>
        <a:lstStyle/>
        <a:p>
          <a:endParaRPr lang="en-US"/>
        </a:p>
      </dgm:t>
    </dgm:pt>
    <dgm:pt modelId="{FD6EB022-1839-404C-BCA7-8F56DC6DFEC1}" type="sibTrans" cxnId="{B8A2068E-2E69-4E4D-9144-59F8057B5027}">
      <dgm:prSet/>
      <dgm:spPr/>
      <dgm:t>
        <a:bodyPr/>
        <a:lstStyle/>
        <a:p>
          <a:endParaRPr lang="en-US"/>
        </a:p>
      </dgm:t>
    </dgm:pt>
    <dgm:pt modelId="{EF36C0AB-0593-46EF-A391-C510E94919A7}">
      <dgm:prSet phldrT="[Text]"/>
      <dgm:spPr/>
      <dgm:t>
        <a:bodyPr/>
        <a:lstStyle/>
        <a:p>
          <a:r>
            <a:rPr lang="en-US" dirty="0" smtClean="0"/>
            <a:t>SAUNI- 2016 Modi inaugurated</a:t>
          </a:r>
          <a:endParaRPr lang="en-US" dirty="0"/>
        </a:p>
      </dgm:t>
    </dgm:pt>
    <dgm:pt modelId="{065504CE-305E-40A0-9ED4-2B18A61B62A1}" type="parTrans" cxnId="{1DC24DC0-B49B-4533-9E92-13F7C83A5B3B}">
      <dgm:prSet/>
      <dgm:spPr/>
      <dgm:t>
        <a:bodyPr/>
        <a:lstStyle/>
        <a:p>
          <a:endParaRPr lang="en-US"/>
        </a:p>
      </dgm:t>
    </dgm:pt>
    <dgm:pt modelId="{13835A2F-B902-435B-B5F9-7A3C80200C0B}" type="sibTrans" cxnId="{1DC24DC0-B49B-4533-9E92-13F7C83A5B3B}">
      <dgm:prSet/>
      <dgm:spPr/>
      <dgm:t>
        <a:bodyPr/>
        <a:lstStyle/>
        <a:p>
          <a:endParaRPr lang="en-US"/>
        </a:p>
      </dgm:t>
    </dgm:pt>
    <dgm:pt modelId="{644651C5-3545-4283-9629-C6C89A448F65}">
      <dgm:prSet phldrT="[Text]"/>
      <dgm:spPr/>
      <dgm:t>
        <a:bodyPr/>
        <a:lstStyle/>
        <a:p>
          <a:r>
            <a:rPr lang="en-US" dirty="0" smtClean="0"/>
            <a:t>North (BK, </a:t>
          </a:r>
          <a:r>
            <a:rPr lang="en-US" dirty="0" err="1" smtClean="0"/>
            <a:t>Arvalli</a:t>
          </a:r>
          <a:r>
            <a:rPr lang="en-US" dirty="0" smtClean="0"/>
            <a:t>, </a:t>
          </a:r>
          <a:r>
            <a:rPr lang="en-US" dirty="0" err="1" smtClean="0"/>
            <a:t>Patan</a:t>
          </a:r>
          <a:r>
            <a:rPr lang="en-US" dirty="0" smtClean="0"/>
            <a:t>)</a:t>
          </a:r>
          <a:endParaRPr lang="en-US" dirty="0"/>
        </a:p>
      </dgm:t>
    </dgm:pt>
    <dgm:pt modelId="{7E5698B9-0684-4E45-A5DB-453DB022B101}" type="parTrans" cxnId="{E83370C7-324B-4978-A414-6289C6E3D2BF}">
      <dgm:prSet/>
      <dgm:spPr/>
      <dgm:t>
        <a:bodyPr/>
        <a:lstStyle/>
        <a:p>
          <a:endParaRPr lang="en-US"/>
        </a:p>
      </dgm:t>
    </dgm:pt>
    <dgm:pt modelId="{254D6293-E960-407F-A35E-AC410B50D43D}" type="sibTrans" cxnId="{E83370C7-324B-4978-A414-6289C6E3D2BF}">
      <dgm:prSet/>
      <dgm:spPr/>
      <dgm:t>
        <a:bodyPr/>
        <a:lstStyle/>
        <a:p>
          <a:endParaRPr lang="en-US"/>
        </a:p>
      </dgm:t>
    </dgm:pt>
    <dgm:pt modelId="{F7FDF631-6FC3-49C8-B7A1-093AC12AA408}">
      <dgm:prSet phldrT="[Text]"/>
      <dgm:spPr/>
      <dgm:t>
        <a:bodyPr/>
        <a:lstStyle/>
        <a:p>
          <a:r>
            <a:rPr lang="en-US" dirty="0" err="1" smtClean="0"/>
            <a:t>Sujalam</a:t>
          </a:r>
          <a:r>
            <a:rPr lang="en-US" dirty="0" smtClean="0"/>
            <a:t> </a:t>
          </a:r>
          <a:r>
            <a:rPr lang="en-US" dirty="0" err="1" smtClean="0"/>
            <a:t>Sufalam</a:t>
          </a:r>
          <a:r>
            <a:rPr lang="en-US" dirty="0" smtClean="0"/>
            <a:t>- 2007</a:t>
          </a:r>
          <a:endParaRPr lang="en-US" dirty="0"/>
        </a:p>
      </dgm:t>
    </dgm:pt>
    <dgm:pt modelId="{95A30E9B-C634-42F1-8368-EB66D7B13B74}" type="parTrans" cxnId="{D0A50E5F-43C5-497C-A32B-C8C6F8D079B3}">
      <dgm:prSet/>
      <dgm:spPr/>
      <dgm:t>
        <a:bodyPr/>
        <a:lstStyle/>
        <a:p>
          <a:endParaRPr lang="en-US"/>
        </a:p>
      </dgm:t>
    </dgm:pt>
    <dgm:pt modelId="{73C33667-92BB-428A-801E-E81AD3B18897}" type="sibTrans" cxnId="{D0A50E5F-43C5-497C-A32B-C8C6F8D079B3}">
      <dgm:prSet/>
      <dgm:spPr/>
      <dgm:t>
        <a:bodyPr/>
        <a:lstStyle/>
        <a:p>
          <a:endParaRPr lang="en-US"/>
        </a:p>
      </dgm:t>
    </dgm:pt>
    <dgm:pt modelId="{E61ED7C0-8E9C-4DC6-A59B-11A2DA4AE3FB}" type="pres">
      <dgm:prSet presAssocID="{562ABF48-628E-468C-8993-14E8165A20A0}" presName="Name0" presStyleCnt="0">
        <dgm:presLayoutVars>
          <dgm:chPref val="1"/>
          <dgm:dir/>
          <dgm:animOne val="branch"/>
          <dgm:animLvl val="lvl"/>
          <dgm:resizeHandles/>
        </dgm:presLayoutVars>
      </dgm:prSet>
      <dgm:spPr/>
      <dgm:t>
        <a:bodyPr/>
        <a:lstStyle/>
        <a:p>
          <a:endParaRPr lang="en-US"/>
        </a:p>
      </dgm:t>
    </dgm:pt>
    <dgm:pt modelId="{50122E38-AFC0-40C0-9FD2-D17B867534BC}" type="pres">
      <dgm:prSet presAssocID="{0C35FE13-7CB1-4E64-B7CD-966768CCECA8}" presName="vertOne" presStyleCnt="0"/>
      <dgm:spPr/>
    </dgm:pt>
    <dgm:pt modelId="{9C09F075-B0FB-4B38-97A1-6780751CFE06}" type="pres">
      <dgm:prSet presAssocID="{0C35FE13-7CB1-4E64-B7CD-966768CCECA8}" presName="txOne" presStyleLbl="node0" presStyleIdx="0" presStyleCnt="1">
        <dgm:presLayoutVars>
          <dgm:chPref val="3"/>
        </dgm:presLayoutVars>
      </dgm:prSet>
      <dgm:spPr/>
      <dgm:t>
        <a:bodyPr/>
        <a:lstStyle/>
        <a:p>
          <a:endParaRPr lang="en-US"/>
        </a:p>
      </dgm:t>
    </dgm:pt>
    <dgm:pt modelId="{B16FBA80-FF55-403A-A822-CB58B0C5B74D}" type="pres">
      <dgm:prSet presAssocID="{0C35FE13-7CB1-4E64-B7CD-966768CCECA8}" presName="parTransOne" presStyleCnt="0"/>
      <dgm:spPr/>
    </dgm:pt>
    <dgm:pt modelId="{A9FF5398-CBD3-4FE0-AF1C-66743B9F76F3}" type="pres">
      <dgm:prSet presAssocID="{0C35FE13-7CB1-4E64-B7CD-966768CCECA8}" presName="horzOne" presStyleCnt="0"/>
      <dgm:spPr/>
    </dgm:pt>
    <dgm:pt modelId="{13531345-BB09-4E8D-91FF-C6E1871E74CB}" type="pres">
      <dgm:prSet presAssocID="{6381CE3F-C8F2-46DF-B7BA-BBFE191F42C0}" presName="vertTwo" presStyleCnt="0"/>
      <dgm:spPr/>
    </dgm:pt>
    <dgm:pt modelId="{43254644-9230-487A-B67D-FEBCF50C9F10}" type="pres">
      <dgm:prSet presAssocID="{6381CE3F-C8F2-46DF-B7BA-BBFE191F42C0}" presName="txTwo" presStyleLbl="node2" presStyleIdx="0" presStyleCnt="2">
        <dgm:presLayoutVars>
          <dgm:chPref val="3"/>
        </dgm:presLayoutVars>
      </dgm:prSet>
      <dgm:spPr/>
      <dgm:t>
        <a:bodyPr/>
        <a:lstStyle/>
        <a:p>
          <a:endParaRPr lang="en-US"/>
        </a:p>
      </dgm:t>
    </dgm:pt>
    <dgm:pt modelId="{D63D5B54-D8E6-453B-8673-F1A9DAF1E36D}" type="pres">
      <dgm:prSet presAssocID="{6381CE3F-C8F2-46DF-B7BA-BBFE191F42C0}" presName="parTransTwo" presStyleCnt="0"/>
      <dgm:spPr/>
    </dgm:pt>
    <dgm:pt modelId="{B1D744A6-99F9-4C25-9DFF-B7859C4A9405}" type="pres">
      <dgm:prSet presAssocID="{6381CE3F-C8F2-46DF-B7BA-BBFE191F42C0}" presName="horzTwo" presStyleCnt="0"/>
      <dgm:spPr/>
    </dgm:pt>
    <dgm:pt modelId="{A853ABFC-EF73-4D5D-9623-C160CD7AF326}" type="pres">
      <dgm:prSet presAssocID="{EF36C0AB-0593-46EF-A391-C510E94919A7}" presName="vertThree" presStyleCnt="0"/>
      <dgm:spPr/>
    </dgm:pt>
    <dgm:pt modelId="{0970E73F-F224-403F-AC10-03DA5F16A739}" type="pres">
      <dgm:prSet presAssocID="{EF36C0AB-0593-46EF-A391-C510E94919A7}" presName="txThree" presStyleLbl="node3" presStyleIdx="0" presStyleCnt="2">
        <dgm:presLayoutVars>
          <dgm:chPref val="3"/>
        </dgm:presLayoutVars>
      </dgm:prSet>
      <dgm:spPr/>
      <dgm:t>
        <a:bodyPr/>
        <a:lstStyle/>
        <a:p>
          <a:endParaRPr lang="en-US"/>
        </a:p>
      </dgm:t>
    </dgm:pt>
    <dgm:pt modelId="{E2C17102-514F-4CCC-94F8-E8C90A361D8D}" type="pres">
      <dgm:prSet presAssocID="{EF36C0AB-0593-46EF-A391-C510E94919A7}" presName="horzThree" presStyleCnt="0"/>
      <dgm:spPr/>
    </dgm:pt>
    <dgm:pt modelId="{9624EF2B-C9E6-4F4C-B589-673D0D1A247B}" type="pres">
      <dgm:prSet presAssocID="{FD6EB022-1839-404C-BCA7-8F56DC6DFEC1}" presName="sibSpaceTwo" presStyleCnt="0"/>
      <dgm:spPr/>
    </dgm:pt>
    <dgm:pt modelId="{4F1A009B-CCF9-4A78-A19B-AAD8A08E565E}" type="pres">
      <dgm:prSet presAssocID="{644651C5-3545-4283-9629-C6C89A448F65}" presName="vertTwo" presStyleCnt="0"/>
      <dgm:spPr/>
    </dgm:pt>
    <dgm:pt modelId="{76471BF3-276A-474D-B85E-1FF1F3F02222}" type="pres">
      <dgm:prSet presAssocID="{644651C5-3545-4283-9629-C6C89A448F65}" presName="txTwo" presStyleLbl="node2" presStyleIdx="1" presStyleCnt="2">
        <dgm:presLayoutVars>
          <dgm:chPref val="3"/>
        </dgm:presLayoutVars>
      </dgm:prSet>
      <dgm:spPr/>
      <dgm:t>
        <a:bodyPr/>
        <a:lstStyle/>
        <a:p>
          <a:endParaRPr lang="en-US"/>
        </a:p>
      </dgm:t>
    </dgm:pt>
    <dgm:pt modelId="{F556EDDD-4FB0-44A1-A8BA-B451A9F1BBC0}" type="pres">
      <dgm:prSet presAssocID="{644651C5-3545-4283-9629-C6C89A448F65}" presName="parTransTwo" presStyleCnt="0"/>
      <dgm:spPr/>
    </dgm:pt>
    <dgm:pt modelId="{A346E379-8F87-43A9-A046-C7EF3A58784A}" type="pres">
      <dgm:prSet presAssocID="{644651C5-3545-4283-9629-C6C89A448F65}" presName="horzTwo" presStyleCnt="0"/>
      <dgm:spPr/>
    </dgm:pt>
    <dgm:pt modelId="{99C3ECFE-F8A9-403F-B81E-1344558DE452}" type="pres">
      <dgm:prSet presAssocID="{F7FDF631-6FC3-49C8-B7A1-093AC12AA408}" presName="vertThree" presStyleCnt="0"/>
      <dgm:spPr/>
    </dgm:pt>
    <dgm:pt modelId="{C923E499-FAB7-4FCF-B566-D0C901205888}" type="pres">
      <dgm:prSet presAssocID="{F7FDF631-6FC3-49C8-B7A1-093AC12AA408}" presName="txThree" presStyleLbl="node3" presStyleIdx="1" presStyleCnt="2">
        <dgm:presLayoutVars>
          <dgm:chPref val="3"/>
        </dgm:presLayoutVars>
      </dgm:prSet>
      <dgm:spPr/>
      <dgm:t>
        <a:bodyPr/>
        <a:lstStyle/>
        <a:p>
          <a:endParaRPr lang="en-US"/>
        </a:p>
      </dgm:t>
    </dgm:pt>
    <dgm:pt modelId="{C2528448-4709-4C58-8384-440B63886753}" type="pres">
      <dgm:prSet presAssocID="{F7FDF631-6FC3-49C8-B7A1-093AC12AA408}" presName="horzThree" presStyleCnt="0"/>
      <dgm:spPr/>
    </dgm:pt>
  </dgm:ptLst>
  <dgm:cxnLst>
    <dgm:cxn modelId="{E83370C7-324B-4978-A414-6289C6E3D2BF}" srcId="{0C35FE13-7CB1-4E64-B7CD-966768CCECA8}" destId="{644651C5-3545-4283-9629-C6C89A448F65}" srcOrd="1" destOrd="0" parTransId="{7E5698B9-0684-4E45-A5DB-453DB022B101}" sibTransId="{254D6293-E960-407F-A35E-AC410B50D43D}"/>
    <dgm:cxn modelId="{BC4AE31E-BA33-4D3B-BB91-B34EA1674F69}" type="presOf" srcId="{644651C5-3545-4283-9629-C6C89A448F65}" destId="{76471BF3-276A-474D-B85E-1FF1F3F02222}" srcOrd="0" destOrd="0" presId="urn:microsoft.com/office/officeart/2005/8/layout/hierarchy4"/>
    <dgm:cxn modelId="{D0A50E5F-43C5-497C-A32B-C8C6F8D079B3}" srcId="{644651C5-3545-4283-9629-C6C89A448F65}" destId="{F7FDF631-6FC3-49C8-B7A1-093AC12AA408}" srcOrd="0" destOrd="0" parTransId="{95A30E9B-C634-42F1-8368-EB66D7B13B74}" sibTransId="{73C33667-92BB-428A-801E-E81AD3B18897}"/>
    <dgm:cxn modelId="{616857FC-5399-44BC-B410-481E7050258A}" srcId="{562ABF48-628E-468C-8993-14E8165A20A0}" destId="{0C35FE13-7CB1-4E64-B7CD-966768CCECA8}" srcOrd="0" destOrd="0" parTransId="{5440CC70-CD73-4831-8B7D-B34E3C2C92B3}" sibTransId="{6AA3507D-A586-4E3B-A7F7-94BBC889C4CF}"/>
    <dgm:cxn modelId="{072CDB52-0D10-483D-B03F-B8FCE8726426}" type="presOf" srcId="{6381CE3F-C8F2-46DF-B7BA-BBFE191F42C0}" destId="{43254644-9230-487A-B67D-FEBCF50C9F10}" srcOrd="0" destOrd="0" presId="urn:microsoft.com/office/officeart/2005/8/layout/hierarchy4"/>
    <dgm:cxn modelId="{1DC24DC0-B49B-4533-9E92-13F7C83A5B3B}" srcId="{6381CE3F-C8F2-46DF-B7BA-BBFE191F42C0}" destId="{EF36C0AB-0593-46EF-A391-C510E94919A7}" srcOrd="0" destOrd="0" parTransId="{065504CE-305E-40A0-9ED4-2B18A61B62A1}" sibTransId="{13835A2F-B902-435B-B5F9-7A3C80200C0B}"/>
    <dgm:cxn modelId="{39EAC89F-7546-4CB1-A5D9-2FE6238D5133}" type="presOf" srcId="{F7FDF631-6FC3-49C8-B7A1-093AC12AA408}" destId="{C923E499-FAB7-4FCF-B566-D0C901205888}" srcOrd="0" destOrd="0" presId="urn:microsoft.com/office/officeart/2005/8/layout/hierarchy4"/>
    <dgm:cxn modelId="{993342E7-676F-4656-961A-313916E7C530}" type="presOf" srcId="{0C35FE13-7CB1-4E64-B7CD-966768CCECA8}" destId="{9C09F075-B0FB-4B38-97A1-6780751CFE06}" srcOrd="0" destOrd="0" presId="urn:microsoft.com/office/officeart/2005/8/layout/hierarchy4"/>
    <dgm:cxn modelId="{E105C0D7-049F-4B67-8D34-273590EB84C3}" type="presOf" srcId="{EF36C0AB-0593-46EF-A391-C510E94919A7}" destId="{0970E73F-F224-403F-AC10-03DA5F16A739}" srcOrd="0" destOrd="0" presId="urn:microsoft.com/office/officeart/2005/8/layout/hierarchy4"/>
    <dgm:cxn modelId="{B8A2068E-2E69-4E4D-9144-59F8057B5027}" srcId="{0C35FE13-7CB1-4E64-B7CD-966768CCECA8}" destId="{6381CE3F-C8F2-46DF-B7BA-BBFE191F42C0}" srcOrd="0" destOrd="0" parTransId="{D88840F7-8CAD-40EB-A7E7-EB379142FE9E}" sibTransId="{FD6EB022-1839-404C-BCA7-8F56DC6DFEC1}"/>
    <dgm:cxn modelId="{845AB91F-07D3-4305-A507-7BB6FB94C075}" type="presOf" srcId="{562ABF48-628E-468C-8993-14E8165A20A0}" destId="{E61ED7C0-8E9C-4DC6-A59B-11A2DA4AE3FB}" srcOrd="0" destOrd="0" presId="urn:microsoft.com/office/officeart/2005/8/layout/hierarchy4"/>
    <dgm:cxn modelId="{882B909E-44D8-4B2C-A5FC-A574D06078AC}" type="presParOf" srcId="{E61ED7C0-8E9C-4DC6-A59B-11A2DA4AE3FB}" destId="{50122E38-AFC0-40C0-9FD2-D17B867534BC}" srcOrd="0" destOrd="0" presId="urn:microsoft.com/office/officeart/2005/8/layout/hierarchy4"/>
    <dgm:cxn modelId="{6813631A-D8B4-4938-9AF7-673D214D6EB3}" type="presParOf" srcId="{50122E38-AFC0-40C0-9FD2-D17B867534BC}" destId="{9C09F075-B0FB-4B38-97A1-6780751CFE06}" srcOrd="0" destOrd="0" presId="urn:microsoft.com/office/officeart/2005/8/layout/hierarchy4"/>
    <dgm:cxn modelId="{2EB09867-ED96-4E03-AEE5-ACD0B7CDA027}" type="presParOf" srcId="{50122E38-AFC0-40C0-9FD2-D17B867534BC}" destId="{B16FBA80-FF55-403A-A822-CB58B0C5B74D}" srcOrd="1" destOrd="0" presId="urn:microsoft.com/office/officeart/2005/8/layout/hierarchy4"/>
    <dgm:cxn modelId="{C6440BCD-C6E4-46A8-8663-E9CBCD0534E0}" type="presParOf" srcId="{50122E38-AFC0-40C0-9FD2-D17B867534BC}" destId="{A9FF5398-CBD3-4FE0-AF1C-66743B9F76F3}" srcOrd="2" destOrd="0" presId="urn:microsoft.com/office/officeart/2005/8/layout/hierarchy4"/>
    <dgm:cxn modelId="{BACD4861-4A95-45BD-94F0-47995561FCA5}" type="presParOf" srcId="{A9FF5398-CBD3-4FE0-AF1C-66743B9F76F3}" destId="{13531345-BB09-4E8D-91FF-C6E1871E74CB}" srcOrd="0" destOrd="0" presId="urn:microsoft.com/office/officeart/2005/8/layout/hierarchy4"/>
    <dgm:cxn modelId="{C1BC38EE-1D4C-469B-88AB-B3C37A9669A3}" type="presParOf" srcId="{13531345-BB09-4E8D-91FF-C6E1871E74CB}" destId="{43254644-9230-487A-B67D-FEBCF50C9F10}" srcOrd="0" destOrd="0" presId="urn:microsoft.com/office/officeart/2005/8/layout/hierarchy4"/>
    <dgm:cxn modelId="{ECB4598E-8ADC-4378-9785-1264C9BEAE18}" type="presParOf" srcId="{13531345-BB09-4E8D-91FF-C6E1871E74CB}" destId="{D63D5B54-D8E6-453B-8673-F1A9DAF1E36D}" srcOrd="1" destOrd="0" presId="urn:microsoft.com/office/officeart/2005/8/layout/hierarchy4"/>
    <dgm:cxn modelId="{4145F3D7-A756-44BB-B1D0-53E7749E95D0}" type="presParOf" srcId="{13531345-BB09-4E8D-91FF-C6E1871E74CB}" destId="{B1D744A6-99F9-4C25-9DFF-B7859C4A9405}" srcOrd="2" destOrd="0" presId="urn:microsoft.com/office/officeart/2005/8/layout/hierarchy4"/>
    <dgm:cxn modelId="{1D9FBB94-4F5B-4B2E-AEC4-B88DCD6C7B3F}" type="presParOf" srcId="{B1D744A6-99F9-4C25-9DFF-B7859C4A9405}" destId="{A853ABFC-EF73-4D5D-9623-C160CD7AF326}" srcOrd="0" destOrd="0" presId="urn:microsoft.com/office/officeart/2005/8/layout/hierarchy4"/>
    <dgm:cxn modelId="{FD528D53-3688-42DC-8003-2F028A29345F}" type="presParOf" srcId="{A853ABFC-EF73-4D5D-9623-C160CD7AF326}" destId="{0970E73F-F224-403F-AC10-03DA5F16A739}" srcOrd="0" destOrd="0" presId="urn:microsoft.com/office/officeart/2005/8/layout/hierarchy4"/>
    <dgm:cxn modelId="{68F4899F-71F7-42B9-A7A8-A6CD2DEAA967}" type="presParOf" srcId="{A853ABFC-EF73-4D5D-9623-C160CD7AF326}" destId="{E2C17102-514F-4CCC-94F8-E8C90A361D8D}" srcOrd="1" destOrd="0" presId="urn:microsoft.com/office/officeart/2005/8/layout/hierarchy4"/>
    <dgm:cxn modelId="{11F66B11-FBB9-404D-8B16-183BFAA7DC2A}" type="presParOf" srcId="{A9FF5398-CBD3-4FE0-AF1C-66743B9F76F3}" destId="{9624EF2B-C9E6-4F4C-B589-673D0D1A247B}" srcOrd="1" destOrd="0" presId="urn:microsoft.com/office/officeart/2005/8/layout/hierarchy4"/>
    <dgm:cxn modelId="{4F44A43E-CBD1-4630-BAA1-EA0CDBCA3D3E}" type="presParOf" srcId="{A9FF5398-CBD3-4FE0-AF1C-66743B9F76F3}" destId="{4F1A009B-CCF9-4A78-A19B-AAD8A08E565E}" srcOrd="2" destOrd="0" presId="urn:microsoft.com/office/officeart/2005/8/layout/hierarchy4"/>
    <dgm:cxn modelId="{138CFA66-8D11-462B-A1BF-BE5836FC4EAE}" type="presParOf" srcId="{4F1A009B-CCF9-4A78-A19B-AAD8A08E565E}" destId="{76471BF3-276A-474D-B85E-1FF1F3F02222}" srcOrd="0" destOrd="0" presId="urn:microsoft.com/office/officeart/2005/8/layout/hierarchy4"/>
    <dgm:cxn modelId="{C59C0D0F-0C84-452C-857A-3DDA9C818C79}" type="presParOf" srcId="{4F1A009B-CCF9-4A78-A19B-AAD8A08E565E}" destId="{F556EDDD-4FB0-44A1-A8BA-B451A9F1BBC0}" srcOrd="1" destOrd="0" presId="urn:microsoft.com/office/officeart/2005/8/layout/hierarchy4"/>
    <dgm:cxn modelId="{85EEFEE8-D903-4CDC-B682-3A80010587CE}" type="presParOf" srcId="{4F1A009B-CCF9-4A78-A19B-AAD8A08E565E}" destId="{A346E379-8F87-43A9-A046-C7EF3A58784A}" srcOrd="2" destOrd="0" presId="urn:microsoft.com/office/officeart/2005/8/layout/hierarchy4"/>
    <dgm:cxn modelId="{C1DA120C-7AFF-4146-92E5-FAF86D5E1C7D}" type="presParOf" srcId="{A346E379-8F87-43A9-A046-C7EF3A58784A}" destId="{99C3ECFE-F8A9-403F-B81E-1344558DE452}" srcOrd="0" destOrd="0" presId="urn:microsoft.com/office/officeart/2005/8/layout/hierarchy4"/>
    <dgm:cxn modelId="{5734EADE-3243-4ECC-807F-7ACE6E9236AF}" type="presParOf" srcId="{99C3ECFE-F8A9-403F-B81E-1344558DE452}" destId="{C923E499-FAB7-4FCF-B566-D0C901205888}" srcOrd="0" destOrd="0" presId="urn:microsoft.com/office/officeart/2005/8/layout/hierarchy4"/>
    <dgm:cxn modelId="{127D46CD-D601-473C-9B20-A32F83C2B7F6}" type="presParOf" srcId="{99C3ECFE-F8A9-403F-B81E-1344558DE452}" destId="{C2528448-4709-4C58-8384-440B63886753}" srcOrd="1" destOrd="0" presId="urn:microsoft.com/office/officeart/2005/8/layout/hierarchy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EB2F8D8-F852-4F4E-B6B6-06C0B6D02454}" type="doc">
      <dgm:prSet loTypeId="urn:microsoft.com/office/officeart/2005/8/layout/hList1" loCatId="list" qsTypeId="urn:microsoft.com/office/officeart/2005/8/quickstyle/simple1" qsCatId="simple" csTypeId="urn:microsoft.com/office/officeart/2005/8/colors/accent3_5" csCatId="accent3" phldr="1"/>
      <dgm:spPr/>
      <dgm:t>
        <a:bodyPr/>
        <a:lstStyle/>
        <a:p>
          <a:endParaRPr lang="en-US"/>
        </a:p>
      </dgm:t>
    </dgm:pt>
    <dgm:pt modelId="{6087BDB1-28D6-45CE-B645-30CD5BD648C5}">
      <dgm:prSet phldrT="[Text]"/>
      <dgm:spPr/>
      <dgm:t>
        <a:bodyPr/>
        <a:lstStyle/>
        <a:p>
          <a:r>
            <a:rPr lang="en-US">
              <a:latin typeface="Franklin Gothic Medium Cond" panose="020B0606030402020204" pitchFamily="34" charset="0"/>
            </a:rPr>
            <a:t>Four types</a:t>
          </a:r>
        </a:p>
      </dgm:t>
    </dgm:pt>
    <dgm:pt modelId="{6B06BA05-992F-471C-BF63-B7236D51DAB2}" type="parTrans" cxnId="{CFF5CFDA-6003-4192-84DB-86BF8A397088}">
      <dgm:prSet/>
      <dgm:spPr/>
      <dgm:t>
        <a:bodyPr/>
        <a:lstStyle/>
        <a:p>
          <a:endParaRPr lang="en-US"/>
        </a:p>
      </dgm:t>
    </dgm:pt>
    <dgm:pt modelId="{9AA6449C-5C01-493D-BB57-EF2AA1A51E97}" type="sibTrans" cxnId="{CFF5CFDA-6003-4192-84DB-86BF8A397088}">
      <dgm:prSet/>
      <dgm:spPr/>
      <dgm:t>
        <a:bodyPr/>
        <a:lstStyle/>
        <a:p>
          <a:endParaRPr lang="en-US"/>
        </a:p>
      </dgm:t>
    </dgm:pt>
    <dgm:pt modelId="{A61C3A57-482A-4814-937A-B0FF2865DC76}">
      <dgm:prSet/>
      <dgm:spPr/>
      <dgm:t>
        <a:bodyPr/>
        <a:lstStyle/>
        <a:p>
          <a:r>
            <a:rPr lang="en-US" dirty="0">
              <a:latin typeface="Franklin Gothic Medium Cond" panose="020B0606030402020204" pitchFamily="34" charset="0"/>
            </a:rPr>
            <a:t>Four Players: </a:t>
          </a:r>
        </a:p>
      </dgm:t>
    </dgm:pt>
    <dgm:pt modelId="{58A95E81-097B-4124-9EF5-8E524903FCDA}" type="parTrans" cxnId="{635D7859-893F-4A2E-9E7C-04169909AA19}">
      <dgm:prSet/>
      <dgm:spPr/>
      <dgm:t>
        <a:bodyPr/>
        <a:lstStyle/>
        <a:p>
          <a:endParaRPr lang="en-US"/>
        </a:p>
      </dgm:t>
    </dgm:pt>
    <dgm:pt modelId="{3494ED21-9781-4275-91F1-76FB8895FC97}" type="sibTrans" cxnId="{635D7859-893F-4A2E-9E7C-04169909AA19}">
      <dgm:prSet/>
      <dgm:spPr/>
      <dgm:t>
        <a:bodyPr/>
        <a:lstStyle/>
        <a:p>
          <a:endParaRPr lang="en-US"/>
        </a:p>
      </dgm:t>
    </dgm:pt>
    <dgm:pt modelId="{C1B80835-88DB-463E-B3D2-88A6A5B510C3}">
      <dgm:prSet/>
      <dgm:spPr/>
      <dgm:t>
        <a:bodyPr/>
        <a:lstStyle/>
        <a:p>
          <a:r>
            <a:rPr lang="en-US" dirty="0">
              <a:latin typeface="Franklin Gothic Medium Cond" panose="020B0606030402020204" pitchFamily="34" charset="0"/>
            </a:rPr>
            <a:t>SCB</a:t>
          </a:r>
        </a:p>
      </dgm:t>
    </dgm:pt>
    <dgm:pt modelId="{136415BB-F959-44E5-AD1A-3BE758BBC9FA}" type="parTrans" cxnId="{518FDADB-ECC1-4093-83AB-444C84265B82}">
      <dgm:prSet/>
      <dgm:spPr/>
      <dgm:t>
        <a:bodyPr/>
        <a:lstStyle/>
        <a:p>
          <a:endParaRPr lang="en-US"/>
        </a:p>
      </dgm:t>
    </dgm:pt>
    <dgm:pt modelId="{E42520EA-EE33-4DA4-B274-A96CB39CF35D}" type="sibTrans" cxnId="{518FDADB-ECC1-4093-83AB-444C84265B82}">
      <dgm:prSet/>
      <dgm:spPr/>
      <dgm:t>
        <a:bodyPr/>
        <a:lstStyle/>
        <a:p>
          <a:endParaRPr lang="en-US"/>
        </a:p>
      </dgm:t>
    </dgm:pt>
    <dgm:pt modelId="{803F2E1E-34EE-4DAB-B8DB-CBC4527833E6}">
      <dgm:prSet/>
      <dgm:spPr/>
      <dgm:t>
        <a:bodyPr/>
        <a:lstStyle/>
        <a:p>
          <a:r>
            <a:rPr lang="en-US" dirty="0" smtClean="0">
              <a:latin typeface="Franklin Gothic Medium Cond" panose="020B0606030402020204" pitchFamily="34" charset="0"/>
            </a:rPr>
            <a:t>RRB [</a:t>
          </a:r>
          <a:r>
            <a:rPr lang="en-US" dirty="0" smtClean="0">
              <a:solidFill>
                <a:srgbClr val="C00000"/>
              </a:solidFill>
              <a:latin typeface="Franklin Gothic Medium Cond" panose="020B0606030402020204" pitchFamily="34" charset="0"/>
            </a:rPr>
            <a:t>75% PSL</a:t>
          </a:r>
          <a:r>
            <a:rPr lang="en-US" dirty="0" smtClean="0">
              <a:latin typeface="Franklin Gothic Medium Cond" panose="020B0606030402020204" pitchFamily="34" charset="0"/>
            </a:rPr>
            <a:t>]</a:t>
          </a:r>
          <a:endParaRPr lang="en-US" dirty="0">
            <a:latin typeface="Franklin Gothic Medium Cond" panose="020B0606030402020204" pitchFamily="34" charset="0"/>
          </a:endParaRPr>
        </a:p>
      </dgm:t>
    </dgm:pt>
    <dgm:pt modelId="{6F454366-EE81-4FC6-B7CE-70E801F7C11A}" type="parTrans" cxnId="{5C0C45B5-DECE-422A-952D-6EE974145E35}">
      <dgm:prSet/>
      <dgm:spPr/>
      <dgm:t>
        <a:bodyPr/>
        <a:lstStyle/>
        <a:p>
          <a:endParaRPr lang="en-US"/>
        </a:p>
      </dgm:t>
    </dgm:pt>
    <dgm:pt modelId="{04EA1E0B-A9B2-4FFE-A601-410DE4FB9006}" type="sibTrans" cxnId="{5C0C45B5-DECE-422A-952D-6EE974145E35}">
      <dgm:prSet/>
      <dgm:spPr/>
      <dgm:t>
        <a:bodyPr/>
        <a:lstStyle/>
        <a:p>
          <a:endParaRPr lang="en-US"/>
        </a:p>
      </dgm:t>
    </dgm:pt>
    <dgm:pt modelId="{29AC527E-0114-4C79-BCC3-4A311E289E20}">
      <dgm:prSet/>
      <dgm:spPr/>
      <dgm:t>
        <a:bodyPr/>
        <a:lstStyle/>
        <a:p>
          <a:r>
            <a:rPr lang="en-US" dirty="0">
              <a:latin typeface="Franklin Gothic Medium Cond" panose="020B0606030402020204" pitchFamily="34" charset="0"/>
            </a:rPr>
            <a:t>Small Finance </a:t>
          </a:r>
          <a:r>
            <a:rPr lang="en-US" dirty="0" smtClean="0">
              <a:latin typeface="Franklin Gothic Medium Cond" panose="020B0606030402020204" pitchFamily="34" charset="0"/>
            </a:rPr>
            <a:t>Banks [</a:t>
          </a:r>
          <a:r>
            <a:rPr lang="en-US" dirty="0" smtClean="0">
              <a:solidFill>
                <a:srgbClr val="C00000"/>
              </a:solidFill>
              <a:latin typeface="Franklin Gothic Medium Cond" panose="020B0606030402020204" pitchFamily="34" charset="0"/>
            </a:rPr>
            <a:t>75% PSL</a:t>
          </a:r>
          <a:r>
            <a:rPr lang="en-US" dirty="0" smtClean="0">
              <a:latin typeface="Franklin Gothic Medium Cond" panose="020B0606030402020204" pitchFamily="34" charset="0"/>
            </a:rPr>
            <a:t>]</a:t>
          </a:r>
          <a:endParaRPr lang="en-US" dirty="0">
            <a:latin typeface="Franklin Gothic Medium Cond" panose="020B0606030402020204" pitchFamily="34" charset="0"/>
          </a:endParaRPr>
        </a:p>
      </dgm:t>
    </dgm:pt>
    <dgm:pt modelId="{6CBD5C27-AD81-4DEE-8202-DCF666DE0AD2}" type="parTrans" cxnId="{D6921D91-F6A7-4051-BFFD-CC0F58074529}">
      <dgm:prSet/>
      <dgm:spPr/>
      <dgm:t>
        <a:bodyPr/>
        <a:lstStyle/>
        <a:p>
          <a:endParaRPr lang="en-US"/>
        </a:p>
      </dgm:t>
    </dgm:pt>
    <dgm:pt modelId="{A7879A42-AAA6-41F1-8F3E-7E6A1E30E496}" type="sibTrans" cxnId="{D6921D91-F6A7-4051-BFFD-CC0F58074529}">
      <dgm:prSet/>
      <dgm:spPr/>
      <dgm:t>
        <a:bodyPr/>
        <a:lstStyle/>
        <a:p>
          <a:endParaRPr lang="en-US"/>
        </a:p>
      </dgm:t>
    </dgm:pt>
    <dgm:pt modelId="{EA79BB9B-65A0-4ED7-B92E-4E341B773524}">
      <dgm:prSet/>
      <dgm:spPr/>
      <dgm:t>
        <a:bodyPr/>
        <a:lstStyle/>
        <a:p>
          <a:r>
            <a:rPr lang="en-US">
              <a:latin typeface="Franklin Gothic Medium Cond" panose="020B0606030402020204" pitchFamily="34" charset="0"/>
            </a:rPr>
            <a:t>PSL-Agri</a:t>
          </a:r>
        </a:p>
      </dgm:t>
    </dgm:pt>
    <dgm:pt modelId="{ABAC49D8-7E7E-4456-BEA2-05AA21F626F9}" type="sibTrans" cxnId="{565E7BFA-25CA-41EF-806F-CC630AE2EEBB}">
      <dgm:prSet/>
      <dgm:spPr/>
      <dgm:t>
        <a:bodyPr/>
        <a:lstStyle/>
        <a:p>
          <a:endParaRPr lang="en-US"/>
        </a:p>
      </dgm:t>
    </dgm:pt>
    <dgm:pt modelId="{828CC8A1-46ED-4726-940A-FE0B86033347}" type="parTrans" cxnId="{565E7BFA-25CA-41EF-806F-CC630AE2EEBB}">
      <dgm:prSet/>
      <dgm:spPr/>
      <dgm:t>
        <a:bodyPr/>
        <a:lstStyle/>
        <a:p>
          <a:endParaRPr lang="en-US"/>
        </a:p>
      </dgm:t>
    </dgm:pt>
    <dgm:pt modelId="{DBAD9787-3F76-4DF4-8189-E28352249E2A}">
      <dgm:prSet/>
      <dgm:spPr/>
      <dgm:t>
        <a:bodyPr/>
        <a:lstStyle/>
        <a:p>
          <a:r>
            <a:rPr lang="en-US" dirty="0">
              <a:latin typeface="Franklin Gothic Medium Cond" panose="020B0606030402020204" pitchFamily="34" charset="0"/>
            </a:rPr>
            <a:t>PSL-S/M Farmer</a:t>
          </a:r>
        </a:p>
      </dgm:t>
    </dgm:pt>
    <dgm:pt modelId="{873E79FC-7F9D-45A1-8F0A-EF0FB60619B2}" type="sibTrans" cxnId="{F335F6FA-68E1-4EF3-8A95-0C9BF4CA2F06}">
      <dgm:prSet/>
      <dgm:spPr/>
      <dgm:t>
        <a:bodyPr/>
        <a:lstStyle/>
        <a:p>
          <a:endParaRPr lang="en-US"/>
        </a:p>
      </dgm:t>
    </dgm:pt>
    <dgm:pt modelId="{6F50B2C5-C130-40C6-BBE0-DBA541FE1CBF}" type="parTrans" cxnId="{F335F6FA-68E1-4EF3-8A95-0C9BF4CA2F06}">
      <dgm:prSet/>
      <dgm:spPr/>
      <dgm:t>
        <a:bodyPr/>
        <a:lstStyle/>
        <a:p>
          <a:endParaRPr lang="en-US"/>
        </a:p>
      </dgm:t>
    </dgm:pt>
    <dgm:pt modelId="{43FB53F3-C33A-4A02-9AA8-B3FE37C71DE8}">
      <dgm:prSet/>
      <dgm:spPr/>
      <dgm:t>
        <a:bodyPr/>
        <a:lstStyle/>
        <a:p>
          <a:r>
            <a:rPr lang="en-US">
              <a:latin typeface="Franklin Gothic Medium Cond" panose="020B0606030402020204" pitchFamily="34" charset="0"/>
            </a:rPr>
            <a:t>PSL-Micro enterprises</a:t>
          </a:r>
        </a:p>
      </dgm:t>
    </dgm:pt>
    <dgm:pt modelId="{FE8397F8-2EF8-45DB-B1B6-76349B985D7F}" type="sibTrans" cxnId="{0870FF07-1F83-4997-869F-1F7F319AC25B}">
      <dgm:prSet/>
      <dgm:spPr/>
      <dgm:t>
        <a:bodyPr/>
        <a:lstStyle/>
        <a:p>
          <a:endParaRPr lang="en-US"/>
        </a:p>
      </dgm:t>
    </dgm:pt>
    <dgm:pt modelId="{8D04DADC-8149-4C6E-B01C-20543CBB14DB}" type="parTrans" cxnId="{0870FF07-1F83-4997-869F-1F7F319AC25B}">
      <dgm:prSet/>
      <dgm:spPr/>
      <dgm:t>
        <a:bodyPr/>
        <a:lstStyle/>
        <a:p>
          <a:endParaRPr lang="en-US"/>
        </a:p>
      </dgm:t>
    </dgm:pt>
    <dgm:pt modelId="{8B66ACF3-2AF2-46D1-B58B-B4CC5F72B83D}">
      <dgm:prSet/>
      <dgm:spPr/>
      <dgm:t>
        <a:bodyPr/>
        <a:lstStyle/>
        <a:p>
          <a:r>
            <a:rPr lang="en-US" dirty="0">
              <a:latin typeface="Franklin Gothic Medium Cond" panose="020B0606030402020204" pitchFamily="34" charset="0"/>
            </a:rPr>
            <a:t>PSL-Overall</a:t>
          </a:r>
        </a:p>
      </dgm:t>
    </dgm:pt>
    <dgm:pt modelId="{58462069-7CD9-4FF0-A87A-11D52C7AB5EF}" type="sibTrans" cxnId="{D93A23EB-5D08-4644-9543-C6A117E1C7A6}">
      <dgm:prSet/>
      <dgm:spPr/>
      <dgm:t>
        <a:bodyPr/>
        <a:lstStyle/>
        <a:p>
          <a:endParaRPr lang="en-US"/>
        </a:p>
      </dgm:t>
    </dgm:pt>
    <dgm:pt modelId="{6C06033F-42D0-4B37-B7E8-710C96AE67FB}" type="parTrans" cxnId="{D93A23EB-5D08-4644-9543-C6A117E1C7A6}">
      <dgm:prSet/>
      <dgm:spPr/>
      <dgm:t>
        <a:bodyPr/>
        <a:lstStyle/>
        <a:p>
          <a:endParaRPr lang="en-US"/>
        </a:p>
      </dgm:t>
    </dgm:pt>
    <dgm:pt modelId="{0808A934-03AE-49ED-8FDA-33A78BC3E125}">
      <dgm:prSet/>
      <dgm:spPr/>
      <dgm:t>
        <a:bodyPr/>
        <a:lstStyle/>
        <a:p>
          <a:r>
            <a:rPr lang="en-US" dirty="0" smtClean="0">
              <a:latin typeface="Franklin Gothic Medium Cond" panose="020B0606030402020204" pitchFamily="34" charset="0"/>
            </a:rPr>
            <a:t>Local Area Banks</a:t>
          </a:r>
          <a:endParaRPr lang="en-US" dirty="0">
            <a:latin typeface="Franklin Gothic Medium Cond" panose="020B0606030402020204" pitchFamily="34" charset="0"/>
          </a:endParaRPr>
        </a:p>
      </dgm:t>
    </dgm:pt>
    <dgm:pt modelId="{0ECF3824-BBBC-4591-8E07-3E75BCD2B37E}" type="parTrans" cxnId="{757DA454-E713-486E-8E4B-07ED783383B6}">
      <dgm:prSet/>
      <dgm:spPr/>
      <dgm:t>
        <a:bodyPr/>
        <a:lstStyle/>
        <a:p>
          <a:endParaRPr lang="en-US"/>
        </a:p>
      </dgm:t>
    </dgm:pt>
    <dgm:pt modelId="{F207B508-25A4-4D75-B67B-1030197518BE}" type="sibTrans" cxnId="{757DA454-E713-486E-8E4B-07ED783383B6}">
      <dgm:prSet/>
      <dgm:spPr/>
      <dgm:t>
        <a:bodyPr/>
        <a:lstStyle/>
        <a:p>
          <a:endParaRPr lang="en-US"/>
        </a:p>
      </dgm:t>
    </dgm:pt>
    <dgm:pt modelId="{02CA3068-A056-4006-80A5-E20381AA4C9A}" type="pres">
      <dgm:prSet presAssocID="{7EB2F8D8-F852-4F4E-B6B6-06C0B6D02454}" presName="Name0" presStyleCnt="0">
        <dgm:presLayoutVars>
          <dgm:dir/>
          <dgm:animLvl val="lvl"/>
          <dgm:resizeHandles val="exact"/>
        </dgm:presLayoutVars>
      </dgm:prSet>
      <dgm:spPr/>
      <dgm:t>
        <a:bodyPr/>
        <a:lstStyle/>
        <a:p>
          <a:endParaRPr lang="en-US"/>
        </a:p>
      </dgm:t>
    </dgm:pt>
    <dgm:pt modelId="{D8A2992D-9D2A-4052-8B2C-63BFAFB1EFF2}" type="pres">
      <dgm:prSet presAssocID="{6087BDB1-28D6-45CE-B645-30CD5BD648C5}" presName="composite" presStyleCnt="0"/>
      <dgm:spPr/>
    </dgm:pt>
    <dgm:pt modelId="{61EAB2CE-13E6-4FC8-9E17-09478758BDDC}" type="pres">
      <dgm:prSet presAssocID="{6087BDB1-28D6-45CE-B645-30CD5BD648C5}" presName="parTx" presStyleLbl="alignNode1" presStyleIdx="0" presStyleCnt="2">
        <dgm:presLayoutVars>
          <dgm:chMax val="0"/>
          <dgm:chPref val="0"/>
          <dgm:bulletEnabled val="1"/>
        </dgm:presLayoutVars>
      </dgm:prSet>
      <dgm:spPr/>
      <dgm:t>
        <a:bodyPr/>
        <a:lstStyle/>
        <a:p>
          <a:endParaRPr lang="en-US"/>
        </a:p>
      </dgm:t>
    </dgm:pt>
    <dgm:pt modelId="{32A7BCB5-3CC2-484E-B50D-3143AA372E4F}" type="pres">
      <dgm:prSet presAssocID="{6087BDB1-28D6-45CE-B645-30CD5BD648C5}" presName="desTx" presStyleLbl="alignAccFollowNode1" presStyleIdx="0" presStyleCnt="2">
        <dgm:presLayoutVars>
          <dgm:bulletEnabled val="1"/>
        </dgm:presLayoutVars>
      </dgm:prSet>
      <dgm:spPr/>
      <dgm:t>
        <a:bodyPr/>
        <a:lstStyle/>
        <a:p>
          <a:endParaRPr lang="en-US"/>
        </a:p>
      </dgm:t>
    </dgm:pt>
    <dgm:pt modelId="{7CE5E7B6-A13D-4F28-BC3F-7DBA10304CF8}" type="pres">
      <dgm:prSet presAssocID="{9AA6449C-5C01-493D-BB57-EF2AA1A51E97}" presName="space" presStyleCnt="0"/>
      <dgm:spPr/>
    </dgm:pt>
    <dgm:pt modelId="{EFC30324-C658-4F31-A86E-5C1DA1E3AAE6}" type="pres">
      <dgm:prSet presAssocID="{A61C3A57-482A-4814-937A-B0FF2865DC76}" presName="composite" presStyleCnt="0"/>
      <dgm:spPr/>
    </dgm:pt>
    <dgm:pt modelId="{04DA9CE1-00D8-45ED-B8C2-E28353A9FC98}" type="pres">
      <dgm:prSet presAssocID="{A61C3A57-482A-4814-937A-B0FF2865DC76}" presName="parTx" presStyleLbl="alignNode1" presStyleIdx="1" presStyleCnt="2">
        <dgm:presLayoutVars>
          <dgm:chMax val="0"/>
          <dgm:chPref val="0"/>
          <dgm:bulletEnabled val="1"/>
        </dgm:presLayoutVars>
      </dgm:prSet>
      <dgm:spPr/>
      <dgm:t>
        <a:bodyPr/>
        <a:lstStyle/>
        <a:p>
          <a:endParaRPr lang="en-US"/>
        </a:p>
      </dgm:t>
    </dgm:pt>
    <dgm:pt modelId="{782A0799-FA12-42E7-9697-3E5C18E6B6B7}" type="pres">
      <dgm:prSet presAssocID="{A61C3A57-482A-4814-937A-B0FF2865DC76}" presName="desTx" presStyleLbl="alignAccFollowNode1" presStyleIdx="1" presStyleCnt="2">
        <dgm:presLayoutVars>
          <dgm:bulletEnabled val="1"/>
        </dgm:presLayoutVars>
      </dgm:prSet>
      <dgm:spPr/>
      <dgm:t>
        <a:bodyPr/>
        <a:lstStyle/>
        <a:p>
          <a:endParaRPr lang="en-US"/>
        </a:p>
      </dgm:t>
    </dgm:pt>
  </dgm:ptLst>
  <dgm:cxnLst>
    <dgm:cxn modelId="{5C0C45B5-DECE-422A-952D-6EE974145E35}" srcId="{A61C3A57-482A-4814-937A-B0FF2865DC76}" destId="{803F2E1E-34EE-4DAB-B8DB-CBC4527833E6}" srcOrd="1" destOrd="0" parTransId="{6F454366-EE81-4FC6-B7CE-70E801F7C11A}" sibTransId="{04EA1E0B-A9B2-4FFE-A601-410DE4FB9006}"/>
    <dgm:cxn modelId="{F335F6FA-68E1-4EF3-8A95-0C9BF4CA2F06}" srcId="{6087BDB1-28D6-45CE-B645-30CD5BD648C5}" destId="{DBAD9787-3F76-4DF4-8189-E28352249E2A}" srcOrd="1" destOrd="0" parTransId="{6F50B2C5-C130-40C6-BBE0-DBA541FE1CBF}" sibTransId="{873E79FC-7F9D-45A1-8F0A-EF0FB60619B2}"/>
    <dgm:cxn modelId="{E92AF601-BD35-48BE-A83E-04000BE90F2B}" type="presOf" srcId="{0808A934-03AE-49ED-8FDA-33A78BC3E125}" destId="{782A0799-FA12-42E7-9697-3E5C18E6B6B7}" srcOrd="0" destOrd="3" presId="urn:microsoft.com/office/officeart/2005/8/layout/hList1"/>
    <dgm:cxn modelId="{E43632FC-A534-4E3D-8935-9CF46D27A16F}" type="presOf" srcId="{A61C3A57-482A-4814-937A-B0FF2865DC76}" destId="{04DA9CE1-00D8-45ED-B8C2-E28353A9FC98}" srcOrd="0" destOrd="0" presId="urn:microsoft.com/office/officeart/2005/8/layout/hList1"/>
    <dgm:cxn modelId="{757DA454-E713-486E-8E4B-07ED783383B6}" srcId="{A61C3A57-482A-4814-937A-B0FF2865DC76}" destId="{0808A934-03AE-49ED-8FDA-33A78BC3E125}" srcOrd="3" destOrd="0" parTransId="{0ECF3824-BBBC-4591-8E07-3E75BCD2B37E}" sibTransId="{F207B508-25A4-4D75-B67B-1030197518BE}"/>
    <dgm:cxn modelId="{518FDADB-ECC1-4093-83AB-444C84265B82}" srcId="{A61C3A57-482A-4814-937A-B0FF2865DC76}" destId="{C1B80835-88DB-463E-B3D2-88A6A5B510C3}" srcOrd="0" destOrd="0" parTransId="{136415BB-F959-44E5-AD1A-3BE758BBC9FA}" sibTransId="{E42520EA-EE33-4DA4-B274-A96CB39CF35D}"/>
    <dgm:cxn modelId="{60E67B67-E725-4E9E-8F94-BC2AD2A547E7}" type="presOf" srcId="{C1B80835-88DB-463E-B3D2-88A6A5B510C3}" destId="{782A0799-FA12-42E7-9697-3E5C18E6B6B7}" srcOrd="0" destOrd="0" presId="urn:microsoft.com/office/officeart/2005/8/layout/hList1"/>
    <dgm:cxn modelId="{0870FF07-1F83-4997-869F-1F7F319AC25B}" srcId="{6087BDB1-28D6-45CE-B645-30CD5BD648C5}" destId="{43FB53F3-C33A-4A02-9AA8-B3FE37C71DE8}" srcOrd="2" destOrd="0" parTransId="{8D04DADC-8149-4C6E-B01C-20543CBB14DB}" sibTransId="{FE8397F8-2EF8-45DB-B1B6-76349B985D7F}"/>
    <dgm:cxn modelId="{3F4571AC-37E6-47F7-93A1-F9B0AB7F4E59}" type="presOf" srcId="{EA79BB9B-65A0-4ED7-B92E-4E341B773524}" destId="{32A7BCB5-3CC2-484E-B50D-3143AA372E4F}" srcOrd="0" destOrd="0" presId="urn:microsoft.com/office/officeart/2005/8/layout/hList1"/>
    <dgm:cxn modelId="{D366ADE5-FC2A-48DD-AF52-F9844B51F84E}" type="presOf" srcId="{43FB53F3-C33A-4A02-9AA8-B3FE37C71DE8}" destId="{32A7BCB5-3CC2-484E-B50D-3143AA372E4F}" srcOrd="0" destOrd="2" presId="urn:microsoft.com/office/officeart/2005/8/layout/hList1"/>
    <dgm:cxn modelId="{3DCFD97A-2370-461B-8B98-E83D804852A0}" type="presOf" srcId="{DBAD9787-3F76-4DF4-8189-E28352249E2A}" destId="{32A7BCB5-3CC2-484E-B50D-3143AA372E4F}" srcOrd="0" destOrd="1" presId="urn:microsoft.com/office/officeart/2005/8/layout/hList1"/>
    <dgm:cxn modelId="{C850F173-791C-4120-BA54-1572FFA03072}" type="presOf" srcId="{29AC527E-0114-4C79-BCC3-4A311E289E20}" destId="{782A0799-FA12-42E7-9697-3E5C18E6B6B7}" srcOrd="0" destOrd="2" presId="urn:microsoft.com/office/officeart/2005/8/layout/hList1"/>
    <dgm:cxn modelId="{CFF5CFDA-6003-4192-84DB-86BF8A397088}" srcId="{7EB2F8D8-F852-4F4E-B6B6-06C0B6D02454}" destId="{6087BDB1-28D6-45CE-B645-30CD5BD648C5}" srcOrd="0" destOrd="0" parTransId="{6B06BA05-992F-471C-BF63-B7236D51DAB2}" sibTransId="{9AA6449C-5C01-493D-BB57-EF2AA1A51E97}"/>
    <dgm:cxn modelId="{635D7859-893F-4A2E-9E7C-04169909AA19}" srcId="{7EB2F8D8-F852-4F4E-B6B6-06C0B6D02454}" destId="{A61C3A57-482A-4814-937A-B0FF2865DC76}" srcOrd="1" destOrd="0" parTransId="{58A95E81-097B-4124-9EF5-8E524903FCDA}" sibTransId="{3494ED21-9781-4275-91F1-76FB8895FC97}"/>
    <dgm:cxn modelId="{9DDD3A5A-E7CE-4776-B3ED-9E4122B550FC}" type="presOf" srcId="{7EB2F8D8-F852-4F4E-B6B6-06C0B6D02454}" destId="{02CA3068-A056-4006-80A5-E20381AA4C9A}" srcOrd="0" destOrd="0" presId="urn:microsoft.com/office/officeart/2005/8/layout/hList1"/>
    <dgm:cxn modelId="{D6921D91-F6A7-4051-BFFD-CC0F58074529}" srcId="{A61C3A57-482A-4814-937A-B0FF2865DC76}" destId="{29AC527E-0114-4C79-BCC3-4A311E289E20}" srcOrd="2" destOrd="0" parTransId="{6CBD5C27-AD81-4DEE-8202-DCF666DE0AD2}" sibTransId="{A7879A42-AAA6-41F1-8F3E-7E6A1E30E496}"/>
    <dgm:cxn modelId="{565E7BFA-25CA-41EF-806F-CC630AE2EEBB}" srcId="{6087BDB1-28D6-45CE-B645-30CD5BD648C5}" destId="{EA79BB9B-65A0-4ED7-B92E-4E341B773524}" srcOrd="0" destOrd="0" parTransId="{828CC8A1-46ED-4726-940A-FE0B86033347}" sibTransId="{ABAC49D8-7E7E-4456-BEA2-05AA21F626F9}"/>
    <dgm:cxn modelId="{D93A23EB-5D08-4644-9543-C6A117E1C7A6}" srcId="{6087BDB1-28D6-45CE-B645-30CD5BD648C5}" destId="{8B66ACF3-2AF2-46D1-B58B-B4CC5F72B83D}" srcOrd="3" destOrd="0" parTransId="{6C06033F-42D0-4B37-B7E8-710C96AE67FB}" sibTransId="{58462069-7CD9-4FF0-A87A-11D52C7AB5EF}"/>
    <dgm:cxn modelId="{B1DC1C1E-7735-4BE6-B2FC-D62E3152D4ED}" type="presOf" srcId="{6087BDB1-28D6-45CE-B645-30CD5BD648C5}" destId="{61EAB2CE-13E6-4FC8-9E17-09478758BDDC}" srcOrd="0" destOrd="0" presId="urn:microsoft.com/office/officeart/2005/8/layout/hList1"/>
    <dgm:cxn modelId="{CF0CCDD1-8B2D-4D54-B12C-A8D3CE383461}" type="presOf" srcId="{803F2E1E-34EE-4DAB-B8DB-CBC4527833E6}" destId="{782A0799-FA12-42E7-9697-3E5C18E6B6B7}" srcOrd="0" destOrd="1" presId="urn:microsoft.com/office/officeart/2005/8/layout/hList1"/>
    <dgm:cxn modelId="{68FEC070-1003-40EF-A751-AEB8B8555C84}" type="presOf" srcId="{8B66ACF3-2AF2-46D1-B58B-B4CC5F72B83D}" destId="{32A7BCB5-3CC2-484E-B50D-3143AA372E4F}" srcOrd="0" destOrd="3" presId="urn:microsoft.com/office/officeart/2005/8/layout/hList1"/>
    <dgm:cxn modelId="{229EE9E7-9808-4831-9901-E9C4D019D9E8}" type="presParOf" srcId="{02CA3068-A056-4006-80A5-E20381AA4C9A}" destId="{D8A2992D-9D2A-4052-8B2C-63BFAFB1EFF2}" srcOrd="0" destOrd="0" presId="urn:microsoft.com/office/officeart/2005/8/layout/hList1"/>
    <dgm:cxn modelId="{7F47C4FE-AB29-4907-ABC0-CC6F7ACB3873}" type="presParOf" srcId="{D8A2992D-9D2A-4052-8B2C-63BFAFB1EFF2}" destId="{61EAB2CE-13E6-4FC8-9E17-09478758BDDC}" srcOrd="0" destOrd="0" presId="urn:microsoft.com/office/officeart/2005/8/layout/hList1"/>
    <dgm:cxn modelId="{30BA4457-1CD1-47FD-825E-B6E1F2ADB1FB}" type="presParOf" srcId="{D8A2992D-9D2A-4052-8B2C-63BFAFB1EFF2}" destId="{32A7BCB5-3CC2-484E-B50D-3143AA372E4F}" srcOrd="1" destOrd="0" presId="urn:microsoft.com/office/officeart/2005/8/layout/hList1"/>
    <dgm:cxn modelId="{8FD0286E-D826-446A-A0F4-61BE656331FE}" type="presParOf" srcId="{02CA3068-A056-4006-80A5-E20381AA4C9A}" destId="{7CE5E7B6-A13D-4F28-BC3F-7DBA10304CF8}" srcOrd="1" destOrd="0" presId="urn:microsoft.com/office/officeart/2005/8/layout/hList1"/>
    <dgm:cxn modelId="{5E47C3F7-C769-4772-BC6E-9B0293DCE544}" type="presParOf" srcId="{02CA3068-A056-4006-80A5-E20381AA4C9A}" destId="{EFC30324-C658-4F31-A86E-5C1DA1E3AAE6}" srcOrd="2" destOrd="0" presId="urn:microsoft.com/office/officeart/2005/8/layout/hList1"/>
    <dgm:cxn modelId="{4257A121-E752-4EDA-9267-2DE7FB99B805}" type="presParOf" srcId="{EFC30324-C658-4F31-A86E-5C1DA1E3AAE6}" destId="{04DA9CE1-00D8-45ED-B8C2-E28353A9FC98}" srcOrd="0" destOrd="0" presId="urn:microsoft.com/office/officeart/2005/8/layout/hList1"/>
    <dgm:cxn modelId="{A32ECFF4-4E8E-4D62-B5AC-31E30EEA13ED}" type="presParOf" srcId="{EFC30324-C658-4F31-A86E-5C1DA1E3AAE6}" destId="{782A0799-FA12-42E7-9697-3E5C18E6B6B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1399C47-CBF8-4D1D-8BC6-D3C304ECCED8}" type="doc">
      <dgm:prSet loTypeId="urn:microsoft.com/office/officeart/2008/layout/HorizontalMultiLevelHierarchy" loCatId="hierarchy" qsTypeId="urn:microsoft.com/office/officeart/2005/8/quickstyle/3d4" qsCatId="3D" csTypeId="urn:microsoft.com/office/officeart/2005/8/colors/accent1_2" csCatId="accent1" phldr="1"/>
      <dgm:spPr/>
      <dgm:t>
        <a:bodyPr/>
        <a:lstStyle/>
        <a:p>
          <a:endParaRPr lang="en-US"/>
        </a:p>
      </dgm:t>
    </dgm:pt>
    <dgm:pt modelId="{41D94F59-EE8E-4B62-8A2B-09A8CF3F61C8}">
      <dgm:prSet phldrT="[Text]" custT="1"/>
      <dgm:spPr/>
      <dgm:t>
        <a:bodyPr/>
        <a:lstStyle/>
        <a:p>
          <a:r>
            <a:rPr lang="en-US" sz="3600" dirty="0" smtClean="0">
              <a:solidFill>
                <a:schemeClr val="tx1"/>
              </a:solidFill>
            </a:rPr>
            <a:t>Selective credit control </a:t>
          </a:r>
          <a:endParaRPr lang="en-US" sz="3600" dirty="0">
            <a:solidFill>
              <a:schemeClr val="tx1"/>
            </a:solidFill>
          </a:endParaRPr>
        </a:p>
      </dgm:t>
    </dgm:pt>
    <dgm:pt modelId="{8A48B778-7DB3-41EE-95A7-020693511270}" type="parTrans" cxnId="{F6417C05-8B4A-44BD-8A1F-4B842CA05F16}">
      <dgm:prSet/>
      <dgm:spPr/>
      <dgm:t>
        <a:bodyPr/>
        <a:lstStyle/>
        <a:p>
          <a:endParaRPr lang="en-US" sz="2400"/>
        </a:p>
      </dgm:t>
    </dgm:pt>
    <dgm:pt modelId="{0218B6DC-56AB-4463-8167-3CC469516E73}" type="sibTrans" cxnId="{F6417C05-8B4A-44BD-8A1F-4B842CA05F16}">
      <dgm:prSet/>
      <dgm:spPr/>
      <dgm:t>
        <a:bodyPr/>
        <a:lstStyle/>
        <a:p>
          <a:endParaRPr lang="en-US" sz="2400"/>
        </a:p>
      </dgm:t>
    </dgm:pt>
    <dgm:pt modelId="{02D84307-5E1B-47D8-832D-710C5BCDA27F}">
      <dgm:prSet phldrT="[Text]" custT="1"/>
      <dgm:spPr/>
      <dgm:t>
        <a:bodyPr/>
        <a:lstStyle/>
        <a:p>
          <a:r>
            <a:rPr lang="en-US" sz="2800" dirty="0" smtClean="0">
              <a:solidFill>
                <a:schemeClr val="tx1"/>
              </a:solidFill>
            </a:rPr>
            <a:t>Negative, Restrictive</a:t>
          </a:r>
          <a:endParaRPr lang="en-US" sz="2800" dirty="0">
            <a:solidFill>
              <a:schemeClr val="tx1"/>
            </a:solidFill>
          </a:endParaRPr>
        </a:p>
      </dgm:t>
    </dgm:pt>
    <dgm:pt modelId="{8F72A574-D732-4BB8-805B-DB54A38B9B70}" type="parTrans" cxnId="{4974D8D1-9DCC-453B-815C-004E7FFF24EC}">
      <dgm:prSet custT="1"/>
      <dgm:spPr/>
      <dgm:t>
        <a:bodyPr/>
        <a:lstStyle/>
        <a:p>
          <a:endParaRPr lang="en-US" sz="700"/>
        </a:p>
      </dgm:t>
    </dgm:pt>
    <dgm:pt modelId="{2D8FB89C-19ED-4129-90F1-C149B969D98E}" type="sibTrans" cxnId="{4974D8D1-9DCC-453B-815C-004E7FFF24EC}">
      <dgm:prSet/>
      <dgm:spPr/>
      <dgm:t>
        <a:bodyPr/>
        <a:lstStyle/>
        <a:p>
          <a:endParaRPr lang="en-US" sz="2400"/>
        </a:p>
      </dgm:t>
    </dgm:pt>
    <dgm:pt modelId="{FB9E1516-18FC-4247-AD26-E9E4DD560CAE}">
      <dgm:prSet phldrT="[Text]" custT="1"/>
      <dgm:spPr/>
      <dgm:t>
        <a:bodyPr/>
        <a:lstStyle/>
        <a:p>
          <a:r>
            <a:rPr lang="en-US" sz="2800" dirty="0" smtClean="0">
              <a:solidFill>
                <a:schemeClr val="tx1"/>
              </a:solidFill>
            </a:rPr>
            <a:t>Positive</a:t>
          </a:r>
          <a:endParaRPr lang="en-US" sz="2800" dirty="0">
            <a:solidFill>
              <a:schemeClr val="tx1"/>
            </a:solidFill>
          </a:endParaRPr>
        </a:p>
      </dgm:t>
    </dgm:pt>
    <dgm:pt modelId="{D984C316-D34F-4558-829B-48172DA5C5AC}" type="parTrans" cxnId="{C91A44B4-CE69-42F4-BA0D-653633BC42A8}">
      <dgm:prSet custT="1"/>
      <dgm:spPr/>
      <dgm:t>
        <a:bodyPr/>
        <a:lstStyle/>
        <a:p>
          <a:endParaRPr lang="en-US" sz="700"/>
        </a:p>
      </dgm:t>
    </dgm:pt>
    <dgm:pt modelId="{DE179A38-F6D7-4259-8D54-9F137E33F699}" type="sibTrans" cxnId="{C91A44B4-CE69-42F4-BA0D-653633BC42A8}">
      <dgm:prSet/>
      <dgm:spPr/>
      <dgm:t>
        <a:bodyPr/>
        <a:lstStyle/>
        <a:p>
          <a:endParaRPr lang="en-US" sz="2400"/>
        </a:p>
      </dgm:t>
    </dgm:pt>
    <dgm:pt modelId="{8DFDED12-37A1-498B-99F2-F02ACF1146B6}">
      <dgm:prSet phldrT="[Text]" custT="1"/>
      <dgm:spPr>
        <a:solidFill>
          <a:schemeClr val="accent2"/>
        </a:solidFill>
      </dgm:spPr>
      <dgm:t>
        <a:bodyPr/>
        <a:lstStyle/>
        <a:p>
          <a:r>
            <a:rPr lang="en-US" sz="2800" dirty="0" smtClean="0">
              <a:solidFill>
                <a:schemeClr val="tx1"/>
              </a:solidFill>
            </a:rPr>
            <a:t>Priority sector + </a:t>
          </a:r>
          <a:r>
            <a:rPr lang="en-US" sz="2800" dirty="0" smtClean="0">
              <a:solidFill>
                <a:srgbClr val="FFC000"/>
              </a:solidFill>
            </a:rPr>
            <a:t>“rationing” (min. this much)</a:t>
          </a:r>
          <a:endParaRPr lang="en-US" sz="2800" dirty="0">
            <a:solidFill>
              <a:srgbClr val="FFC000"/>
            </a:solidFill>
          </a:endParaRPr>
        </a:p>
      </dgm:t>
    </dgm:pt>
    <dgm:pt modelId="{C7AA8743-8972-498B-A136-31A38EFFCD24}" type="parTrans" cxnId="{AEAAB79A-B39E-415E-8AD1-D7889501301D}">
      <dgm:prSet custT="1"/>
      <dgm:spPr/>
      <dgm:t>
        <a:bodyPr/>
        <a:lstStyle/>
        <a:p>
          <a:endParaRPr lang="en-US" sz="700"/>
        </a:p>
      </dgm:t>
    </dgm:pt>
    <dgm:pt modelId="{756B2C9E-E3BB-49F3-926D-0164D4AF5AE2}" type="sibTrans" cxnId="{AEAAB79A-B39E-415E-8AD1-D7889501301D}">
      <dgm:prSet/>
      <dgm:spPr/>
      <dgm:t>
        <a:bodyPr/>
        <a:lstStyle/>
        <a:p>
          <a:endParaRPr lang="en-US" sz="2400"/>
        </a:p>
      </dgm:t>
    </dgm:pt>
    <dgm:pt modelId="{C9C57EDA-69E3-49C0-B897-5D7AB3EFA131}">
      <dgm:prSet phldrT="[Text]" custT="1"/>
      <dgm:spPr/>
      <dgm:t>
        <a:bodyPr/>
        <a:lstStyle/>
        <a:p>
          <a:r>
            <a:rPr lang="en-US" sz="2800" dirty="0" smtClean="0">
              <a:solidFill>
                <a:schemeClr val="tx1"/>
              </a:solidFill>
            </a:rPr>
            <a:t>“Ceiling” in “Non-Food” sector</a:t>
          </a:r>
          <a:endParaRPr lang="en-US" sz="2800" dirty="0">
            <a:solidFill>
              <a:schemeClr val="tx1"/>
            </a:solidFill>
          </a:endParaRPr>
        </a:p>
      </dgm:t>
    </dgm:pt>
    <dgm:pt modelId="{1BC527BE-273D-4E1F-8F89-A86EEA9B9353}" type="parTrans" cxnId="{97BF7425-D127-4D6A-BFFA-950E8AB8273B}">
      <dgm:prSet custT="1"/>
      <dgm:spPr/>
      <dgm:t>
        <a:bodyPr/>
        <a:lstStyle/>
        <a:p>
          <a:endParaRPr lang="en-US" sz="700"/>
        </a:p>
      </dgm:t>
    </dgm:pt>
    <dgm:pt modelId="{F6428BAB-B670-4FEF-B9EB-03B25DAA0BFB}" type="sibTrans" cxnId="{97BF7425-D127-4D6A-BFFA-950E8AB8273B}">
      <dgm:prSet/>
      <dgm:spPr/>
      <dgm:t>
        <a:bodyPr/>
        <a:lstStyle/>
        <a:p>
          <a:endParaRPr lang="en-US" sz="2400"/>
        </a:p>
      </dgm:t>
    </dgm:pt>
    <dgm:pt modelId="{A725C405-7463-4D94-83DB-9BF6033E5CBB}">
      <dgm:prSet phldrT="[Text]" custT="1"/>
      <dgm:spPr/>
      <dgm:t>
        <a:bodyPr/>
        <a:lstStyle/>
        <a:p>
          <a:r>
            <a:rPr lang="en-US" sz="2800" dirty="0" smtClean="0">
              <a:solidFill>
                <a:schemeClr val="tx1"/>
              </a:solidFill>
            </a:rPr>
            <a:t>Ceiling to “big loans”</a:t>
          </a:r>
          <a:endParaRPr lang="en-US" sz="2800" dirty="0">
            <a:solidFill>
              <a:schemeClr val="tx1"/>
            </a:solidFill>
          </a:endParaRPr>
        </a:p>
      </dgm:t>
    </dgm:pt>
    <dgm:pt modelId="{6544DC89-7603-4746-9F3C-1D75E47A5099}" type="parTrans" cxnId="{FB42F90D-906F-469C-AAE1-CFE70CC621DD}">
      <dgm:prSet custT="1"/>
      <dgm:spPr/>
      <dgm:t>
        <a:bodyPr/>
        <a:lstStyle/>
        <a:p>
          <a:endParaRPr lang="en-US" sz="700"/>
        </a:p>
      </dgm:t>
    </dgm:pt>
    <dgm:pt modelId="{A5680583-8CA4-4774-B56C-A3016FD6030F}" type="sibTrans" cxnId="{FB42F90D-906F-469C-AAE1-CFE70CC621DD}">
      <dgm:prSet/>
      <dgm:spPr/>
      <dgm:t>
        <a:bodyPr/>
        <a:lstStyle/>
        <a:p>
          <a:endParaRPr lang="en-US" sz="2400"/>
        </a:p>
      </dgm:t>
    </dgm:pt>
    <dgm:pt modelId="{42C1D3D3-9911-47F9-853F-B6B9DCE5083E}">
      <dgm:prSet phldrT="[Text]" custT="1"/>
      <dgm:spPr/>
      <dgm:t>
        <a:bodyPr/>
        <a:lstStyle/>
        <a:p>
          <a:r>
            <a:rPr lang="en-US" sz="2800" smtClean="0">
              <a:solidFill>
                <a:schemeClr val="tx1"/>
              </a:solidFill>
            </a:rPr>
            <a:t>Consumer credit control for durables</a:t>
          </a:r>
          <a:endParaRPr lang="en-US" sz="2800" dirty="0">
            <a:solidFill>
              <a:srgbClr val="FFC000"/>
            </a:solidFill>
          </a:endParaRPr>
        </a:p>
      </dgm:t>
    </dgm:pt>
    <dgm:pt modelId="{B5362494-3259-489D-BEF0-E8BDC1AE0A2C}" type="parTrans" cxnId="{572C0486-A2A1-497B-9DD9-D3A7AABC3086}">
      <dgm:prSet/>
      <dgm:spPr/>
      <dgm:t>
        <a:bodyPr/>
        <a:lstStyle/>
        <a:p>
          <a:endParaRPr lang="en-US"/>
        </a:p>
      </dgm:t>
    </dgm:pt>
    <dgm:pt modelId="{65CFA41B-CB92-44E9-AA7B-CFA91B3CF977}" type="sibTrans" cxnId="{572C0486-A2A1-497B-9DD9-D3A7AABC3086}">
      <dgm:prSet/>
      <dgm:spPr/>
      <dgm:t>
        <a:bodyPr/>
        <a:lstStyle/>
        <a:p>
          <a:endParaRPr lang="en-US"/>
        </a:p>
      </dgm:t>
    </dgm:pt>
    <dgm:pt modelId="{400CB207-D16C-4F31-941B-27C77ADFB678}" type="pres">
      <dgm:prSet presAssocID="{E1399C47-CBF8-4D1D-8BC6-D3C304ECCED8}" presName="Name0" presStyleCnt="0">
        <dgm:presLayoutVars>
          <dgm:chPref val="1"/>
          <dgm:dir/>
          <dgm:animOne val="branch"/>
          <dgm:animLvl val="lvl"/>
          <dgm:resizeHandles val="exact"/>
        </dgm:presLayoutVars>
      </dgm:prSet>
      <dgm:spPr/>
      <dgm:t>
        <a:bodyPr/>
        <a:lstStyle/>
        <a:p>
          <a:endParaRPr lang="en-US"/>
        </a:p>
      </dgm:t>
    </dgm:pt>
    <dgm:pt modelId="{CBAABE72-F93D-44A1-B894-D78EFEACA5A4}" type="pres">
      <dgm:prSet presAssocID="{41D94F59-EE8E-4B62-8A2B-09A8CF3F61C8}" presName="root1" presStyleCnt="0"/>
      <dgm:spPr/>
    </dgm:pt>
    <dgm:pt modelId="{451C1AB1-E027-4463-A334-A507FE3E3DE1}" type="pres">
      <dgm:prSet presAssocID="{41D94F59-EE8E-4B62-8A2B-09A8CF3F61C8}" presName="LevelOneTextNode" presStyleLbl="node0" presStyleIdx="0" presStyleCnt="1" custScaleY="108855">
        <dgm:presLayoutVars>
          <dgm:chPref val="3"/>
        </dgm:presLayoutVars>
      </dgm:prSet>
      <dgm:spPr/>
      <dgm:t>
        <a:bodyPr/>
        <a:lstStyle/>
        <a:p>
          <a:endParaRPr lang="en-US"/>
        </a:p>
      </dgm:t>
    </dgm:pt>
    <dgm:pt modelId="{82B94D49-2652-4CDB-BC2B-AFA5E2756571}" type="pres">
      <dgm:prSet presAssocID="{41D94F59-EE8E-4B62-8A2B-09A8CF3F61C8}" presName="level2hierChild" presStyleCnt="0"/>
      <dgm:spPr/>
    </dgm:pt>
    <dgm:pt modelId="{7C0B67FA-BC91-44D6-A899-EFA6498B8518}" type="pres">
      <dgm:prSet presAssocID="{8F72A574-D732-4BB8-805B-DB54A38B9B70}" presName="conn2-1" presStyleLbl="parChTrans1D2" presStyleIdx="0" presStyleCnt="2"/>
      <dgm:spPr/>
      <dgm:t>
        <a:bodyPr/>
        <a:lstStyle/>
        <a:p>
          <a:endParaRPr lang="en-US"/>
        </a:p>
      </dgm:t>
    </dgm:pt>
    <dgm:pt modelId="{ADACE222-B355-42A5-A6AD-CDB1824EF09A}" type="pres">
      <dgm:prSet presAssocID="{8F72A574-D732-4BB8-805B-DB54A38B9B70}" presName="connTx" presStyleLbl="parChTrans1D2" presStyleIdx="0" presStyleCnt="2"/>
      <dgm:spPr/>
      <dgm:t>
        <a:bodyPr/>
        <a:lstStyle/>
        <a:p>
          <a:endParaRPr lang="en-US"/>
        </a:p>
      </dgm:t>
    </dgm:pt>
    <dgm:pt modelId="{4CCC1BD2-821B-46E1-9F76-98F5456EC505}" type="pres">
      <dgm:prSet presAssocID="{02D84307-5E1B-47D8-832D-710C5BCDA27F}" presName="root2" presStyleCnt="0"/>
      <dgm:spPr/>
    </dgm:pt>
    <dgm:pt modelId="{E0119EB2-287C-467E-9FF1-85D887F16685}" type="pres">
      <dgm:prSet presAssocID="{02D84307-5E1B-47D8-832D-710C5BCDA27F}" presName="LevelTwoTextNode" presStyleLbl="node2" presStyleIdx="0" presStyleCnt="2" custScaleY="143499">
        <dgm:presLayoutVars>
          <dgm:chPref val="3"/>
        </dgm:presLayoutVars>
      </dgm:prSet>
      <dgm:spPr/>
      <dgm:t>
        <a:bodyPr/>
        <a:lstStyle/>
        <a:p>
          <a:endParaRPr lang="en-US"/>
        </a:p>
      </dgm:t>
    </dgm:pt>
    <dgm:pt modelId="{DAEBE788-3A18-4383-839C-6380CF16C365}" type="pres">
      <dgm:prSet presAssocID="{02D84307-5E1B-47D8-832D-710C5BCDA27F}" presName="level3hierChild" presStyleCnt="0"/>
      <dgm:spPr/>
    </dgm:pt>
    <dgm:pt modelId="{A3BEB297-9FAA-4F63-8E82-8E00D104CCDD}" type="pres">
      <dgm:prSet presAssocID="{1BC527BE-273D-4E1F-8F89-A86EEA9B9353}" presName="conn2-1" presStyleLbl="parChTrans1D3" presStyleIdx="0" presStyleCnt="4"/>
      <dgm:spPr/>
      <dgm:t>
        <a:bodyPr/>
        <a:lstStyle/>
        <a:p>
          <a:endParaRPr lang="en-US"/>
        </a:p>
      </dgm:t>
    </dgm:pt>
    <dgm:pt modelId="{3CD0635E-1012-4DC3-9AF2-14F6682EAE48}" type="pres">
      <dgm:prSet presAssocID="{1BC527BE-273D-4E1F-8F89-A86EEA9B9353}" presName="connTx" presStyleLbl="parChTrans1D3" presStyleIdx="0" presStyleCnt="4"/>
      <dgm:spPr/>
      <dgm:t>
        <a:bodyPr/>
        <a:lstStyle/>
        <a:p>
          <a:endParaRPr lang="en-US"/>
        </a:p>
      </dgm:t>
    </dgm:pt>
    <dgm:pt modelId="{07081916-90B3-44DD-96DB-6A2EE0AF6BE9}" type="pres">
      <dgm:prSet presAssocID="{C9C57EDA-69E3-49C0-B897-5D7AB3EFA131}" presName="root2" presStyleCnt="0"/>
      <dgm:spPr/>
    </dgm:pt>
    <dgm:pt modelId="{E38B0253-1AE6-4653-951D-D0D68D99D462}" type="pres">
      <dgm:prSet presAssocID="{C9C57EDA-69E3-49C0-B897-5D7AB3EFA131}" presName="LevelTwoTextNode" presStyleLbl="node3" presStyleIdx="0" presStyleCnt="4" custScaleY="143499">
        <dgm:presLayoutVars>
          <dgm:chPref val="3"/>
        </dgm:presLayoutVars>
      </dgm:prSet>
      <dgm:spPr/>
      <dgm:t>
        <a:bodyPr/>
        <a:lstStyle/>
        <a:p>
          <a:endParaRPr lang="en-US"/>
        </a:p>
      </dgm:t>
    </dgm:pt>
    <dgm:pt modelId="{E65B1AD7-01FA-46C9-922E-80664667619C}" type="pres">
      <dgm:prSet presAssocID="{C9C57EDA-69E3-49C0-B897-5D7AB3EFA131}" presName="level3hierChild" presStyleCnt="0"/>
      <dgm:spPr/>
    </dgm:pt>
    <dgm:pt modelId="{BF00E440-1168-4964-884A-4EDC016053FA}" type="pres">
      <dgm:prSet presAssocID="{6544DC89-7603-4746-9F3C-1D75E47A5099}" presName="conn2-1" presStyleLbl="parChTrans1D3" presStyleIdx="1" presStyleCnt="4"/>
      <dgm:spPr/>
      <dgm:t>
        <a:bodyPr/>
        <a:lstStyle/>
        <a:p>
          <a:endParaRPr lang="en-US"/>
        </a:p>
      </dgm:t>
    </dgm:pt>
    <dgm:pt modelId="{42702CBD-19E6-4725-A290-38A7E97C098E}" type="pres">
      <dgm:prSet presAssocID="{6544DC89-7603-4746-9F3C-1D75E47A5099}" presName="connTx" presStyleLbl="parChTrans1D3" presStyleIdx="1" presStyleCnt="4"/>
      <dgm:spPr/>
      <dgm:t>
        <a:bodyPr/>
        <a:lstStyle/>
        <a:p>
          <a:endParaRPr lang="en-US"/>
        </a:p>
      </dgm:t>
    </dgm:pt>
    <dgm:pt modelId="{98B1BDA2-4140-4770-A5FC-BB384EED0BEE}" type="pres">
      <dgm:prSet presAssocID="{A725C405-7463-4D94-83DB-9BF6033E5CBB}" presName="root2" presStyleCnt="0"/>
      <dgm:spPr/>
    </dgm:pt>
    <dgm:pt modelId="{EA02B8ED-338E-4C6F-B3B6-555CAF9A18B0}" type="pres">
      <dgm:prSet presAssocID="{A725C405-7463-4D94-83DB-9BF6033E5CBB}" presName="LevelTwoTextNode" presStyleLbl="node3" presStyleIdx="1" presStyleCnt="4" custScaleY="143499">
        <dgm:presLayoutVars>
          <dgm:chPref val="3"/>
        </dgm:presLayoutVars>
      </dgm:prSet>
      <dgm:spPr/>
      <dgm:t>
        <a:bodyPr/>
        <a:lstStyle/>
        <a:p>
          <a:endParaRPr lang="en-US"/>
        </a:p>
      </dgm:t>
    </dgm:pt>
    <dgm:pt modelId="{9260F405-3DC6-4245-81BB-59658E802F17}" type="pres">
      <dgm:prSet presAssocID="{A725C405-7463-4D94-83DB-9BF6033E5CBB}" presName="level3hierChild" presStyleCnt="0"/>
      <dgm:spPr/>
    </dgm:pt>
    <dgm:pt modelId="{EB5C1D03-3AC7-4C7B-B2DC-8BAC05C7B0F9}" type="pres">
      <dgm:prSet presAssocID="{D984C316-D34F-4558-829B-48172DA5C5AC}" presName="conn2-1" presStyleLbl="parChTrans1D2" presStyleIdx="1" presStyleCnt="2"/>
      <dgm:spPr/>
      <dgm:t>
        <a:bodyPr/>
        <a:lstStyle/>
        <a:p>
          <a:endParaRPr lang="en-US"/>
        </a:p>
      </dgm:t>
    </dgm:pt>
    <dgm:pt modelId="{0DAEAA7F-C330-420C-837D-EE5C227C505B}" type="pres">
      <dgm:prSet presAssocID="{D984C316-D34F-4558-829B-48172DA5C5AC}" presName="connTx" presStyleLbl="parChTrans1D2" presStyleIdx="1" presStyleCnt="2"/>
      <dgm:spPr/>
      <dgm:t>
        <a:bodyPr/>
        <a:lstStyle/>
        <a:p>
          <a:endParaRPr lang="en-US"/>
        </a:p>
      </dgm:t>
    </dgm:pt>
    <dgm:pt modelId="{B729A4EE-2B3C-4770-924B-0A0DD9301F3B}" type="pres">
      <dgm:prSet presAssocID="{FB9E1516-18FC-4247-AD26-E9E4DD560CAE}" presName="root2" presStyleCnt="0"/>
      <dgm:spPr/>
    </dgm:pt>
    <dgm:pt modelId="{4304566E-6F7E-470F-B53A-361F18BC666B}" type="pres">
      <dgm:prSet presAssocID="{FB9E1516-18FC-4247-AD26-E9E4DD560CAE}" presName="LevelTwoTextNode" presStyleLbl="node2" presStyleIdx="1" presStyleCnt="2" custScaleY="143499">
        <dgm:presLayoutVars>
          <dgm:chPref val="3"/>
        </dgm:presLayoutVars>
      </dgm:prSet>
      <dgm:spPr/>
      <dgm:t>
        <a:bodyPr/>
        <a:lstStyle/>
        <a:p>
          <a:endParaRPr lang="en-US"/>
        </a:p>
      </dgm:t>
    </dgm:pt>
    <dgm:pt modelId="{7FA0CD14-3882-42F0-9A2B-A5DE349FC331}" type="pres">
      <dgm:prSet presAssocID="{FB9E1516-18FC-4247-AD26-E9E4DD560CAE}" presName="level3hierChild" presStyleCnt="0"/>
      <dgm:spPr/>
    </dgm:pt>
    <dgm:pt modelId="{2AF1DD7C-26A5-4421-9D94-C63FF11A5855}" type="pres">
      <dgm:prSet presAssocID="{C7AA8743-8972-498B-A136-31A38EFFCD24}" presName="conn2-1" presStyleLbl="parChTrans1D3" presStyleIdx="2" presStyleCnt="4"/>
      <dgm:spPr/>
      <dgm:t>
        <a:bodyPr/>
        <a:lstStyle/>
        <a:p>
          <a:endParaRPr lang="en-US"/>
        </a:p>
      </dgm:t>
    </dgm:pt>
    <dgm:pt modelId="{2F50CC47-A216-4E44-B543-93B112BFB394}" type="pres">
      <dgm:prSet presAssocID="{C7AA8743-8972-498B-A136-31A38EFFCD24}" presName="connTx" presStyleLbl="parChTrans1D3" presStyleIdx="2" presStyleCnt="4"/>
      <dgm:spPr/>
      <dgm:t>
        <a:bodyPr/>
        <a:lstStyle/>
        <a:p>
          <a:endParaRPr lang="en-US"/>
        </a:p>
      </dgm:t>
    </dgm:pt>
    <dgm:pt modelId="{378D69D6-66E7-4914-AA39-81F196C67722}" type="pres">
      <dgm:prSet presAssocID="{8DFDED12-37A1-498B-99F2-F02ACF1146B6}" presName="root2" presStyleCnt="0"/>
      <dgm:spPr/>
    </dgm:pt>
    <dgm:pt modelId="{8319B3A2-898F-4D48-9AC4-7E42CF92DDFB}" type="pres">
      <dgm:prSet presAssocID="{8DFDED12-37A1-498B-99F2-F02ACF1146B6}" presName="LevelTwoTextNode" presStyleLbl="node3" presStyleIdx="2" presStyleCnt="4" custScaleY="143499">
        <dgm:presLayoutVars>
          <dgm:chPref val="3"/>
        </dgm:presLayoutVars>
      </dgm:prSet>
      <dgm:spPr/>
      <dgm:t>
        <a:bodyPr/>
        <a:lstStyle/>
        <a:p>
          <a:endParaRPr lang="en-US"/>
        </a:p>
      </dgm:t>
    </dgm:pt>
    <dgm:pt modelId="{B85671A6-577E-487C-BE32-7F576C3D71A8}" type="pres">
      <dgm:prSet presAssocID="{8DFDED12-37A1-498B-99F2-F02ACF1146B6}" presName="level3hierChild" presStyleCnt="0"/>
      <dgm:spPr/>
    </dgm:pt>
    <dgm:pt modelId="{B2826005-42EA-470F-879C-E16B407561EA}" type="pres">
      <dgm:prSet presAssocID="{B5362494-3259-489D-BEF0-E8BDC1AE0A2C}" presName="conn2-1" presStyleLbl="parChTrans1D3" presStyleIdx="3" presStyleCnt="4"/>
      <dgm:spPr/>
      <dgm:t>
        <a:bodyPr/>
        <a:lstStyle/>
        <a:p>
          <a:endParaRPr lang="en-US"/>
        </a:p>
      </dgm:t>
    </dgm:pt>
    <dgm:pt modelId="{2C03A6C8-6211-4D78-9C09-E7B4FBDCEFEB}" type="pres">
      <dgm:prSet presAssocID="{B5362494-3259-489D-BEF0-E8BDC1AE0A2C}" presName="connTx" presStyleLbl="parChTrans1D3" presStyleIdx="3" presStyleCnt="4"/>
      <dgm:spPr/>
      <dgm:t>
        <a:bodyPr/>
        <a:lstStyle/>
        <a:p>
          <a:endParaRPr lang="en-US"/>
        </a:p>
      </dgm:t>
    </dgm:pt>
    <dgm:pt modelId="{8FA4B22D-BA09-4037-927C-D965EB551D27}" type="pres">
      <dgm:prSet presAssocID="{42C1D3D3-9911-47F9-853F-B6B9DCE5083E}" presName="root2" presStyleCnt="0"/>
      <dgm:spPr/>
    </dgm:pt>
    <dgm:pt modelId="{7F2D8630-71D0-4935-8613-A009AC00F566}" type="pres">
      <dgm:prSet presAssocID="{42C1D3D3-9911-47F9-853F-B6B9DCE5083E}" presName="LevelTwoTextNode" presStyleLbl="node3" presStyleIdx="3" presStyleCnt="4" custScaleY="143499">
        <dgm:presLayoutVars>
          <dgm:chPref val="3"/>
        </dgm:presLayoutVars>
      </dgm:prSet>
      <dgm:spPr/>
      <dgm:t>
        <a:bodyPr/>
        <a:lstStyle/>
        <a:p>
          <a:endParaRPr lang="en-US"/>
        </a:p>
      </dgm:t>
    </dgm:pt>
    <dgm:pt modelId="{E60919C9-8473-40F5-9AC8-1AD3340FE2AC}" type="pres">
      <dgm:prSet presAssocID="{42C1D3D3-9911-47F9-853F-B6B9DCE5083E}" presName="level3hierChild" presStyleCnt="0"/>
      <dgm:spPr/>
    </dgm:pt>
  </dgm:ptLst>
  <dgm:cxnLst>
    <dgm:cxn modelId="{C91A44B4-CE69-42F4-BA0D-653633BC42A8}" srcId="{41D94F59-EE8E-4B62-8A2B-09A8CF3F61C8}" destId="{FB9E1516-18FC-4247-AD26-E9E4DD560CAE}" srcOrd="1" destOrd="0" parTransId="{D984C316-D34F-4558-829B-48172DA5C5AC}" sibTransId="{DE179A38-F6D7-4259-8D54-9F137E33F699}"/>
    <dgm:cxn modelId="{AAD1CFD5-C41A-432C-878D-9B97C452DC9E}" type="presOf" srcId="{C7AA8743-8972-498B-A136-31A38EFFCD24}" destId="{2F50CC47-A216-4E44-B543-93B112BFB394}" srcOrd="1" destOrd="0" presId="urn:microsoft.com/office/officeart/2008/layout/HorizontalMultiLevelHierarchy"/>
    <dgm:cxn modelId="{BC7E814A-4E37-49C9-9686-E31804500615}" type="presOf" srcId="{41D94F59-EE8E-4B62-8A2B-09A8CF3F61C8}" destId="{451C1AB1-E027-4463-A334-A507FE3E3DE1}" srcOrd="0" destOrd="0" presId="urn:microsoft.com/office/officeart/2008/layout/HorizontalMultiLevelHierarchy"/>
    <dgm:cxn modelId="{D238EB87-6FAE-4006-9E2D-B4FA44B27E6C}" type="presOf" srcId="{8DFDED12-37A1-498B-99F2-F02ACF1146B6}" destId="{8319B3A2-898F-4D48-9AC4-7E42CF92DDFB}" srcOrd="0" destOrd="0" presId="urn:microsoft.com/office/officeart/2008/layout/HorizontalMultiLevelHierarchy"/>
    <dgm:cxn modelId="{97BF7425-D127-4D6A-BFFA-950E8AB8273B}" srcId="{02D84307-5E1B-47D8-832D-710C5BCDA27F}" destId="{C9C57EDA-69E3-49C0-B897-5D7AB3EFA131}" srcOrd="0" destOrd="0" parTransId="{1BC527BE-273D-4E1F-8F89-A86EEA9B9353}" sibTransId="{F6428BAB-B670-4FEF-B9EB-03B25DAA0BFB}"/>
    <dgm:cxn modelId="{08EC0693-8153-4E28-BFDF-3C117383556D}" type="presOf" srcId="{6544DC89-7603-4746-9F3C-1D75E47A5099}" destId="{BF00E440-1168-4964-884A-4EDC016053FA}" srcOrd="0" destOrd="0" presId="urn:microsoft.com/office/officeart/2008/layout/HorizontalMultiLevelHierarchy"/>
    <dgm:cxn modelId="{572C0486-A2A1-497B-9DD9-D3A7AABC3086}" srcId="{FB9E1516-18FC-4247-AD26-E9E4DD560CAE}" destId="{42C1D3D3-9911-47F9-853F-B6B9DCE5083E}" srcOrd="1" destOrd="0" parTransId="{B5362494-3259-489D-BEF0-E8BDC1AE0A2C}" sibTransId="{65CFA41B-CB92-44E9-AA7B-CFA91B3CF977}"/>
    <dgm:cxn modelId="{4974D8D1-9DCC-453B-815C-004E7FFF24EC}" srcId="{41D94F59-EE8E-4B62-8A2B-09A8CF3F61C8}" destId="{02D84307-5E1B-47D8-832D-710C5BCDA27F}" srcOrd="0" destOrd="0" parTransId="{8F72A574-D732-4BB8-805B-DB54A38B9B70}" sibTransId="{2D8FB89C-19ED-4129-90F1-C149B969D98E}"/>
    <dgm:cxn modelId="{F9D07C48-9D80-4384-8BBA-DDBE1EE113F2}" type="presOf" srcId="{E1399C47-CBF8-4D1D-8BC6-D3C304ECCED8}" destId="{400CB207-D16C-4F31-941B-27C77ADFB678}" srcOrd="0" destOrd="0" presId="urn:microsoft.com/office/officeart/2008/layout/HorizontalMultiLevelHierarchy"/>
    <dgm:cxn modelId="{AEAAB79A-B39E-415E-8AD1-D7889501301D}" srcId="{FB9E1516-18FC-4247-AD26-E9E4DD560CAE}" destId="{8DFDED12-37A1-498B-99F2-F02ACF1146B6}" srcOrd="0" destOrd="0" parTransId="{C7AA8743-8972-498B-A136-31A38EFFCD24}" sibTransId="{756B2C9E-E3BB-49F3-926D-0164D4AF5AE2}"/>
    <dgm:cxn modelId="{54460082-924F-4C3D-A540-3EDE84411358}" type="presOf" srcId="{B5362494-3259-489D-BEF0-E8BDC1AE0A2C}" destId="{2C03A6C8-6211-4D78-9C09-E7B4FBDCEFEB}" srcOrd="1" destOrd="0" presId="urn:microsoft.com/office/officeart/2008/layout/HorizontalMultiLevelHierarchy"/>
    <dgm:cxn modelId="{069E37B5-E7D9-4B52-AE8B-0D0490A6413F}" type="presOf" srcId="{D984C316-D34F-4558-829B-48172DA5C5AC}" destId="{0DAEAA7F-C330-420C-837D-EE5C227C505B}" srcOrd="1" destOrd="0" presId="urn:microsoft.com/office/officeart/2008/layout/HorizontalMultiLevelHierarchy"/>
    <dgm:cxn modelId="{BF6C949D-84DB-41A0-80A6-6DF6C5F96EA7}" type="presOf" srcId="{FB9E1516-18FC-4247-AD26-E9E4DD560CAE}" destId="{4304566E-6F7E-470F-B53A-361F18BC666B}" srcOrd="0" destOrd="0" presId="urn:microsoft.com/office/officeart/2008/layout/HorizontalMultiLevelHierarchy"/>
    <dgm:cxn modelId="{3DC3A405-27DC-453E-82F0-35A598D3CFA1}" type="presOf" srcId="{8F72A574-D732-4BB8-805B-DB54A38B9B70}" destId="{7C0B67FA-BC91-44D6-A899-EFA6498B8518}" srcOrd="0" destOrd="0" presId="urn:microsoft.com/office/officeart/2008/layout/HorizontalMultiLevelHierarchy"/>
    <dgm:cxn modelId="{A706D4F5-EF6C-40FB-B375-CC1EBC109560}" type="presOf" srcId="{8F72A574-D732-4BB8-805B-DB54A38B9B70}" destId="{ADACE222-B355-42A5-A6AD-CDB1824EF09A}" srcOrd="1" destOrd="0" presId="urn:microsoft.com/office/officeart/2008/layout/HorizontalMultiLevelHierarchy"/>
    <dgm:cxn modelId="{BBB699B3-DD9E-45A9-835C-DB00B46A5C76}" type="presOf" srcId="{A725C405-7463-4D94-83DB-9BF6033E5CBB}" destId="{EA02B8ED-338E-4C6F-B3B6-555CAF9A18B0}" srcOrd="0" destOrd="0" presId="urn:microsoft.com/office/officeart/2008/layout/HorizontalMultiLevelHierarchy"/>
    <dgm:cxn modelId="{D168F816-E151-457F-9DFF-D3A3D69EDCA0}" type="presOf" srcId="{B5362494-3259-489D-BEF0-E8BDC1AE0A2C}" destId="{B2826005-42EA-470F-879C-E16B407561EA}" srcOrd="0" destOrd="0" presId="urn:microsoft.com/office/officeart/2008/layout/HorizontalMultiLevelHierarchy"/>
    <dgm:cxn modelId="{DA2BCE45-BA39-419F-9D82-388D4E88DC54}" type="presOf" srcId="{02D84307-5E1B-47D8-832D-710C5BCDA27F}" destId="{E0119EB2-287C-467E-9FF1-85D887F16685}" srcOrd="0" destOrd="0" presId="urn:microsoft.com/office/officeart/2008/layout/HorizontalMultiLevelHierarchy"/>
    <dgm:cxn modelId="{4B81C7F5-86D1-4EA6-BE6A-8372D0384398}" type="presOf" srcId="{C9C57EDA-69E3-49C0-B897-5D7AB3EFA131}" destId="{E38B0253-1AE6-4653-951D-D0D68D99D462}" srcOrd="0" destOrd="0" presId="urn:microsoft.com/office/officeart/2008/layout/HorizontalMultiLevelHierarchy"/>
    <dgm:cxn modelId="{EBD3D22F-53F3-4CD9-B837-736E05995442}" type="presOf" srcId="{D984C316-D34F-4558-829B-48172DA5C5AC}" destId="{EB5C1D03-3AC7-4C7B-B2DC-8BAC05C7B0F9}" srcOrd="0" destOrd="0" presId="urn:microsoft.com/office/officeart/2008/layout/HorizontalMultiLevelHierarchy"/>
    <dgm:cxn modelId="{FB42F90D-906F-469C-AAE1-CFE70CC621DD}" srcId="{02D84307-5E1B-47D8-832D-710C5BCDA27F}" destId="{A725C405-7463-4D94-83DB-9BF6033E5CBB}" srcOrd="1" destOrd="0" parTransId="{6544DC89-7603-4746-9F3C-1D75E47A5099}" sibTransId="{A5680583-8CA4-4774-B56C-A3016FD6030F}"/>
    <dgm:cxn modelId="{9C2B6490-1BCD-48DD-9487-5DD213D555DC}" type="presOf" srcId="{42C1D3D3-9911-47F9-853F-B6B9DCE5083E}" destId="{7F2D8630-71D0-4935-8613-A009AC00F566}" srcOrd="0" destOrd="0" presId="urn:microsoft.com/office/officeart/2008/layout/HorizontalMultiLevelHierarchy"/>
    <dgm:cxn modelId="{F6417C05-8B4A-44BD-8A1F-4B842CA05F16}" srcId="{E1399C47-CBF8-4D1D-8BC6-D3C304ECCED8}" destId="{41D94F59-EE8E-4B62-8A2B-09A8CF3F61C8}" srcOrd="0" destOrd="0" parTransId="{8A48B778-7DB3-41EE-95A7-020693511270}" sibTransId="{0218B6DC-56AB-4463-8167-3CC469516E73}"/>
    <dgm:cxn modelId="{5C8CA279-39B7-4B92-8237-09EBE0130BF1}" type="presOf" srcId="{C7AA8743-8972-498B-A136-31A38EFFCD24}" destId="{2AF1DD7C-26A5-4421-9D94-C63FF11A5855}" srcOrd="0" destOrd="0" presId="urn:microsoft.com/office/officeart/2008/layout/HorizontalMultiLevelHierarchy"/>
    <dgm:cxn modelId="{CA448C5A-9429-4DF3-B253-221356BA1E7C}" type="presOf" srcId="{1BC527BE-273D-4E1F-8F89-A86EEA9B9353}" destId="{3CD0635E-1012-4DC3-9AF2-14F6682EAE48}" srcOrd="1" destOrd="0" presId="urn:microsoft.com/office/officeart/2008/layout/HorizontalMultiLevelHierarchy"/>
    <dgm:cxn modelId="{098486CC-9B8B-41A4-ADAC-D9C685D54145}" type="presOf" srcId="{1BC527BE-273D-4E1F-8F89-A86EEA9B9353}" destId="{A3BEB297-9FAA-4F63-8E82-8E00D104CCDD}" srcOrd="0" destOrd="0" presId="urn:microsoft.com/office/officeart/2008/layout/HorizontalMultiLevelHierarchy"/>
    <dgm:cxn modelId="{DCD81067-0187-4C45-BCE1-D185E509DC6C}" type="presOf" srcId="{6544DC89-7603-4746-9F3C-1D75E47A5099}" destId="{42702CBD-19E6-4725-A290-38A7E97C098E}" srcOrd="1" destOrd="0" presId="urn:microsoft.com/office/officeart/2008/layout/HorizontalMultiLevelHierarchy"/>
    <dgm:cxn modelId="{8DDF36A3-0F2D-4B9B-8313-A1CF3E9DED1E}" type="presParOf" srcId="{400CB207-D16C-4F31-941B-27C77ADFB678}" destId="{CBAABE72-F93D-44A1-B894-D78EFEACA5A4}" srcOrd="0" destOrd="0" presId="urn:microsoft.com/office/officeart/2008/layout/HorizontalMultiLevelHierarchy"/>
    <dgm:cxn modelId="{2D402A89-8ACE-426E-B435-C6376B1B8A23}" type="presParOf" srcId="{CBAABE72-F93D-44A1-B894-D78EFEACA5A4}" destId="{451C1AB1-E027-4463-A334-A507FE3E3DE1}" srcOrd="0" destOrd="0" presId="urn:microsoft.com/office/officeart/2008/layout/HorizontalMultiLevelHierarchy"/>
    <dgm:cxn modelId="{DEEDDACD-0981-40E1-9DAC-380B64790B45}" type="presParOf" srcId="{CBAABE72-F93D-44A1-B894-D78EFEACA5A4}" destId="{82B94D49-2652-4CDB-BC2B-AFA5E2756571}" srcOrd="1" destOrd="0" presId="urn:microsoft.com/office/officeart/2008/layout/HorizontalMultiLevelHierarchy"/>
    <dgm:cxn modelId="{4632C556-A4F8-49A4-9637-ECFEC97A2A7F}" type="presParOf" srcId="{82B94D49-2652-4CDB-BC2B-AFA5E2756571}" destId="{7C0B67FA-BC91-44D6-A899-EFA6498B8518}" srcOrd="0" destOrd="0" presId="urn:microsoft.com/office/officeart/2008/layout/HorizontalMultiLevelHierarchy"/>
    <dgm:cxn modelId="{1EB86A67-FB90-49A3-8E09-81B4B9F689F9}" type="presParOf" srcId="{7C0B67FA-BC91-44D6-A899-EFA6498B8518}" destId="{ADACE222-B355-42A5-A6AD-CDB1824EF09A}" srcOrd="0" destOrd="0" presId="urn:microsoft.com/office/officeart/2008/layout/HorizontalMultiLevelHierarchy"/>
    <dgm:cxn modelId="{3A9ADE19-6AF6-4A10-A320-240EB9EAB69A}" type="presParOf" srcId="{82B94D49-2652-4CDB-BC2B-AFA5E2756571}" destId="{4CCC1BD2-821B-46E1-9F76-98F5456EC505}" srcOrd="1" destOrd="0" presId="urn:microsoft.com/office/officeart/2008/layout/HorizontalMultiLevelHierarchy"/>
    <dgm:cxn modelId="{F03160F3-1556-4604-A81D-C0ABFBAE8F2C}" type="presParOf" srcId="{4CCC1BD2-821B-46E1-9F76-98F5456EC505}" destId="{E0119EB2-287C-467E-9FF1-85D887F16685}" srcOrd="0" destOrd="0" presId="urn:microsoft.com/office/officeart/2008/layout/HorizontalMultiLevelHierarchy"/>
    <dgm:cxn modelId="{63C76582-AF1B-4A9F-8007-9EE138BF7C8C}" type="presParOf" srcId="{4CCC1BD2-821B-46E1-9F76-98F5456EC505}" destId="{DAEBE788-3A18-4383-839C-6380CF16C365}" srcOrd="1" destOrd="0" presId="urn:microsoft.com/office/officeart/2008/layout/HorizontalMultiLevelHierarchy"/>
    <dgm:cxn modelId="{A427E615-A224-4C30-8D39-6BF3010AF9B3}" type="presParOf" srcId="{DAEBE788-3A18-4383-839C-6380CF16C365}" destId="{A3BEB297-9FAA-4F63-8E82-8E00D104CCDD}" srcOrd="0" destOrd="0" presId="urn:microsoft.com/office/officeart/2008/layout/HorizontalMultiLevelHierarchy"/>
    <dgm:cxn modelId="{2AFA5D72-4DF9-45C7-B785-FE023CB34DBF}" type="presParOf" srcId="{A3BEB297-9FAA-4F63-8E82-8E00D104CCDD}" destId="{3CD0635E-1012-4DC3-9AF2-14F6682EAE48}" srcOrd="0" destOrd="0" presId="urn:microsoft.com/office/officeart/2008/layout/HorizontalMultiLevelHierarchy"/>
    <dgm:cxn modelId="{D96F8A39-8E34-4EF4-9925-B724FADE6EAA}" type="presParOf" srcId="{DAEBE788-3A18-4383-839C-6380CF16C365}" destId="{07081916-90B3-44DD-96DB-6A2EE0AF6BE9}" srcOrd="1" destOrd="0" presId="urn:microsoft.com/office/officeart/2008/layout/HorizontalMultiLevelHierarchy"/>
    <dgm:cxn modelId="{2D898042-CA5E-4E56-A0A5-82C711B1485A}" type="presParOf" srcId="{07081916-90B3-44DD-96DB-6A2EE0AF6BE9}" destId="{E38B0253-1AE6-4653-951D-D0D68D99D462}" srcOrd="0" destOrd="0" presId="urn:microsoft.com/office/officeart/2008/layout/HorizontalMultiLevelHierarchy"/>
    <dgm:cxn modelId="{88C20CA0-B83B-4852-8860-6596AD5A86DF}" type="presParOf" srcId="{07081916-90B3-44DD-96DB-6A2EE0AF6BE9}" destId="{E65B1AD7-01FA-46C9-922E-80664667619C}" srcOrd="1" destOrd="0" presId="urn:microsoft.com/office/officeart/2008/layout/HorizontalMultiLevelHierarchy"/>
    <dgm:cxn modelId="{B0D52FF6-C8D1-498F-AFE8-FFD646264F6C}" type="presParOf" srcId="{DAEBE788-3A18-4383-839C-6380CF16C365}" destId="{BF00E440-1168-4964-884A-4EDC016053FA}" srcOrd="2" destOrd="0" presId="urn:microsoft.com/office/officeart/2008/layout/HorizontalMultiLevelHierarchy"/>
    <dgm:cxn modelId="{D7BE86DE-8A15-41F3-AB0D-D6C447059F9F}" type="presParOf" srcId="{BF00E440-1168-4964-884A-4EDC016053FA}" destId="{42702CBD-19E6-4725-A290-38A7E97C098E}" srcOrd="0" destOrd="0" presId="urn:microsoft.com/office/officeart/2008/layout/HorizontalMultiLevelHierarchy"/>
    <dgm:cxn modelId="{BB912FC5-BCCD-459E-935B-6406B268F2DA}" type="presParOf" srcId="{DAEBE788-3A18-4383-839C-6380CF16C365}" destId="{98B1BDA2-4140-4770-A5FC-BB384EED0BEE}" srcOrd="3" destOrd="0" presId="urn:microsoft.com/office/officeart/2008/layout/HorizontalMultiLevelHierarchy"/>
    <dgm:cxn modelId="{93ABCCD2-DDC5-4F26-BA63-FFDA1B0E3264}" type="presParOf" srcId="{98B1BDA2-4140-4770-A5FC-BB384EED0BEE}" destId="{EA02B8ED-338E-4C6F-B3B6-555CAF9A18B0}" srcOrd="0" destOrd="0" presId="urn:microsoft.com/office/officeart/2008/layout/HorizontalMultiLevelHierarchy"/>
    <dgm:cxn modelId="{5E863DD7-4BE8-4B37-BA6A-5DF474C2CAD2}" type="presParOf" srcId="{98B1BDA2-4140-4770-A5FC-BB384EED0BEE}" destId="{9260F405-3DC6-4245-81BB-59658E802F17}" srcOrd="1" destOrd="0" presId="urn:microsoft.com/office/officeart/2008/layout/HorizontalMultiLevelHierarchy"/>
    <dgm:cxn modelId="{AFC80FA4-1561-47BD-A92D-36565EE9F5F7}" type="presParOf" srcId="{82B94D49-2652-4CDB-BC2B-AFA5E2756571}" destId="{EB5C1D03-3AC7-4C7B-B2DC-8BAC05C7B0F9}" srcOrd="2" destOrd="0" presId="urn:microsoft.com/office/officeart/2008/layout/HorizontalMultiLevelHierarchy"/>
    <dgm:cxn modelId="{9E93AF98-6E44-4794-B62E-9CED4D6D7CB8}" type="presParOf" srcId="{EB5C1D03-3AC7-4C7B-B2DC-8BAC05C7B0F9}" destId="{0DAEAA7F-C330-420C-837D-EE5C227C505B}" srcOrd="0" destOrd="0" presId="urn:microsoft.com/office/officeart/2008/layout/HorizontalMultiLevelHierarchy"/>
    <dgm:cxn modelId="{6F069726-291C-4C6C-80E8-B8B209FC7E97}" type="presParOf" srcId="{82B94D49-2652-4CDB-BC2B-AFA5E2756571}" destId="{B729A4EE-2B3C-4770-924B-0A0DD9301F3B}" srcOrd="3" destOrd="0" presId="urn:microsoft.com/office/officeart/2008/layout/HorizontalMultiLevelHierarchy"/>
    <dgm:cxn modelId="{CDFF9D34-0ED8-44D7-A642-EC98DD03DFC5}" type="presParOf" srcId="{B729A4EE-2B3C-4770-924B-0A0DD9301F3B}" destId="{4304566E-6F7E-470F-B53A-361F18BC666B}" srcOrd="0" destOrd="0" presId="urn:microsoft.com/office/officeart/2008/layout/HorizontalMultiLevelHierarchy"/>
    <dgm:cxn modelId="{3885B5B2-806C-4825-AB68-FDA0B4344F84}" type="presParOf" srcId="{B729A4EE-2B3C-4770-924B-0A0DD9301F3B}" destId="{7FA0CD14-3882-42F0-9A2B-A5DE349FC331}" srcOrd="1" destOrd="0" presId="urn:microsoft.com/office/officeart/2008/layout/HorizontalMultiLevelHierarchy"/>
    <dgm:cxn modelId="{96B44423-F766-4A55-897F-265BE23F63D9}" type="presParOf" srcId="{7FA0CD14-3882-42F0-9A2B-A5DE349FC331}" destId="{2AF1DD7C-26A5-4421-9D94-C63FF11A5855}" srcOrd="0" destOrd="0" presId="urn:microsoft.com/office/officeart/2008/layout/HorizontalMultiLevelHierarchy"/>
    <dgm:cxn modelId="{7FE774C4-639A-46A5-A286-33D299FD4AF5}" type="presParOf" srcId="{2AF1DD7C-26A5-4421-9D94-C63FF11A5855}" destId="{2F50CC47-A216-4E44-B543-93B112BFB394}" srcOrd="0" destOrd="0" presId="urn:microsoft.com/office/officeart/2008/layout/HorizontalMultiLevelHierarchy"/>
    <dgm:cxn modelId="{658A8A0F-C28B-470E-8246-A8A852175E42}" type="presParOf" srcId="{7FA0CD14-3882-42F0-9A2B-A5DE349FC331}" destId="{378D69D6-66E7-4914-AA39-81F196C67722}" srcOrd="1" destOrd="0" presId="urn:microsoft.com/office/officeart/2008/layout/HorizontalMultiLevelHierarchy"/>
    <dgm:cxn modelId="{6146F689-7BDD-4452-836C-00BD6512806A}" type="presParOf" srcId="{378D69D6-66E7-4914-AA39-81F196C67722}" destId="{8319B3A2-898F-4D48-9AC4-7E42CF92DDFB}" srcOrd="0" destOrd="0" presId="urn:microsoft.com/office/officeart/2008/layout/HorizontalMultiLevelHierarchy"/>
    <dgm:cxn modelId="{BF2F6B81-1ED5-4E0F-9EE8-657E4F935A6F}" type="presParOf" srcId="{378D69D6-66E7-4914-AA39-81F196C67722}" destId="{B85671A6-577E-487C-BE32-7F576C3D71A8}" srcOrd="1" destOrd="0" presId="urn:microsoft.com/office/officeart/2008/layout/HorizontalMultiLevelHierarchy"/>
    <dgm:cxn modelId="{F64BA151-7C57-4146-AAC7-A2494AEDACCB}" type="presParOf" srcId="{7FA0CD14-3882-42F0-9A2B-A5DE349FC331}" destId="{B2826005-42EA-470F-879C-E16B407561EA}" srcOrd="2" destOrd="0" presId="urn:microsoft.com/office/officeart/2008/layout/HorizontalMultiLevelHierarchy"/>
    <dgm:cxn modelId="{E0A2F0C4-020C-4AA7-B928-1CB5DA95B28A}" type="presParOf" srcId="{B2826005-42EA-470F-879C-E16B407561EA}" destId="{2C03A6C8-6211-4D78-9C09-E7B4FBDCEFEB}" srcOrd="0" destOrd="0" presId="urn:microsoft.com/office/officeart/2008/layout/HorizontalMultiLevelHierarchy"/>
    <dgm:cxn modelId="{E84F46D9-31FB-4B9D-811B-0F51E4FF8EC6}" type="presParOf" srcId="{7FA0CD14-3882-42F0-9A2B-A5DE349FC331}" destId="{8FA4B22D-BA09-4037-927C-D965EB551D27}" srcOrd="3" destOrd="0" presId="urn:microsoft.com/office/officeart/2008/layout/HorizontalMultiLevelHierarchy"/>
    <dgm:cxn modelId="{6EC6E14C-0199-4EE2-82AF-1AB4854A6845}" type="presParOf" srcId="{8FA4B22D-BA09-4037-927C-D965EB551D27}" destId="{7F2D8630-71D0-4935-8613-A009AC00F566}" srcOrd="0" destOrd="0" presId="urn:microsoft.com/office/officeart/2008/layout/HorizontalMultiLevelHierarchy"/>
    <dgm:cxn modelId="{D44544EB-2A1E-422B-A530-F82EB2994DAC}" type="presParOf" srcId="{8FA4B22D-BA09-4037-927C-D965EB551D27}" destId="{E60919C9-8473-40F5-9AC8-1AD3340FE2AC}"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E8A30AD-4E87-4F56-866D-5709295E70A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56265C4-DD12-4EE6-A438-AD53EABBD6B5}">
      <dgm:prSet phldrT="[Text]"/>
      <dgm:spPr/>
      <dgm:t>
        <a:bodyPr/>
        <a:lstStyle/>
        <a:p>
          <a:r>
            <a:rPr lang="en-US" dirty="0" smtClean="0"/>
            <a:t>Agriculture (2006)</a:t>
          </a:r>
          <a:endParaRPr lang="en-US" dirty="0"/>
        </a:p>
      </dgm:t>
    </dgm:pt>
    <dgm:pt modelId="{98AD66B7-3138-4769-AA17-E2C2816C8829}" type="parTrans" cxnId="{03FDEDF3-8BDD-4B92-A4A0-65072CF5854B}">
      <dgm:prSet/>
      <dgm:spPr/>
      <dgm:t>
        <a:bodyPr/>
        <a:lstStyle/>
        <a:p>
          <a:endParaRPr lang="en-US"/>
        </a:p>
      </dgm:t>
    </dgm:pt>
    <dgm:pt modelId="{3398EF02-B9DE-438B-99C4-0A4E2B8AD086}" type="sibTrans" cxnId="{03FDEDF3-8BDD-4B92-A4A0-65072CF5854B}">
      <dgm:prSet/>
      <dgm:spPr/>
      <dgm:t>
        <a:bodyPr/>
        <a:lstStyle/>
        <a:p>
          <a:endParaRPr lang="en-US"/>
        </a:p>
      </dgm:t>
    </dgm:pt>
    <dgm:pt modelId="{F761F863-250B-455F-A9F8-7B6BEB57D9B5}">
      <dgm:prSet phldrT="[Text]"/>
      <dgm:spPr/>
      <dgm:t>
        <a:bodyPr/>
        <a:lstStyle/>
        <a:p>
          <a:r>
            <a:rPr lang="en-US" dirty="0" smtClean="0"/>
            <a:t>@PSB, </a:t>
          </a:r>
          <a:r>
            <a:rPr lang="en-US" dirty="0" err="1" smtClean="0"/>
            <a:t>Pvt</a:t>
          </a:r>
          <a:r>
            <a:rPr lang="en-US" dirty="0" smtClean="0"/>
            <a:t>-SCB, RRB, Cooperative Banks</a:t>
          </a:r>
          <a:endParaRPr lang="en-US" dirty="0"/>
        </a:p>
      </dgm:t>
    </dgm:pt>
    <dgm:pt modelId="{EFAA43A0-2CBC-4788-8F4F-BAB40A0676DF}" type="parTrans" cxnId="{832DB70A-E77D-4A2F-8B3D-8B1DD12F0C17}">
      <dgm:prSet/>
      <dgm:spPr/>
      <dgm:t>
        <a:bodyPr/>
        <a:lstStyle/>
        <a:p>
          <a:endParaRPr lang="en-US"/>
        </a:p>
      </dgm:t>
    </dgm:pt>
    <dgm:pt modelId="{ADC857C0-5085-4ACB-9CF6-62968F9BAF25}" type="sibTrans" cxnId="{832DB70A-E77D-4A2F-8B3D-8B1DD12F0C17}">
      <dgm:prSet/>
      <dgm:spPr/>
      <dgm:t>
        <a:bodyPr/>
        <a:lstStyle/>
        <a:p>
          <a:endParaRPr lang="en-US"/>
        </a:p>
      </dgm:t>
    </dgm:pt>
    <dgm:pt modelId="{22ADE540-0F4C-40A7-BEFF-833CAA6B8747}">
      <dgm:prSet phldrT="[Text]"/>
      <dgm:spPr/>
      <dgm:t>
        <a:bodyPr/>
        <a:lstStyle/>
        <a:p>
          <a:r>
            <a:rPr lang="en-US" dirty="0" smtClean="0"/>
            <a:t>Housing Post demonetization?</a:t>
          </a:r>
          <a:endParaRPr lang="en-US" dirty="0"/>
        </a:p>
      </dgm:t>
    </dgm:pt>
    <dgm:pt modelId="{BAAE0763-62D5-4767-8BA9-165C8E5DBE50}" type="parTrans" cxnId="{58D958B8-E915-4394-9A65-958C4CFB2639}">
      <dgm:prSet/>
      <dgm:spPr/>
      <dgm:t>
        <a:bodyPr/>
        <a:lstStyle/>
        <a:p>
          <a:endParaRPr lang="en-US"/>
        </a:p>
      </dgm:t>
    </dgm:pt>
    <dgm:pt modelId="{54BCD23A-7727-48FE-8116-E1397617FCDF}" type="sibTrans" cxnId="{58D958B8-E915-4394-9A65-958C4CFB2639}">
      <dgm:prSet/>
      <dgm:spPr/>
      <dgm:t>
        <a:bodyPr/>
        <a:lstStyle/>
        <a:p>
          <a:endParaRPr lang="en-US"/>
        </a:p>
      </dgm:t>
    </dgm:pt>
    <dgm:pt modelId="{725CC6CD-8015-4F19-B81A-32EA846BEEC1}">
      <dgm:prSet/>
      <dgm:spPr/>
      <dgm:t>
        <a:bodyPr/>
        <a:lstStyle/>
        <a:p>
          <a:r>
            <a:rPr lang="en-US" dirty="0" smtClean="0"/>
            <a:t>Crop loans </a:t>
          </a:r>
          <a:r>
            <a:rPr lang="en-US" dirty="0" err="1" smtClean="0"/>
            <a:t>upto</a:t>
          </a:r>
          <a:r>
            <a:rPr lang="en-US" dirty="0" smtClean="0"/>
            <a:t> 3 Lakh &amp;</a:t>
          </a:r>
          <a:r>
            <a:rPr lang="en-US" dirty="0" smtClean="0">
              <a:solidFill>
                <a:srgbClr val="C00000"/>
              </a:solidFill>
            </a:rPr>
            <a:t>7%</a:t>
          </a:r>
        </a:p>
      </dgm:t>
    </dgm:pt>
    <dgm:pt modelId="{4336FDBA-DF9A-43EF-8407-38BF94DB1274}" type="parTrans" cxnId="{4A978131-EE0C-4F78-BD2B-DFE65AE0AE57}">
      <dgm:prSet/>
      <dgm:spPr/>
      <dgm:t>
        <a:bodyPr/>
        <a:lstStyle/>
        <a:p>
          <a:endParaRPr lang="en-US"/>
        </a:p>
      </dgm:t>
    </dgm:pt>
    <dgm:pt modelId="{C0837B5A-1DC5-48EE-ACD4-BDE186FE2740}" type="sibTrans" cxnId="{4A978131-EE0C-4F78-BD2B-DFE65AE0AE57}">
      <dgm:prSet/>
      <dgm:spPr/>
      <dgm:t>
        <a:bodyPr/>
        <a:lstStyle/>
        <a:p>
          <a:endParaRPr lang="en-US"/>
        </a:p>
      </dgm:t>
    </dgm:pt>
    <dgm:pt modelId="{FB864B2F-CBA7-409A-A58C-4D76EE2CA775}">
      <dgm:prSet/>
      <dgm:spPr/>
      <dgm:t>
        <a:bodyPr/>
        <a:lstStyle/>
        <a:p>
          <a:r>
            <a:rPr lang="en-US" dirty="0" smtClean="0"/>
            <a:t>Interest Subvention:- </a:t>
          </a:r>
          <a:r>
            <a:rPr lang="en-US" dirty="0" smtClean="0">
              <a:solidFill>
                <a:srgbClr val="C00000"/>
              </a:solidFill>
            </a:rPr>
            <a:t>2% </a:t>
          </a:r>
        </a:p>
      </dgm:t>
    </dgm:pt>
    <dgm:pt modelId="{343F7A9D-65ED-4622-9F46-264733CF215D}" type="parTrans" cxnId="{01ADDF33-1E79-48D0-A01A-B0F4F5489346}">
      <dgm:prSet/>
      <dgm:spPr/>
      <dgm:t>
        <a:bodyPr/>
        <a:lstStyle/>
        <a:p>
          <a:endParaRPr lang="en-US"/>
        </a:p>
      </dgm:t>
    </dgm:pt>
    <dgm:pt modelId="{A82551C8-B3FF-4216-BE53-D111F5E9270A}" type="sibTrans" cxnId="{01ADDF33-1E79-48D0-A01A-B0F4F5489346}">
      <dgm:prSet/>
      <dgm:spPr/>
      <dgm:t>
        <a:bodyPr/>
        <a:lstStyle/>
        <a:p>
          <a:endParaRPr lang="en-US"/>
        </a:p>
      </dgm:t>
    </dgm:pt>
    <dgm:pt modelId="{FAE39CDA-349C-40F7-B29F-015269CD0059}">
      <dgm:prSet/>
      <dgm:spPr/>
      <dgm:t>
        <a:bodyPr/>
        <a:lstStyle/>
        <a:p>
          <a:r>
            <a:rPr lang="en-US" dirty="0" smtClean="0"/>
            <a:t>If regular repayment:- </a:t>
          </a:r>
          <a:r>
            <a:rPr lang="en-US" dirty="0" smtClean="0">
              <a:solidFill>
                <a:srgbClr val="C00000"/>
              </a:solidFill>
            </a:rPr>
            <a:t>1%</a:t>
          </a:r>
        </a:p>
      </dgm:t>
    </dgm:pt>
    <dgm:pt modelId="{28CA3C4D-6190-46C6-9166-92E6BEC496A4}" type="parTrans" cxnId="{01531C50-BD35-4467-8613-480F667139CF}">
      <dgm:prSet/>
      <dgm:spPr/>
      <dgm:t>
        <a:bodyPr/>
        <a:lstStyle/>
        <a:p>
          <a:endParaRPr lang="en-US"/>
        </a:p>
      </dgm:t>
    </dgm:pt>
    <dgm:pt modelId="{252D457A-F6FD-43F0-9AA4-E6DCF894AFF1}" type="sibTrans" cxnId="{01531C50-BD35-4467-8613-480F667139CF}">
      <dgm:prSet/>
      <dgm:spPr/>
      <dgm:t>
        <a:bodyPr/>
        <a:lstStyle/>
        <a:p>
          <a:endParaRPr lang="en-US"/>
        </a:p>
      </dgm:t>
    </dgm:pt>
    <dgm:pt modelId="{B3CAA5D5-B48C-4C97-A883-65C6EF7C0192}">
      <dgm:prSet/>
      <dgm:spPr/>
      <dgm:t>
        <a:bodyPr/>
        <a:lstStyle/>
        <a:p>
          <a:r>
            <a:rPr lang="en-US" dirty="0" smtClean="0"/>
            <a:t>Farmer’s Effective interest rate: 7-2-1=4%</a:t>
          </a:r>
          <a:endParaRPr lang="en-US" dirty="0"/>
        </a:p>
      </dgm:t>
    </dgm:pt>
    <dgm:pt modelId="{58849462-9FF2-47D9-80D4-EA2259908DE1}" type="parTrans" cxnId="{8CEC3F24-C50C-4E38-A0D7-FC1684487705}">
      <dgm:prSet/>
      <dgm:spPr/>
      <dgm:t>
        <a:bodyPr/>
        <a:lstStyle/>
        <a:p>
          <a:endParaRPr lang="en-US"/>
        </a:p>
      </dgm:t>
    </dgm:pt>
    <dgm:pt modelId="{8117CDA8-B3D0-4BAF-BEED-5C08E35DB2D7}" type="sibTrans" cxnId="{8CEC3F24-C50C-4E38-A0D7-FC1684487705}">
      <dgm:prSet/>
      <dgm:spPr/>
      <dgm:t>
        <a:bodyPr/>
        <a:lstStyle/>
        <a:p>
          <a:endParaRPr lang="en-US"/>
        </a:p>
      </dgm:t>
    </dgm:pt>
    <dgm:pt modelId="{07D46993-4F79-41DD-B1FB-35213E3273B4}">
      <dgm:prSet/>
      <dgm:spPr/>
      <dgm:t>
        <a:bodyPr/>
        <a:lstStyle/>
        <a:p>
          <a:r>
            <a:rPr lang="en-US" dirty="0" smtClean="0">
              <a:solidFill>
                <a:srgbClr val="C00000"/>
              </a:solidFill>
            </a:rPr>
            <a:t>Demonetization:</a:t>
          </a:r>
          <a:r>
            <a:rPr lang="en-US" dirty="0" smtClean="0">
              <a:solidFill>
                <a:srgbClr val="00B050"/>
              </a:solidFill>
            </a:rPr>
            <a:t> </a:t>
          </a:r>
          <a:r>
            <a:rPr lang="en-US" dirty="0" smtClean="0"/>
            <a:t>60 days interest waiver for </a:t>
          </a:r>
          <a:r>
            <a:rPr lang="en-US" dirty="0" err="1" smtClean="0"/>
            <a:t>agri</a:t>
          </a:r>
          <a:r>
            <a:rPr lang="en-US" dirty="0" smtClean="0"/>
            <a:t> loans in PACS &amp; Central Cooperatives</a:t>
          </a:r>
          <a:endParaRPr lang="en-US" dirty="0"/>
        </a:p>
      </dgm:t>
    </dgm:pt>
    <dgm:pt modelId="{437EBFEE-C054-41FD-9F6F-41439C93079E}" type="parTrans" cxnId="{0B9FBA12-96DA-4546-9009-70D305F821F1}">
      <dgm:prSet/>
      <dgm:spPr/>
      <dgm:t>
        <a:bodyPr/>
        <a:lstStyle/>
        <a:p>
          <a:endParaRPr lang="en-US"/>
        </a:p>
      </dgm:t>
    </dgm:pt>
    <dgm:pt modelId="{FB3A6B58-6EFB-4E9F-A732-F6B62E897B05}" type="sibTrans" cxnId="{0B9FBA12-96DA-4546-9009-70D305F821F1}">
      <dgm:prSet/>
      <dgm:spPr/>
      <dgm:t>
        <a:bodyPr/>
        <a:lstStyle/>
        <a:p>
          <a:endParaRPr lang="en-US"/>
        </a:p>
      </dgm:t>
    </dgm:pt>
    <dgm:pt modelId="{1B4C0277-2F5A-4597-9451-DAF6CE2DF099}" type="pres">
      <dgm:prSet presAssocID="{1E8A30AD-4E87-4F56-866D-5709295E70A3}" presName="Name0" presStyleCnt="0">
        <dgm:presLayoutVars>
          <dgm:dir/>
          <dgm:animLvl val="lvl"/>
          <dgm:resizeHandles val="exact"/>
        </dgm:presLayoutVars>
      </dgm:prSet>
      <dgm:spPr/>
      <dgm:t>
        <a:bodyPr/>
        <a:lstStyle/>
        <a:p>
          <a:endParaRPr lang="en-US"/>
        </a:p>
      </dgm:t>
    </dgm:pt>
    <dgm:pt modelId="{187C543F-08B6-4227-AE9E-FD1FDC9031C2}" type="pres">
      <dgm:prSet presAssocID="{E56265C4-DD12-4EE6-A438-AD53EABBD6B5}" presName="composite" presStyleCnt="0"/>
      <dgm:spPr/>
    </dgm:pt>
    <dgm:pt modelId="{162C1046-C1EE-413F-AF8B-D2E53380807D}" type="pres">
      <dgm:prSet presAssocID="{E56265C4-DD12-4EE6-A438-AD53EABBD6B5}" presName="parTx" presStyleLbl="alignNode1" presStyleIdx="0" presStyleCnt="2">
        <dgm:presLayoutVars>
          <dgm:chMax val="0"/>
          <dgm:chPref val="0"/>
          <dgm:bulletEnabled val="1"/>
        </dgm:presLayoutVars>
      </dgm:prSet>
      <dgm:spPr/>
      <dgm:t>
        <a:bodyPr/>
        <a:lstStyle/>
        <a:p>
          <a:endParaRPr lang="en-US"/>
        </a:p>
      </dgm:t>
    </dgm:pt>
    <dgm:pt modelId="{7C7EE9BF-533B-4EB9-B3FE-6A15EEC7C2F9}" type="pres">
      <dgm:prSet presAssocID="{E56265C4-DD12-4EE6-A438-AD53EABBD6B5}" presName="desTx" presStyleLbl="alignAccFollowNode1" presStyleIdx="0" presStyleCnt="2">
        <dgm:presLayoutVars>
          <dgm:bulletEnabled val="1"/>
        </dgm:presLayoutVars>
      </dgm:prSet>
      <dgm:spPr/>
      <dgm:t>
        <a:bodyPr/>
        <a:lstStyle/>
        <a:p>
          <a:endParaRPr lang="en-US"/>
        </a:p>
      </dgm:t>
    </dgm:pt>
    <dgm:pt modelId="{9CE804C2-0D39-4AFC-8550-1938BD9F50B7}" type="pres">
      <dgm:prSet presAssocID="{3398EF02-B9DE-438B-99C4-0A4E2B8AD086}" presName="space" presStyleCnt="0"/>
      <dgm:spPr/>
    </dgm:pt>
    <dgm:pt modelId="{9C9E09F9-83F8-4EA2-A3BC-3B3430D2FEF6}" type="pres">
      <dgm:prSet presAssocID="{22ADE540-0F4C-40A7-BEFF-833CAA6B8747}" presName="composite" presStyleCnt="0"/>
      <dgm:spPr/>
    </dgm:pt>
    <dgm:pt modelId="{1A1FB0D7-315F-4068-A287-E85D8A391E7A}" type="pres">
      <dgm:prSet presAssocID="{22ADE540-0F4C-40A7-BEFF-833CAA6B8747}" presName="parTx" presStyleLbl="alignNode1" presStyleIdx="1" presStyleCnt="2">
        <dgm:presLayoutVars>
          <dgm:chMax val="0"/>
          <dgm:chPref val="0"/>
          <dgm:bulletEnabled val="1"/>
        </dgm:presLayoutVars>
      </dgm:prSet>
      <dgm:spPr/>
      <dgm:t>
        <a:bodyPr/>
        <a:lstStyle/>
        <a:p>
          <a:endParaRPr lang="en-US"/>
        </a:p>
      </dgm:t>
    </dgm:pt>
    <dgm:pt modelId="{F3054127-9BC7-442B-959E-EC3014905D31}" type="pres">
      <dgm:prSet presAssocID="{22ADE540-0F4C-40A7-BEFF-833CAA6B8747}" presName="desTx" presStyleLbl="alignAccFollowNode1" presStyleIdx="1" presStyleCnt="2">
        <dgm:presLayoutVars>
          <dgm:bulletEnabled val="1"/>
        </dgm:presLayoutVars>
      </dgm:prSet>
      <dgm:spPr/>
      <dgm:t>
        <a:bodyPr/>
        <a:lstStyle/>
        <a:p>
          <a:endParaRPr lang="en-US"/>
        </a:p>
      </dgm:t>
    </dgm:pt>
  </dgm:ptLst>
  <dgm:cxnLst>
    <dgm:cxn modelId="{58D958B8-E915-4394-9A65-958C4CFB2639}" srcId="{1E8A30AD-4E87-4F56-866D-5709295E70A3}" destId="{22ADE540-0F4C-40A7-BEFF-833CAA6B8747}" srcOrd="1" destOrd="0" parTransId="{BAAE0763-62D5-4767-8BA9-165C8E5DBE50}" sibTransId="{54BCD23A-7727-48FE-8116-E1397617FCDF}"/>
    <dgm:cxn modelId="{40E07C27-87C6-411C-BCAD-F618F8E46780}" type="presOf" srcId="{725CC6CD-8015-4F19-B81A-32EA846BEEC1}" destId="{7C7EE9BF-533B-4EB9-B3FE-6A15EEC7C2F9}" srcOrd="0" destOrd="1" presId="urn:microsoft.com/office/officeart/2005/8/layout/hList1"/>
    <dgm:cxn modelId="{01531C50-BD35-4467-8613-480F667139CF}" srcId="{E56265C4-DD12-4EE6-A438-AD53EABBD6B5}" destId="{FAE39CDA-349C-40F7-B29F-015269CD0059}" srcOrd="3" destOrd="0" parTransId="{28CA3C4D-6190-46C6-9166-92E6BEC496A4}" sibTransId="{252D457A-F6FD-43F0-9AA4-E6DCF894AFF1}"/>
    <dgm:cxn modelId="{AB0CEA20-F347-4E73-92C3-8A52BCE36612}" type="presOf" srcId="{FB864B2F-CBA7-409A-A58C-4D76EE2CA775}" destId="{7C7EE9BF-533B-4EB9-B3FE-6A15EEC7C2F9}" srcOrd="0" destOrd="2" presId="urn:microsoft.com/office/officeart/2005/8/layout/hList1"/>
    <dgm:cxn modelId="{97A7B6B9-43C3-41DB-A07C-2E5F9588E466}" type="presOf" srcId="{FAE39CDA-349C-40F7-B29F-015269CD0059}" destId="{7C7EE9BF-533B-4EB9-B3FE-6A15EEC7C2F9}" srcOrd="0" destOrd="3" presId="urn:microsoft.com/office/officeart/2005/8/layout/hList1"/>
    <dgm:cxn modelId="{4A978131-EE0C-4F78-BD2B-DFE65AE0AE57}" srcId="{E56265C4-DD12-4EE6-A438-AD53EABBD6B5}" destId="{725CC6CD-8015-4F19-B81A-32EA846BEEC1}" srcOrd="1" destOrd="0" parTransId="{4336FDBA-DF9A-43EF-8407-38BF94DB1274}" sibTransId="{C0837B5A-1DC5-48EE-ACD4-BDE186FE2740}"/>
    <dgm:cxn modelId="{0B9FBA12-96DA-4546-9009-70D305F821F1}" srcId="{E56265C4-DD12-4EE6-A438-AD53EABBD6B5}" destId="{07D46993-4F79-41DD-B1FB-35213E3273B4}" srcOrd="5" destOrd="0" parTransId="{437EBFEE-C054-41FD-9F6F-41439C93079E}" sibTransId="{FB3A6B58-6EFB-4E9F-A732-F6B62E897B05}"/>
    <dgm:cxn modelId="{832DB70A-E77D-4A2F-8B3D-8B1DD12F0C17}" srcId="{E56265C4-DD12-4EE6-A438-AD53EABBD6B5}" destId="{F761F863-250B-455F-A9F8-7B6BEB57D9B5}" srcOrd="0" destOrd="0" parTransId="{EFAA43A0-2CBC-4788-8F4F-BAB40A0676DF}" sibTransId="{ADC857C0-5085-4ACB-9CF6-62968F9BAF25}"/>
    <dgm:cxn modelId="{03FDEDF3-8BDD-4B92-A4A0-65072CF5854B}" srcId="{1E8A30AD-4E87-4F56-866D-5709295E70A3}" destId="{E56265C4-DD12-4EE6-A438-AD53EABBD6B5}" srcOrd="0" destOrd="0" parTransId="{98AD66B7-3138-4769-AA17-E2C2816C8829}" sibTransId="{3398EF02-B9DE-438B-99C4-0A4E2B8AD086}"/>
    <dgm:cxn modelId="{4DA154FF-A967-41C0-96D2-8257EB1B6EAC}" type="presOf" srcId="{07D46993-4F79-41DD-B1FB-35213E3273B4}" destId="{7C7EE9BF-533B-4EB9-B3FE-6A15EEC7C2F9}" srcOrd="0" destOrd="5" presId="urn:microsoft.com/office/officeart/2005/8/layout/hList1"/>
    <dgm:cxn modelId="{C815DADA-8116-44A0-9C22-9D45CB3CF89B}" type="presOf" srcId="{1E8A30AD-4E87-4F56-866D-5709295E70A3}" destId="{1B4C0277-2F5A-4597-9451-DAF6CE2DF099}" srcOrd="0" destOrd="0" presId="urn:microsoft.com/office/officeart/2005/8/layout/hList1"/>
    <dgm:cxn modelId="{01ADDF33-1E79-48D0-A01A-B0F4F5489346}" srcId="{E56265C4-DD12-4EE6-A438-AD53EABBD6B5}" destId="{FB864B2F-CBA7-409A-A58C-4D76EE2CA775}" srcOrd="2" destOrd="0" parTransId="{343F7A9D-65ED-4622-9F46-264733CF215D}" sibTransId="{A82551C8-B3FF-4216-BE53-D111F5E9270A}"/>
    <dgm:cxn modelId="{B9CF7FA5-DD50-4709-8356-26E180B125C7}" type="presOf" srcId="{F761F863-250B-455F-A9F8-7B6BEB57D9B5}" destId="{7C7EE9BF-533B-4EB9-B3FE-6A15EEC7C2F9}" srcOrd="0" destOrd="0" presId="urn:microsoft.com/office/officeart/2005/8/layout/hList1"/>
    <dgm:cxn modelId="{8CEC3F24-C50C-4E38-A0D7-FC1684487705}" srcId="{E56265C4-DD12-4EE6-A438-AD53EABBD6B5}" destId="{B3CAA5D5-B48C-4C97-A883-65C6EF7C0192}" srcOrd="4" destOrd="0" parTransId="{58849462-9FF2-47D9-80D4-EA2259908DE1}" sibTransId="{8117CDA8-B3D0-4BAF-BEED-5C08E35DB2D7}"/>
    <dgm:cxn modelId="{93286F71-21D8-4C41-BE8A-21BD88567049}" type="presOf" srcId="{E56265C4-DD12-4EE6-A438-AD53EABBD6B5}" destId="{162C1046-C1EE-413F-AF8B-D2E53380807D}" srcOrd="0" destOrd="0" presId="urn:microsoft.com/office/officeart/2005/8/layout/hList1"/>
    <dgm:cxn modelId="{C9C89D7F-6D33-4EDE-9B12-9DC64952AC14}" type="presOf" srcId="{22ADE540-0F4C-40A7-BEFF-833CAA6B8747}" destId="{1A1FB0D7-315F-4068-A287-E85D8A391E7A}" srcOrd="0" destOrd="0" presId="urn:microsoft.com/office/officeart/2005/8/layout/hList1"/>
    <dgm:cxn modelId="{77D83567-D684-4BBB-99BA-36651C067799}" type="presOf" srcId="{B3CAA5D5-B48C-4C97-A883-65C6EF7C0192}" destId="{7C7EE9BF-533B-4EB9-B3FE-6A15EEC7C2F9}" srcOrd="0" destOrd="4" presId="urn:microsoft.com/office/officeart/2005/8/layout/hList1"/>
    <dgm:cxn modelId="{9A271796-E891-4019-A40F-D533D1AEFAC8}" type="presParOf" srcId="{1B4C0277-2F5A-4597-9451-DAF6CE2DF099}" destId="{187C543F-08B6-4227-AE9E-FD1FDC9031C2}" srcOrd="0" destOrd="0" presId="urn:microsoft.com/office/officeart/2005/8/layout/hList1"/>
    <dgm:cxn modelId="{DA58EF1D-1A9F-4980-B26A-4F4433B4D8F2}" type="presParOf" srcId="{187C543F-08B6-4227-AE9E-FD1FDC9031C2}" destId="{162C1046-C1EE-413F-AF8B-D2E53380807D}" srcOrd="0" destOrd="0" presId="urn:microsoft.com/office/officeart/2005/8/layout/hList1"/>
    <dgm:cxn modelId="{7DB50E74-3B3C-47B1-9DF6-49FD466338D0}" type="presParOf" srcId="{187C543F-08B6-4227-AE9E-FD1FDC9031C2}" destId="{7C7EE9BF-533B-4EB9-B3FE-6A15EEC7C2F9}" srcOrd="1" destOrd="0" presId="urn:microsoft.com/office/officeart/2005/8/layout/hList1"/>
    <dgm:cxn modelId="{8A6CA328-B277-4F7D-9184-55974904CCB1}" type="presParOf" srcId="{1B4C0277-2F5A-4597-9451-DAF6CE2DF099}" destId="{9CE804C2-0D39-4AFC-8550-1938BD9F50B7}" srcOrd="1" destOrd="0" presId="urn:microsoft.com/office/officeart/2005/8/layout/hList1"/>
    <dgm:cxn modelId="{21E56CCA-A503-4C84-B595-1C43C6EC4FE9}" type="presParOf" srcId="{1B4C0277-2F5A-4597-9451-DAF6CE2DF099}" destId="{9C9E09F9-83F8-4EA2-A3BC-3B3430D2FEF6}" srcOrd="2" destOrd="0" presId="urn:microsoft.com/office/officeart/2005/8/layout/hList1"/>
    <dgm:cxn modelId="{93E85A49-6A37-4B43-90E8-F78A7D395236}" type="presParOf" srcId="{9C9E09F9-83F8-4EA2-A3BC-3B3430D2FEF6}" destId="{1A1FB0D7-315F-4068-A287-E85D8A391E7A}" srcOrd="0" destOrd="0" presId="urn:microsoft.com/office/officeart/2005/8/layout/hList1"/>
    <dgm:cxn modelId="{56893BF1-BEC0-4C3C-AC5A-741C105FA47E}" type="presParOf" srcId="{9C9E09F9-83F8-4EA2-A3BC-3B3430D2FEF6}" destId="{F3054127-9BC7-442B-959E-EC3014905D3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AE0C2CD-F1F3-4094-AC19-CFE1E04D6B48}"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F758786D-B406-4D80-834E-E118B09563B7}">
      <dgm:prSet phldrT="[Text]"/>
      <dgm:spPr/>
      <dgm:t>
        <a:bodyPr/>
        <a:lstStyle/>
        <a:p>
          <a:r>
            <a:rPr lang="en-US" smtClean="0"/>
            <a:t>Loan upto</a:t>
          </a:r>
          <a:endParaRPr lang="en-US"/>
        </a:p>
      </dgm:t>
    </dgm:pt>
    <dgm:pt modelId="{0C5C2A9F-7A82-459E-803A-02CE0E15AB2B}" type="parTrans" cxnId="{DE4441AC-7638-4216-8657-604C17E4266C}">
      <dgm:prSet/>
      <dgm:spPr/>
      <dgm:t>
        <a:bodyPr/>
        <a:lstStyle/>
        <a:p>
          <a:endParaRPr lang="en-US"/>
        </a:p>
      </dgm:t>
    </dgm:pt>
    <dgm:pt modelId="{DA46504A-B442-4FF6-93C0-355526E53D1F}" type="sibTrans" cxnId="{DE4441AC-7638-4216-8657-604C17E4266C}">
      <dgm:prSet/>
      <dgm:spPr/>
      <dgm:t>
        <a:bodyPr/>
        <a:lstStyle/>
        <a:p>
          <a:endParaRPr lang="en-US"/>
        </a:p>
      </dgm:t>
    </dgm:pt>
    <dgm:pt modelId="{80CEC7AC-7EFA-4E0B-A6BA-C961FDDF10B7}">
      <dgm:prSet/>
      <dgm:spPr/>
      <dgm:t>
        <a:bodyPr/>
        <a:lstStyle/>
        <a:p>
          <a:r>
            <a:rPr lang="en-US" smtClean="0"/>
            <a:t>2 lakhs</a:t>
          </a:r>
          <a:endParaRPr lang="en-US"/>
        </a:p>
      </dgm:t>
    </dgm:pt>
    <dgm:pt modelId="{A8C153F1-D2A1-45E9-8DEA-B4D03097C271}" type="parTrans" cxnId="{7F637460-20FE-4A14-9B75-E30ADBA66E5C}">
      <dgm:prSet/>
      <dgm:spPr/>
      <dgm:t>
        <a:bodyPr/>
        <a:lstStyle/>
        <a:p>
          <a:endParaRPr lang="en-US"/>
        </a:p>
      </dgm:t>
    </dgm:pt>
    <dgm:pt modelId="{3A5340EF-2D3C-41D6-B591-249458F9B1EB}" type="sibTrans" cxnId="{7F637460-20FE-4A14-9B75-E30ADBA66E5C}">
      <dgm:prSet/>
      <dgm:spPr/>
      <dgm:t>
        <a:bodyPr/>
        <a:lstStyle/>
        <a:p>
          <a:endParaRPr lang="en-US"/>
        </a:p>
      </dgm:t>
    </dgm:pt>
    <dgm:pt modelId="{5DF3223E-B739-4C85-882C-B6B6F155AA1A}">
      <dgm:prSet/>
      <dgm:spPr/>
      <dgm:t>
        <a:bodyPr/>
        <a:lstStyle/>
        <a:p>
          <a:r>
            <a:rPr lang="en-US" smtClean="0"/>
            <a:t>9 lakhs</a:t>
          </a:r>
          <a:endParaRPr lang="en-US"/>
        </a:p>
      </dgm:t>
    </dgm:pt>
    <dgm:pt modelId="{C036FC85-51D7-4441-B147-4E8661D3EEE9}" type="parTrans" cxnId="{0447291A-1666-4346-8942-D8269E8A4C46}">
      <dgm:prSet/>
      <dgm:spPr/>
      <dgm:t>
        <a:bodyPr/>
        <a:lstStyle/>
        <a:p>
          <a:endParaRPr lang="en-US"/>
        </a:p>
      </dgm:t>
    </dgm:pt>
    <dgm:pt modelId="{3D7A7F1C-4371-4F8A-8681-D57212523823}" type="sibTrans" cxnId="{0447291A-1666-4346-8942-D8269E8A4C46}">
      <dgm:prSet/>
      <dgm:spPr/>
      <dgm:t>
        <a:bodyPr/>
        <a:lstStyle/>
        <a:p>
          <a:endParaRPr lang="en-US"/>
        </a:p>
      </dgm:t>
    </dgm:pt>
    <dgm:pt modelId="{EAB2CC69-82D8-4AEF-BEFA-CBF15E87D3F9}">
      <dgm:prSet/>
      <dgm:spPr/>
      <dgm:t>
        <a:bodyPr/>
        <a:lstStyle/>
        <a:p>
          <a:r>
            <a:rPr lang="en-US" smtClean="0"/>
            <a:t>12 lakhs</a:t>
          </a:r>
          <a:endParaRPr lang="en-US"/>
        </a:p>
      </dgm:t>
    </dgm:pt>
    <dgm:pt modelId="{B99B45B0-CDBB-41EF-A277-6E88508C13B7}" type="parTrans" cxnId="{90A116BF-C9F3-48CE-B957-C4C29B09673A}">
      <dgm:prSet/>
      <dgm:spPr/>
      <dgm:t>
        <a:bodyPr/>
        <a:lstStyle/>
        <a:p>
          <a:endParaRPr lang="en-US"/>
        </a:p>
      </dgm:t>
    </dgm:pt>
    <dgm:pt modelId="{E8A27A76-8582-4C6A-B93D-F1A5955B0245}" type="sibTrans" cxnId="{90A116BF-C9F3-48CE-B957-C4C29B09673A}">
      <dgm:prSet/>
      <dgm:spPr/>
      <dgm:t>
        <a:bodyPr/>
        <a:lstStyle/>
        <a:p>
          <a:endParaRPr lang="en-US"/>
        </a:p>
      </dgm:t>
    </dgm:pt>
    <dgm:pt modelId="{F831E4D5-273E-4388-A7D9-842217563E0E}">
      <dgm:prSet/>
      <dgm:spPr/>
      <dgm:t>
        <a:bodyPr/>
        <a:lstStyle/>
        <a:p>
          <a:r>
            <a:rPr lang="en-US" smtClean="0"/>
            <a:t>Subvention</a:t>
          </a:r>
          <a:endParaRPr lang="en-US"/>
        </a:p>
      </dgm:t>
    </dgm:pt>
    <dgm:pt modelId="{B4D28580-61C3-4F85-93CF-5D9AFF5FF86F}" type="parTrans" cxnId="{FEC51D87-AEC0-4982-B9EA-18AD24945E1A}">
      <dgm:prSet/>
      <dgm:spPr/>
      <dgm:t>
        <a:bodyPr/>
        <a:lstStyle/>
        <a:p>
          <a:endParaRPr lang="en-US"/>
        </a:p>
      </dgm:t>
    </dgm:pt>
    <dgm:pt modelId="{9474EDFC-C65F-404E-96B3-0FD8D3A3FF69}" type="sibTrans" cxnId="{FEC51D87-AEC0-4982-B9EA-18AD24945E1A}">
      <dgm:prSet/>
      <dgm:spPr/>
      <dgm:t>
        <a:bodyPr/>
        <a:lstStyle/>
        <a:p>
          <a:endParaRPr lang="en-US"/>
        </a:p>
      </dgm:t>
    </dgm:pt>
    <dgm:pt modelId="{63BF1ADA-9009-44BE-A244-33967A1D8AD0}">
      <dgm:prSet/>
      <dgm:spPr/>
      <dgm:t>
        <a:bodyPr/>
        <a:lstStyle/>
        <a:p>
          <a:r>
            <a:rPr lang="en-US" smtClean="0"/>
            <a:t>2%</a:t>
          </a:r>
          <a:endParaRPr lang="en-US"/>
        </a:p>
      </dgm:t>
    </dgm:pt>
    <dgm:pt modelId="{92FBB715-18C9-4F8A-8140-2F84308C99F5}" type="parTrans" cxnId="{135A2C12-4DE8-40E0-87E6-C8ABE8AE3488}">
      <dgm:prSet/>
      <dgm:spPr/>
      <dgm:t>
        <a:bodyPr/>
        <a:lstStyle/>
        <a:p>
          <a:endParaRPr lang="en-US"/>
        </a:p>
      </dgm:t>
    </dgm:pt>
    <dgm:pt modelId="{53EF2B59-EEEC-442E-8A5F-7B461A10C3BA}" type="sibTrans" cxnId="{135A2C12-4DE8-40E0-87E6-C8ABE8AE3488}">
      <dgm:prSet/>
      <dgm:spPr/>
      <dgm:t>
        <a:bodyPr/>
        <a:lstStyle/>
        <a:p>
          <a:endParaRPr lang="en-US"/>
        </a:p>
      </dgm:t>
    </dgm:pt>
    <dgm:pt modelId="{C4194484-C5A7-4A54-B060-FFECF748489A}">
      <dgm:prSet/>
      <dgm:spPr/>
      <dgm:t>
        <a:bodyPr/>
        <a:lstStyle/>
        <a:p>
          <a:r>
            <a:rPr lang="en-US" smtClean="0"/>
            <a:t>4%</a:t>
          </a:r>
          <a:endParaRPr lang="en-US"/>
        </a:p>
      </dgm:t>
    </dgm:pt>
    <dgm:pt modelId="{275901FC-EA60-4053-A6E0-4464AD859ECB}" type="parTrans" cxnId="{4AFF7458-CF33-46EF-A60C-908DDC9D468B}">
      <dgm:prSet/>
      <dgm:spPr/>
      <dgm:t>
        <a:bodyPr/>
        <a:lstStyle/>
        <a:p>
          <a:endParaRPr lang="en-US"/>
        </a:p>
      </dgm:t>
    </dgm:pt>
    <dgm:pt modelId="{1FF5BD81-B3D3-44E7-B2ED-68E42FF0AF5C}" type="sibTrans" cxnId="{4AFF7458-CF33-46EF-A60C-908DDC9D468B}">
      <dgm:prSet/>
      <dgm:spPr/>
      <dgm:t>
        <a:bodyPr/>
        <a:lstStyle/>
        <a:p>
          <a:endParaRPr lang="en-US"/>
        </a:p>
      </dgm:t>
    </dgm:pt>
    <dgm:pt modelId="{51850CB0-CCF8-4996-8DAA-E9FD650C541A}">
      <dgm:prSet/>
      <dgm:spPr/>
      <dgm:t>
        <a:bodyPr/>
        <a:lstStyle/>
        <a:p>
          <a:r>
            <a:rPr lang="en-US" dirty="0" smtClean="0"/>
            <a:t>3%</a:t>
          </a:r>
          <a:endParaRPr lang="en-US" dirty="0"/>
        </a:p>
      </dgm:t>
    </dgm:pt>
    <dgm:pt modelId="{50CF655C-1BA7-471A-AE3E-F10F84BDB545}" type="parTrans" cxnId="{C6BDD34C-4ACA-4BD1-85C8-5163E02CFB60}">
      <dgm:prSet/>
      <dgm:spPr/>
      <dgm:t>
        <a:bodyPr/>
        <a:lstStyle/>
        <a:p>
          <a:endParaRPr lang="en-US"/>
        </a:p>
      </dgm:t>
    </dgm:pt>
    <dgm:pt modelId="{0F9C66C1-AF40-4B4D-B4B7-D941CD24672D}" type="sibTrans" cxnId="{C6BDD34C-4ACA-4BD1-85C8-5163E02CFB60}">
      <dgm:prSet/>
      <dgm:spPr/>
      <dgm:t>
        <a:bodyPr/>
        <a:lstStyle/>
        <a:p>
          <a:endParaRPr lang="en-US"/>
        </a:p>
      </dgm:t>
    </dgm:pt>
    <dgm:pt modelId="{A52CE195-4D66-455C-A066-17B295E143E2}" type="pres">
      <dgm:prSet presAssocID="{DAE0C2CD-F1F3-4094-AC19-CFE1E04D6B48}" presName="theList" presStyleCnt="0">
        <dgm:presLayoutVars>
          <dgm:dir/>
          <dgm:animLvl val="lvl"/>
          <dgm:resizeHandles val="exact"/>
        </dgm:presLayoutVars>
      </dgm:prSet>
      <dgm:spPr/>
      <dgm:t>
        <a:bodyPr/>
        <a:lstStyle/>
        <a:p>
          <a:endParaRPr lang="en-US"/>
        </a:p>
      </dgm:t>
    </dgm:pt>
    <dgm:pt modelId="{031DCEED-5673-423E-BDAD-FDBF270B266C}" type="pres">
      <dgm:prSet presAssocID="{F758786D-B406-4D80-834E-E118B09563B7}" presName="compNode" presStyleCnt="0"/>
      <dgm:spPr/>
    </dgm:pt>
    <dgm:pt modelId="{40B16430-E9B9-4D7A-8D66-EB5D98DBEE51}" type="pres">
      <dgm:prSet presAssocID="{F758786D-B406-4D80-834E-E118B09563B7}" presName="aNode" presStyleLbl="bgShp" presStyleIdx="0" presStyleCnt="2"/>
      <dgm:spPr/>
      <dgm:t>
        <a:bodyPr/>
        <a:lstStyle/>
        <a:p>
          <a:endParaRPr lang="en-US"/>
        </a:p>
      </dgm:t>
    </dgm:pt>
    <dgm:pt modelId="{95CD934C-C58B-4081-B3DD-814098A67B07}" type="pres">
      <dgm:prSet presAssocID="{F758786D-B406-4D80-834E-E118B09563B7}" presName="textNode" presStyleLbl="bgShp" presStyleIdx="0" presStyleCnt="2"/>
      <dgm:spPr/>
      <dgm:t>
        <a:bodyPr/>
        <a:lstStyle/>
        <a:p>
          <a:endParaRPr lang="en-US"/>
        </a:p>
      </dgm:t>
    </dgm:pt>
    <dgm:pt modelId="{9BBBC5CA-3008-48F2-95F0-91114F777B98}" type="pres">
      <dgm:prSet presAssocID="{F758786D-B406-4D80-834E-E118B09563B7}" presName="compChildNode" presStyleCnt="0"/>
      <dgm:spPr/>
    </dgm:pt>
    <dgm:pt modelId="{A59F5547-005E-4C50-8C18-8757EB5528A4}" type="pres">
      <dgm:prSet presAssocID="{F758786D-B406-4D80-834E-E118B09563B7}" presName="theInnerList" presStyleCnt="0"/>
      <dgm:spPr/>
    </dgm:pt>
    <dgm:pt modelId="{E9AF0867-350B-4A4C-810F-B995799584D7}" type="pres">
      <dgm:prSet presAssocID="{80CEC7AC-7EFA-4E0B-A6BA-C961FDDF10B7}" presName="childNode" presStyleLbl="node1" presStyleIdx="0" presStyleCnt="6">
        <dgm:presLayoutVars>
          <dgm:bulletEnabled val="1"/>
        </dgm:presLayoutVars>
      </dgm:prSet>
      <dgm:spPr/>
      <dgm:t>
        <a:bodyPr/>
        <a:lstStyle/>
        <a:p>
          <a:endParaRPr lang="en-US"/>
        </a:p>
      </dgm:t>
    </dgm:pt>
    <dgm:pt modelId="{B44F453F-4255-43F6-B3F0-8EEA25CC6EF5}" type="pres">
      <dgm:prSet presAssocID="{80CEC7AC-7EFA-4E0B-A6BA-C961FDDF10B7}" presName="aSpace2" presStyleCnt="0"/>
      <dgm:spPr/>
    </dgm:pt>
    <dgm:pt modelId="{2025C706-3985-4F0B-B8A6-2C8DEB232269}" type="pres">
      <dgm:prSet presAssocID="{5DF3223E-B739-4C85-882C-B6B6F155AA1A}" presName="childNode" presStyleLbl="node1" presStyleIdx="1" presStyleCnt="6">
        <dgm:presLayoutVars>
          <dgm:bulletEnabled val="1"/>
        </dgm:presLayoutVars>
      </dgm:prSet>
      <dgm:spPr/>
      <dgm:t>
        <a:bodyPr/>
        <a:lstStyle/>
        <a:p>
          <a:endParaRPr lang="en-US"/>
        </a:p>
      </dgm:t>
    </dgm:pt>
    <dgm:pt modelId="{E18DC333-CF6F-432C-9474-91CAE43B0E11}" type="pres">
      <dgm:prSet presAssocID="{5DF3223E-B739-4C85-882C-B6B6F155AA1A}" presName="aSpace2" presStyleCnt="0"/>
      <dgm:spPr/>
    </dgm:pt>
    <dgm:pt modelId="{EA408393-6112-43EE-A480-FF0BC6E1D7F1}" type="pres">
      <dgm:prSet presAssocID="{EAB2CC69-82D8-4AEF-BEFA-CBF15E87D3F9}" presName="childNode" presStyleLbl="node1" presStyleIdx="2" presStyleCnt="6">
        <dgm:presLayoutVars>
          <dgm:bulletEnabled val="1"/>
        </dgm:presLayoutVars>
      </dgm:prSet>
      <dgm:spPr/>
      <dgm:t>
        <a:bodyPr/>
        <a:lstStyle/>
        <a:p>
          <a:endParaRPr lang="en-US"/>
        </a:p>
      </dgm:t>
    </dgm:pt>
    <dgm:pt modelId="{5819A323-3114-4558-9996-35C9C33A043F}" type="pres">
      <dgm:prSet presAssocID="{F758786D-B406-4D80-834E-E118B09563B7}" presName="aSpace" presStyleCnt="0"/>
      <dgm:spPr/>
    </dgm:pt>
    <dgm:pt modelId="{10D62619-5269-45D4-AE32-A313924BCAA3}" type="pres">
      <dgm:prSet presAssocID="{F831E4D5-273E-4388-A7D9-842217563E0E}" presName="compNode" presStyleCnt="0"/>
      <dgm:spPr/>
    </dgm:pt>
    <dgm:pt modelId="{4DB5940A-B545-44C0-9BAB-F71BE1DB0694}" type="pres">
      <dgm:prSet presAssocID="{F831E4D5-273E-4388-A7D9-842217563E0E}" presName="aNode" presStyleLbl="bgShp" presStyleIdx="1" presStyleCnt="2"/>
      <dgm:spPr/>
      <dgm:t>
        <a:bodyPr/>
        <a:lstStyle/>
        <a:p>
          <a:endParaRPr lang="en-US"/>
        </a:p>
      </dgm:t>
    </dgm:pt>
    <dgm:pt modelId="{3E8A4DCB-6802-4829-9872-BFDB703FBB48}" type="pres">
      <dgm:prSet presAssocID="{F831E4D5-273E-4388-A7D9-842217563E0E}" presName="textNode" presStyleLbl="bgShp" presStyleIdx="1" presStyleCnt="2"/>
      <dgm:spPr/>
      <dgm:t>
        <a:bodyPr/>
        <a:lstStyle/>
        <a:p>
          <a:endParaRPr lang="en-US"/>
        </a:p>
      </dgm:t>
    </dgm:pt>
    <dgm:pt modelId="{445AE1D0-0FAF-4E7A-A8D5-EE84621833A9}" type="pres">
      <dgm:prSet presAssocID="{F831E4D5-273E-4388-A7D9-842217563E0E}" presName="compChildNode" presStyleCnt="0"/>
      <dgm:spPr/>
    </dgm:pt>
    <dgm:pt modelId="{3E5F3E04-063F-4E52-9F4C-CB416A5ADAE5}" type="pres">
      <dgm:prSet presAssocID="{F831E4D5-273E-4388-A7D9-842217563E0E}" presName="theInnerList" presStyleCnt="0"/>
      <dgm:spPr/>
    </dgm:pt>
    <dgm:pt modelId="{39268B32-6B3C-4BF2-8D2D-FA4238B75725}" type="pres">
      <dgm:prSet presAssocID="{63BF1ADA-9009-44BE-A244-33967A1D8AD0}" presName="childNode" presStyleLbl="node1" presStyleIdx="3" presStyleCnt="6">
        <dgm:presLayoutVars>
          <dgm:bulletEnabled val="1"/>
        </dgm:presLayoutVars>
      </dgm:prSet>
      <dgm:spPr/>
      <dgm:t>
        <a:bodyPr/>
        <a:lstStyle/>
        <a:p>
          <a:endParaRPr lang="en-US"/>
        </a:p>
      </dgm:t>
    </dgm:pt>
    <dgm:pt modelId="{7CC36C9B-E04D-424C-8B52-11FE190B8A3A}" type="pres">
      <dgm:prSet presAssocID="{63BF1ADA-9009-44BE-A244-33967A1D8AD0}" presName="aSpace2" presStyleCnt="0"/>
      <dgm:spPr/>
    </dgm:pt>
    <dgm:pt modelId="{51D2ED00-0D3B-4C75-86AE-E5A3F177218F}" type="pres">
      <dgm:prSet presAssocID="{C4194484-C5A7-4A54-B060-FFECF748489A}" presName="childNode" presStyleLbl="node1" presStyleIdx="4" presStyleCnt="6">
        <dgm:presLayoutVars>
          <dgm:bulletEnabled val="1"/>
        </dgm:presLayoutVars>
      </dgm:prSet>
      <dgm:spPr/>
      <dgm:t>
        <a:bodyPr/>
        <a:lstStyle/>
        <a:p>
          <a:endParaRPr lang="en-US"/>
        </a:p>
      </dgm:t>
    </dgm:pt>
    <dgm:pt modelId="{0339C7C5-13F2-42EB-87D6-7648BBA7FED2}" type="pres">
      <dgm:prSet presAssocID="{C4194484-C5A7-4A54-B060-FFECF748489A}" presName="aSpace2" presStyleCnt="0"/>
      <dgm:spPr/>
    </dgm:pt>
    <dgm:pt modelId="{EAB9CF82-9D40-4EFC-8B5B-9807E512E3D0}" type="pres">
      <dgm:prSet presAssocID="{51850CB0-CCF8-4996-8DAA-E9FD650C541A}" presName="childNode" presStyleLbl="node1" presStyleIdx="5" presStyleCnt="6">
        <dgm:presLayoutVars>
          <dgm:bulletEnabled val="1"/>
        </dgm:presLayoutVars>
      </dgm:prSet>
      <dgm:spPr/>
      <dgm:t>
        <a:bodyPr/>
        <a:lstStyle/>
        <a:p>
          <a:endParaRPr lang="en-US"/>
        </a:p>
      </dgm:t>
    </dgm:pt>
  </dgm:ptLst>
  <dgm:cxnLst>
    <dgm:cxn modelId="{DE4441AC-7638-4216-8657-604C17E4266C}" srcId="{DAE0C2CD-F1F3-4094-AC19-CFE1E04D6B48}" destId="{F758786D-B406-4D80-834E-E118B09563B7}" srcOrd="0" destOrd="0" parTransId="{0C5C2A9F-7A82-459E-803A-02CE0E15AB2B}" sibTransId="{DA46504A-B442-4FF6-93C0-355526E53D1F}"/>
    <dgm:cxn modelId="{81A23A7F-66E6-4D04-849A-5DE85C68EC9F}" type="presOf" srcId="{63BF1ADA-9009-44BE-A244-33967A1D8AD0}" destId="{39268B32-6B3C-4BF2-8D2D-FA4238B75725}" srcOrd="0" destOrd="0" presId="urn:microsoft.com/office/officeart/2005/8/layout/lProcess2"/>
    <dgm:cxn modelId="{38C934F5-2AA2-450D-A430-6A6B4308DA31}" type="presOf" srcId="{F831E4D5-273E-4388-A7D9-842217563E0E}" destId="{3E8A4DCB-6802-4829-9872-BFDB703FBB48}" srcOrd="1" destOrd="0" presId="urn:microsoft.com/office/officeart/2005/8/layout/lProcess2"/>
    <dgm:cxn modelId="{135A2C12-4DE8-40E0-87E6-C8ABE8AE3488}" srcId="{F831E4D5-273E-4388-A7D9-842217563E0E}" destId="{63BF1ADA-9009-44BE-A244-33967A1D8AD0}" srcOrd="0" destOrd="0" parTransId="{92FBB715-18C9-4F8A-8140-2F84308C99F5}" sibTransId="{53EF2B59-EEEC-442E-8A5F-7B461A10C3BA}"/>
    <dgm:cxn modelId="{4C3DC3B3-0D66-4944-B6F0-5E99C67D75F5}" type="presOf" srcId="{EAB2CC69-82D8-4AEF-BEFA-CBF15E87D3F9}" destId="{EA408393-6112-43EE-A480-FF0BC6E1D7F1}" srcOrd="0" destOrd="0" presId="urn:microsoft.com/office/officeart/2005/8/layout/lProcess2"/>
    <dgm:cxn modelId="{FEC51D87-AEC0-4982-B9EA-18AD24945E1A}" srcId="{DAE0C2CD-F1F3-4094-AC19-CFE1E04D6B48}" destId="{F831E4D5-273E-4388-A7D9-842217563E0E}" srcOrd="1" destOrd="0" parTransId="{B4D28580-61C3-4F85-93CF-5D9AFF5FF86F}" sibTransId="{9474EDFC-C65F-404E-96B3-0FD8D3A3FF69}"/>
    <dgm:cxn modelId="{1AA29F42-FFF5-4C78-A175-64094A0BB499}" type="presOf" srcId="{80CEC7AC-7EFA-4E0B-A6BA-C961FDDF10B7}" destId="{E9AF0867-350B-4A4C-810F-B995799584D7}" srcOrd="0" destOrd="0" presId="urn:microsoft.com/office/officeart/2005/8/layout/lProcess2"/>
    <dgm:cxn modelId="{4CB374AC-C234-4264-A7F9-499F428BC04A}" type="presOf" srcId="{DAE0C2CD-F1F3-4094-AC19-CFE1E04D6B48}" destId="{A52CE195-4D66-455C-A066-17B295E143E2}" srcOrd="0" destOrd="0" presId="urn:microsoft.com/office/officeart/2005/8/layout/lProcess2"/>
    <dgm:cxn modelId="{90A116BF-C9F3-48CE-B957-C4C29B09673A}" srcId="{F758786D-B406-4D80-834E-E118B09563B7}" destId="{EAB2CC69-82D8-4AEF-BEFA-CBF15E87D3F9}" srcOrd="2" destOrd="0" parTransId="{B99B45B0-CDBB-41EF-A277-6E88508C13B7}" sibTransId="{E8A27A76-8582-4C6A-B93D-F1A5955B0245}"/>
    <dgm:cxn modelId="{0447291A-1666-4346-8942-D8269E8A4C46}" srcId="{F758786D-B406-4D80-834E-E118B09563B7}" destId="{5DF3223E-B739-4C85-882C-B6B6F155AA1A}" srcOrd="1" destOrd="0" parTransId="{C036FC85-51D7-4441-B147-4E8661D3EEE9}" sibTransId="{3D7A7F1C-4371-4F8A-8681-D57212523823}"/>
    <dgm:cxn modelId="{7F637460-20FE-4A14-9B75-E30ADBA66E5C}" srcId="{F758786D-B406-4D80-834E-E118B09563B7}" destId="{80CEC7AC-7EFA-4E0B-A6BA-C961FDDF10B7}" srcOrd="0" destOrd="0" parTransId="{A8C153F1-D2A1-45E9-8DEA-B4D03097C271}" sibTransId="{3A5340EF-2D3C-41D6-B591-249458F9B1EB}"/>
    <dgm:cxn modelId="{E8F41B1B-7AD3-42D4-A6E2-E7F8EF9CB47B}" type="presOf" srcId="{C4194484-C5A7-4A54-B060-FFECF748489A}" destId="{51D2ED00-0D3B-4C75-86AE-E5A3F177218F}" srcOrd="0" destOrd="0" presId="urn:microsoft.com/office/officeart/2005/8/layout/lProcess2"/>
    <dgm:cxn modelId="{985A3524-B643-47CB-9915-386C8F27DD8A}" type="presOf" srcId="{F831E4D5-273E-4388-A7D9-842217563E0E}" destId="{4DB5940A-B545-44C0-9BAB-F71BE1DB0694}" srcOrd="0" destOrd="0" presId="urn:microsoft.com/office/officeart/2005/8/layout/lProcess2"/>
    <dgm:cxn modelId="{C6BDD34C-4ACA-4BD1-85C8-5163E02CFB60}" srcId="{F831E4D5-273E-4388-A7D9-842217563E0E}" destId="{51850CB0-CCF8-4996-8DAA-E9FD650C541A}" srcOrd="2" destOrd="0" parTransId="{50CF655C-1BA7-471A-AE3E-F10F84BDB545}" sibTransId="{0F9C66C1-AF40-4B4D-B4B7-D941CD24672D}"/>
    <dgm:cxn modelId="{D353480F-C9A6-4F4E-8EA2-EE0A92CB8579}" type="presOf" srcId="{5DF3223E-B739-4C85-882C-B6B6F155AA1A}" destId="{2025C706-3985-4F0B-B8A6-2C8DEB232269}" srcOrd="0" destOrd="0" presId="urn:microsoft.com/office/officeart/2005/8/layout/lProcess2"/>
    <dgm:cxn modelId="{AE50E94C-5C27-4787-BBE7-0E4C9D2D2A00}" type="presOf" srcId="{F758786D-B406-4D80-834E-E118B09563B7}" destId="{40B16430-E9B9-4D7A-8D66-EB5D98DBEE51}" srcOrd="0" destOrd="0" presId="urn:microsoft.com/office/officeart/2005/8/layout/lProcess2"/>
    <dgm:cxn modelId="{4AFF7458-CF33-46EF-A60C-908DDC9D468B}" srcId="{F831E4D5-273E-4388-A7D9-842217563E0E}" destId="{C4194484-C5A7-4A54-B060-FFECF748489A}" srcOrd="1" destOrd="0" parTransId="{275901FC-EA60-4053-A6E0-4464AD859ECB}" sibTransId="{1FF5BD81-B3D3-44E7-B2ED-68E42FF0AF5C}"/>
    <dgm:cxn modelId="{4BD2D2FA-A431-4950-A640-9637A29265C5}" type="presOf" srcId="{F758786D-B406-4D80-834E-E118B09563B7}" destId="{95CD934C-C58B-4081-B3DD-814098A67B07}" srcOrd="1" destOrd="0" presId="urn:microsoft.com/office/officeart/2005/8/layout/lProcess2"/>
    <dgm:cxn modelId="{74E55D08-5DF9-4D89-9AF7-DF06626BA258}" type="presOf" srcId="{51850CB0-CCF8-4996-8DAA-E9FD650C541A}" destId="{EAB9CF82-9D40-4EFC-8B5B-9807E512E3D0}" srcOrd="0" destOrd="0" presId="urn:microsoft.com/office/officeart/2005/8/layout/lProcess2"/>
    <dgm:cxn modelId="{E991947F-E6D9-4813-A63E-0945807DF1AF}" type="presParOf" srcId="{A52CE195-4D66-455C-A066-17B295E143E2}" destId="{031DCEED-5673-423E-BDAD-FDBF270B266C}" srcOrd="0" destOrd="0" presId="urn:microsoft.com/office/officeart/2005/8/layout/lProcess2"/>
    <dgm:cxn modelId="{2B98BA25-5817-4B7E-88B3-2FCE33117404}" type="presParOf" srcId="{031DCEED-5673-423E-BDAD-FDBF270B266C}" destId="{40B16430-E9B9-4D7A-8D66-EB5D98DBEE51}" srcOrd="0" destOrd="0" presId="urn:microsoft.com/office/officeart/2005/8/layout/lProcess2"/>
    <dgm:cxn modelId="{BE97B639-731A-45B0-9D4A-C623F66FE16D}" type="presParOf" srcId="{031DCEED-5673-423E-BDAD-FDBF270B266C}" destId="{95CD934C-C58B-4081-B3DD-814098A67B07}" srcOrd="1" destOrd="0" presId="urn:microsoft.com/office/officeart/2005/8/layout/lProcess2"/>
    <dgm:cxn modelId="{0C894A93-E1C0-4373-A96C-20CC8ECC1CBA}" type="presParOf" srcId="{031DCEED-5673-423E-BDAD-FDBF270B266C}" destId="{9BBBC5CA-3008-48F2-95F0-91114F777B98}" srcOrd="2" destOrd="0" presId="urn:microsoft.com/office/officeart/2005/8/layout/lProcess2"/>
    <dgm:cxn modelId="{CD46FA69-50A4-4CBF-A319-8139A2C2DB88}" type="presParOf" srcId="{9BBBC5CA-3008-48F2-95F0-91114F777B98}" destId="{A59F5547-005E-4C50-8C18-8757EB5528A4}" srcOrd="0" destOrd="0" presId="urn:microsoft.com/office/officeart/2005/8/layout/lProcess2"/>
    <dgm:cxn modelId="{48990A05-009F-4B84-9E06-ED0120ADAED3}" type="presParOf" srcId="{A59F5547-005E-4C50-8C18-8757EB5528A4}" destId="{E9AF0867-350B-4A4C-810F-B995799584D7}" srcOrd="0" destOrd="0" presId="urn:microsoft.com/office/officeart/2005/8/layout/lProcess2"/>
    <dgm:cxn modelId="{58164474-A7F8-4FA7-84F1-A483DE1BE003}" type="presParOf" srcId="{A59F5547-005E-4C50-8C18-8757EB5528A4}" destId="{B44F453F-4255-43F6-B3F0-8EEA25CC6EF5}" srcOrd="1" destOrd="0" presId="urn:microsoft.com/office/officeart/2005/8/layout/lProcess2"/>
    <dgm:cxn modelId="{8EB74244-03A5-4D3C-85B2-D7DEEA67932A}" type="presParOf" srcId="{A59F5547-005E-4C50-8C18-8757EB5528A4}" destId="{2025C706-3985-4F0B-B8A6-2C8DEB232269}" srcOrd="2" destOrd="0" presId="urn:microsoft.com/office/officeart/2005/8/layout/lProcess2"/>
    <dgm:cxn modelId="{27885D11-19A4-4EBC-9896-842F97AFD0AD}" type="presParOf" srcId="{A59F5547-005E-4C50-8C18-8757EB5528A4}" destId="{E18DC333-CF6F-432C-9474-91CAE43B0E11}" srcOrd="3" destOrd="0" presId="urn:microsoft.com/office/officeart/2005/8/layout/lProcess2"/>
    <dgm:cxn modelId="{93FC4389-E715-46FC-8797-9B3B948F5D5D}" type="presParOf" srcId="{A59F5547-005E-4C50-8C18-8757EB5528A4}" destId="{EA408393-6112-43EE-A480-FF0BC6E1D7F1}" srcOrd="4" destOrd="0" presId="urn:microsoft.com/office/officeart/2005/8/layout/lProcess2"/>
    <dgm:cxn modelId="{50295FC6-E369-4CDA-9692-525261AF9BC3}" type="presParOf" srcId="{A52CE195-4D66-455C-A066-17B295E143E2}" destId="{5819A323-3114-4558-9996-35C9C33A043F}" srcOrd="1" destOrd="0" presId="urn:microsoft.com/office/officeart/2005/8/layout/lProcess2"/>
    <dgm:cxn modelId="{8EEBC441-9ACE-4B1F-AF6E-25B2C8BAA4EB}" type="presParOf" srcId="{A52CE195-4D66-455C-A066-17B295E143E2}" destId="{10D62619-5269-45D4-AE32-A313924BCAA3}" srcOrd="2" destOrd="0" presId="urn:microsoft.com/office/officeart/2005/8/layout/lProcess2"/>
    <dgm:cxn modelId="{7ABB4711-4F17-487F-A6E9-C16D330C6F26}" type="presParOf" srcId="{10D62619-5269-45D4-AE32-A313924BCAA3}" destId="{4DB5940A-B545-44C0-9BAB-F71BE1DB0694}" srcOrd="0" destOrd="0" presId="urn:microsoft.com/office/officeart/2005/8/layout/lProcess2"/>
    <dgm:cxn modelId="{FB98F0F4-6A57-4773-9F31-B58231589417}" type="presParOf" srcId="{10D62619-5269-45D4-AE32-A313924BCAA3}" destId="{3E8A4DCB-6802-4829-9872-BFDB703FBB48}" srcOrd="1" destOrd="0" presId="urn:microsoft.com/office/officeart/2005/8/layout/lProcess2"/>
    <dgm:cxn modelId="{8DF8339A-E91D-4118-88D5-B826A621903B}" type="presParOf" srcId="{10D62619-5269-45D4-AE32-A313924BCAA3}" destId="{445AE1D0-0FAF-4E7A-A8D5-EE84621833A9}" srcOrd="2" destOrd="0" presId="urn:microsoft.com/office/officeart/2005/8/layout/lProcess2"/>
    <dgm:cxn modelId="{E32907E4-C329-4577-9194-03818A855321}" type="presParOf" srcId="{445AE1D0-0FAF-4E7A-A8D5-EE84621833A9}" destId="{3E5F3E04-063F-4E52-9F4C-CB416A5ADAE5}" srcOrd="0" destOrd="0" presId="urn:microsoft.com/office/officeart/2005/8/layout/lProcess2"/>
    <dgm:cxn modelId="{D01CBA3E-539D-40E3-AD5C-9DFBF26A3663}" type="presParOf" srcId="{3E5F3E04-063F-4E52-9F4C-CB416A5ADAE5}" destId="{39268B32-6B3C-4BF2-8D2D-FA4238B75725}" srcOrd="0" destOrd="0" presId="urn:microsoft.com/office/officeart/2005/8/layout/lProcess2"/>
    <dgm:cxn modelId="{E0A697C1-2C19-42F5-9EAC-28E690A2D44B}" type="presParOf" srcId="{3E5F3E04-063F-4E52-9F4C-CB416A5ADAE5}" destId="{7CC36C9B-E04D-424C-8B52-11FE190B8A3A}" srcOrd="1" destOrd="0" presId="urn:microsoft.com/office/officeart/2005/8/layout/lProcess2"/>
    <dgm:cxn modelId="{AA5CD5C3-FFCD-44F5-A8F5-B28785DF0C13}" type="presParOf" srcId="{3E5F3E04-063F-4E52-9F4C-CB416A5ADAE5}" destId="{51D2ED00-0D3B-4C75-86AE-E5A3F177218F}" srcOrd="2" destOrd="0" presId="urn:microsoft.com/office/officeart/2005/8/layout/lProcess2"/>
    <dgm:cxn modelId="{012AFEEA-E71B-459E-A87C-F0619E94C31C}" type="presParOf" srcId="{3E5F3E04-063F-4E52-9F4C-CB416A5ADAE5}" destId="{0339C7C5-13F2-42EB-87D6-7648BBA7FED2}" srcOrd="3" destOrd="0" presId="urn:microsoft.com/office/officeart/2005/8/layout/lProcess2"/>
    <dgm:cxn modelId="{60946B59-2F06-4A9A-8BB6-F1285C05F4AE}" type="presParOf" srcId="{3E5F3E04-063F-4E52-9F4C-CB416A5ADAE5}" destId="{EAB9CF82-9D40-4EFC-8B5B-9807E512E3D0}" srcOrd="4"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E21AB8B-77C3-46B5-977B-F793380B7E57}" type="doc">
      <dgm:prSet loTypeId="urn:diagrams.loki3.com/VaryingWidthList" loCatId="list" qsTypeId="urn:microsoft.com/office/officeart/2005/8/quickstyle/simple1" qsCatId="simple" csTypeId="urn:microsoft.com/office/officeart/2005/8/colors/accent1_2" csCatId="accent1" phldr="1"/>
      <dgm:spPr/>
    </dgm:pt>
    <dgm:pt modelId="{E956BCF8-21ED-4D86-97DC-C0D8F8D8A01E}">
      <dgm:prSet phldrT="[Text]"/>
      <dgm:spPr>
        <a:solidFill>
          <a:srgbClr val="7030A0"/>
        </a:solidFill>
      </dgm:spPr>
      <dgm:t>
        <a:bodyPr/>
        <a:lstStyle/>
        <a:p>
          <a:r>
            <a:rPr lang="en-US" dirty="0" smtClean="0"/>
            <a:t>40% PSL</a:t>
          </a:r>
          <a:endParaRPr lang="en-US" dirty="0"/>
        </a:p>
      </dgm:t>
    </dgm:pt>
    <dgm:pt modelId="{90B5C7FF-BF31-4031-84D4-C0EF671FE64F}" type="parTrans" cxnId="{8F313181-9379-4B23-BD23-4A328D98D5BF}">
      <dgm:prSet/>
      <dgm:spPr/>
      <dgm:t>
        <a:bodyPr/>
        <a:lstStyle/>
        <a:p>
          <a:endParaRPr lang="en-US"/>
        </a:p>
      </dgm:t>
    </dgm:pt>
    <dgm:pt modelId="{4C75972F-6D7C-4084-B9BE-6EED4C166B2C}" type="sibTrans" cxnId="{8F313181-9379-4B23-BD23-4A328D98D5BF}">
      <dgm:prSet/>
      <dgm:spPr/>
      <dgm:t>
        <a:bodyPr/>
        <a:lstStyle/>
        <a:p>
          <a:endParaRPr lang="en-US"/>
        </a:p>
      </dgm:t>
    </dgm:pt>
    <dgm:pt modelId="{C60BD34F-9CC7-4B3D-BBB9-44973750B8C1}">
      <dgm:prSet phldrT="[Text]"/>
      <dgm:spPr>
        <a:solidFill>
          <a:srgbClr val="7030A0"/>
        </a:solidFill>
      </dgm:spPr>
      <dgm:t>
        <a:bodyPr/>
        <a:lstStyle/>
        <a:p>
          <a:r>
            <a:rPr lang="en-US" dirty="0" smtClean="0"/>
            <a:t>10% </a:t>
          </a:r>
          <a:r>
            <a:rPr lang="en-US" dirty="0" err="1" smtClean="0"/>
            <a:t>agri</a:t>
          </a:r>
          <a:endParaRPr lang="en-US" dirty="0"/>
        </a:p>
      </dgm:t>
    </dgm:pt>
    <dgm:pt modelId="{47A0F514-90C7-4D3B-AEE3-F39F86D6B5EA}" type="parTrans" cxnId="{6A12E691-B479-4CA1-A9BC-EE0A7B761165}">
      <dgm:prSet/>
      <dgm:spPr/>
      <dgm:t>
        <a:bodyPr/>
        <a:lstStyle/>
        <a:p>
          <a:endParaRPr lang="en-US"/>
        </a:p>
      </dgm:t>
    </dgm:pt>
    <dgm:pt modelId="{26F703D7-AEAC-4BEC-B809-7A8C9553CB18}" type="sibTrans" cxnId="{6A12E691-B479-4CA1-A9BC-EE0A7B761165}">
      <dgm:prSet/>
      <dgm:spPr/>
      <dgm:t>
        <a:bodyPr/>
        <a:lstStyle/>
        <a:p>
          <a:endParaRPr lang="en-US"/>
        </a:p>
      </dgm:t>
    </dgm:pt>
    <dgm:pt modelId="{E1BF96D0-2A01-407D-A6DB-9235903491DF}">
      <dgm:prSet phldrT="[Text]"/>
      <dgm:spPr>
        <a:solidFill>
          <a:srgbClr val="7030A0"/>
        </a:solidFill>
      </dgm:spPr>
      <dgm:t>
        <a:bodyPr/>
        <a:lstStyle/>
        <a:p>
          <a:r>
            <a:rPr lang="en-US" dirty="0" smtClean="0"/>
            <a:t>8% S/M</a:t>
          </a:r>
          <a:endParaRPr lang="en-US" dirty="0"/>
        </a:p>
      </dgm:t>
    </dgm:pt>
    <dgm:pt modelId="{AC735EED-A0A1-43B9-921E-AE31CBA7BD8E}" type="parTrans" cxnId="{85150ED6-9324-4D73-B3A9-32310EA468F0}">
      <dgm:prSet/>
      <dgm:spPr/>
      <dgm:t>
        <a:bodyPr/>
        <a:lstStyle/>
        <a:p>
          <a:endParaRPr lang="en-US"/>
        </a:p>
      </dgm:t>
    </dgm:pt>
    <dgm:pt modelId="{AACDA40F-D6BA-4339-BC32-11EA0875E9CF}" type="sibTrans" cxnId="{85150ED6-9324-4D73-B3A9-32310EA468F0}">
      <dgm:prSet/>
      <dgm:spPr/>
      <dgm:t>
        <a:bodyPr/>
        <a:lstStyle/>
        <a:p>
          <a:endParaRPr lang="en-US"/>
        </a:p>
      </dgm:t>
    </dgm:pt>
    <dgm:pt modelId="{DA4B3794-6124-4B6B-96DC-A6FDF523D542}" type="pres">
      <dgm:prSet presAssocID="{AE21AB8B-77C3-46B5-977B-F793380B7E57}" presName="Name0" presStyleCnt="0">
        <dgm:presLayoutVars>
          <dgm:resizeHandles/>
        </dgm:presLayoutVars>
      </dgm:prSet>
      <dgm:spPr/>
    </dgm:pt>
    <dgm:pt modelId="{8A1C20A3-F840-4BE7-BCF0-E1E7194EF188}" type="pres">
      <dgm:prSet presAssocID="{E956BCF8-21ED-4D86-97DC-C0D8F8D8A01E}" presName="text" presStyleLbl="node1" presStyleIdx="0" presStyleCnt="1">
        <dgm:presLayoutVars>
          <dgm:bulletEnabled val="1"/>
        </dgm:presLayoutVars>
      </dgm:prSet>
      <dgm:spPr/>
      <dgm:t>
        <a:bodyPr/>
        <a:lstStyle/>
        <a:p>
          <a:endParaRPr lang="en-US"/>
        </a:p>
      </dgm:t>
    </dgm:pt>
  </dgm:ptLst>
  <dgm:cxnLst>
    <dgm:cxn modelId="{12661C7A-21F5-44E5-82E6-5FDD41FDFF21}" type="presOf" srcId="{E1BF96D0-2A01-407D-A6DB-9235903491DF}" destId="{8A1C20A3-F840-4BE7-BCF0-E1E7194EF188}" srcOrd="0" destOrd="2" presId="urn:diagrams.loki3.com/VaryingWidthList"/>
    <dgm:cxn modelId="{3E83DF49-6B18-4B80-99EC-3ABDAFE19127}" type="presOf" srcId="{C60BD34F-9CC7-4B3D-BBB9-44973750B8C1}" destId="{8A1C20A3-F840-4BE7-BCF0-E1E7194EF188}" srcOrd="0" destOrd="1" presId="urn:diagrams.loki3.com/VaryingWidthList"/>
    <dgm:cxn modelId="{D93591F0-0BE1-4470-AABE-C66AD4D006FB}" type="presOf" srcId="{AE21AB8B-77C3-46B5-977B-F793380B7E57}" destId="{DA4B3794-6124-4B6B-96DC-A6FDF523D542}" srcOrd="0" destOrd="0" presId="urn:diagrams.loki3.com/VaryingWidthList"/>
    <dgm:cxn modelId="{6A12E691-B479-4CA1-A9BC-EE0A7B761165}" srcId="{E956BCF8-21ED-4D86-97DC-C0D8F8D8A01E}" destId="{C60BD34F-9CC7-4B3D-BBB9-44973750B8C1}" srcOrd="0" destOrd="0" parTransId="{47A0F514-90C7-4D3B-AEE3-F39F86D6B5EA}" sibTransId="{26F703D7-AEAC-4BEC-B809-7A8C9553CB18}"/>
    <dgm:cxn modelId="{85150ED6-9324-4D73-B3A9-32310EA468F0}" srcId="{E956BCF8-21ED-4D86-97DC-C0D8F8D8A01E}" destId="{E1BF96D0-2A01-407D-A6DB-9235903491DF}" srcOrd="1" destOrd="0" parTransId="{AC735EED-A0A1-43B9-921E-AE31CBA7BD8E}" sibTransId="{AACDA40F-D6BA-4339-BC32-11EA0875E9CF}"/>
    <dgm:cxn modelId="{8F313181-9379-4B23-BD23-4A328D98D5BF}" srcId="{AE21AB8B-77C3-46B5-977B-F793380B7E57}" destId="{E956BCF8-21ED-4D86-97DC-C0D8F8D8A01E}" srcOrd="0" destOrd="0" parTransId="{90B5C7FF-BF31-4031-84D4-C0EF671FE64F}" sibTransId="{4C75972F-6D7C-4084-B9BE-6EED4C166B2C}"/>
    <dgm:cxn modelId="{B8240606-97C7-4F31-ADD0-37306AD63078}" type="presOf" srcId="{E956BCF8-21ED-4D86-97DC-C0D8F8D8A01E}" destId="{8A1C20A3-F840-4BE7-BCF0-E1E7194EF188}" srcOrd="0" destOrd="0" presId="urn:diagrams.loki3.com/VaryingWidthList"/>
    <dgm:cxn modelId="{85AFF8B1-702C-40B1-9DB2-FB4161CBFEB1}" type="presParOf" srcId="{DA4B3794-6124-4B6B-96DC-A6FDF523D542}" destId="{8A1C20A3-F840-4BE7-BCF0-E1E7194EF188}" srcOrd="0" destOrd="0" presId="urn:diagrams.loki3.com/VaryingWidth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E21AB8B-77C3-46B5-977B-F793380B7E57}" type="doc">
      <dgm:prSet loTypeId="urn:diagrams.loki3.com/VaryingWidthList" loCatId="list" qsTypeId="urn:microsoft.com/office/officeart/2005/8/quickstyle/simple1" qsCatId="simple" csTypeId="urn:microsoft.com/office/officeart/2005/8/colors/accent1_2" csCatId="accent1" phldr="1"/>
      <dgm:spPr/>
    </dgm:pt>
    <dgm:pt modelId="{E956BCF8-21ED-4D86-97DC-C0D8F8D8A01E}">
      <dgm:prSet phldrT="[Text]"/>
      <dgm:spPr/>
      <dgm:t>
        <a:bodyPr/>
        <a:lstStyle/>
        <a:p>
          <a:r>
            <a:rPr lang="en-US" dirty="0" smtClean="0"/>
            <a:t>State</a:t>
          </a:r>
          <a:endParaRPr lang="en-US" dirty="0"/>
        </a:p>
      </dgm:t>
    </dgm:pt>
    <dgm:pt modelId="{90B5C7FF-BF31-4031-84D4-C0EF671FE64F}" type="parTrans" cxnId="{8F313181-9379-4B23-BD23-4A328D98D5BF}">
      <dgm:prSet/>
      <dgm:spPr/>
      <dgm:t>
        <a:bodyPr/>
        <a:lstStyle/>
        <a:p>
          <a:endParaRPr lang="en-US"/>
        </a:p>
      </dgm:t>
    </dgm:pt>
    <dgm:pt modelId="{4C75972F-6D7C-4084-B9BE-6EED4C166B2C}" type="sibTrans" cxnId="{8F313181-9379-4B23-BD23-4A328D98D5BF}">
      <dgm:prSet/>
      <dgm:spPr/>
      <dgm:t>
        <a:bodyPr/>
        <a:lstStyle/>
        <a:p>
          <a:endParaRPr lang="en-US"/>
        </a:p>
      </dgm:t>
    </dgm:pt>
    <dgm:pt modelId="{B78C0230-605F-4ABC-BD95-42F45F5DC56A}">
      <dgm:prSet phldrT="[Text]"/>
      <dgm:spPr/>
      <dgm:t>
        <a:bodyPr/>
        <a:lstStyle/>
        <a:p>
          <a:r>
            <a:rPr lang="en-US" dirty="0" smtClean="0"/>
            <a:t>PACS</a:t>
          </a:r>
          <a:endParaRPr lang="en-US" dirty="0"/>
        </a:p>
      </dgm:t>
    </dgm:pt>
    <dgm:pt modelId="{B6FC913A-0FD4-4383-A96D-25C0EDE35A60}" type="parTrans" cxnId="{01D32154-CCF3-4CB0-B969-9933C39C56D9}">
      <dgm:prSet/>
      <dgm:spPr/>
      <dgm:t>
        <a:bodyPr/>
        <a:lstStyle/>
        <a:p>
          <a:endParaRPr lang="en-US"/>
        </a:p>
      </dgm:t>
    </dgm:pt>
    <dgm:pt modelId="{681F845A-BC33-4E9F-95B0-4242B74430F5}" type="sibTrans" cxnId="{01D32154-CCF3-4CB0-B969-9933C39C56D9}">
      <dgm:prSet/>
      <dgm:spPr/>
      <dgm:t>
        <a:bodyPr/>
        <a:lstStyle/>
        <a:p>
          <a:endParaRPr lang="en-US"/>
        </a:p>
      </dgm:t>
    </dgm:pt>
    <dgm:pt modelId="{2DD19EC1-21B2-497F-98F3-7F7D2B0CA3CF}">
      <dgm:prSet phldrT="[Text]"/>
      <dgm:spPr/>
      <dgm:t>
        <a:bodyPr/>
        <a:lstStyle/>
        <a:p>
          <a:r>
            <a:rPr lang="en-US" dirty="0" smtClean="0"/>
            <a:t>District “Central”</a:t>
          </a:r>
          <a:endParaRPr lang="en-US" dirty="0"/>
        </a:p>
      </dgm:t>
    </dgm:pt>
    <dgm:pt modelId="{70F77124-2FBE-4EE3-911C-9954D5830D2F}" type="parTrans" cxnId="{E0564A4F-3650-430C-8C85-0FE7C5E0854B}">
      <dgm:prSet/>
      <dgm:spPr/>
      <dgm:t>
        <a:bodyPr/>
        <a:lstStyle/>
        <a:p>
          <a:endParaRPr lang="en-US"/>
        </a:p>
      </dgm:t>
    </dgm:pt>
    <dgm:pt modelId="{6AFFAF93-B935-4525-8E05-851055E1315A}" type="sibTrans" cxnId="{E0564A4F-3650-430C-8C85-0FE7C5E0854B}">
      <dgm:prSet/>
      <dgm:spPr/>
      <dgm:t>
        <a:bodyPr/>
        <a:lstStyle/>
        <a:p>
          <a:endParaRPr lang="en-US"/>
        </a:p>
      </dgm:t>
    </dgm:pt>
    <dgm:pt modelId="{DA4B3794-6124-4B6B-96DC-A6FDF523D542}" type="pres">
      <dgm:prSet presAssocID="{AE21AB8B-77C3-46B5-977B-F793380B7E57}" presName="Name0" presStyleCnt="0">
        <dgm:presLayoutVars>
          <dgm:resizeHandles/>
        </dgm:presLayoutVars>
      </dgm:prSet>
      <dgm:spPr/>
    </dgm:pt>
    <dgm:pt modelId="{8A1C20A3-F840-4BE7-BCF0-E1E7194EF188}" type="pres">
      <dgm:prSet presAssocID="{E956BCF8-21ED-4D86-97DC-C0D8F8D8A01E}" presName="text" presStyleLbl="node1" presStyleIdx="0" presStyleCnt="3">
        <dgm:presLayoutVars>
          <dgm:bulletEnabled val="1"/>
        </dgm:presLayoutVars>
      </dgm:prSet>
      <dgm:spPr/>
      <dgm:t>
        <a:bodyPr/>
        <a:lstStyle/>
        <a:p>
          <a:endParaRPr lang="en-US"/>
        </a:p>
      </dgm:t>
    </dgm:pt>
    <dgm:pt modelId="{A7FFD35F-A257-4338-A36E-6735ED9B076B}" type="pres">
      <dgm:prSet presAssocID="{4C75972F-6D7C-4084-B9BE-6EED4C166B2C}" presName="space" presStyleCnt="0"/>
      <dgm:spPr/>
    </dgm:pt>
    <dgm:pt modelId="{92BB6C28-F6B3-45A9-8DE2-D4D734453962}" type="pres">
      <dgm:prSet presAssocID="{2DD19EC1-21B2-497F-98F3-7F7D2B0CA3CF}" presName="text" presStyleLbl="node1" presStyleIdx="1" presStyleCnt="3">
        <dgm:presLayoutVars>
          <dgm:bulletEnabled val="1"/>
        </dgm:presLayoutVars>
      </dgm:prSet>
      <dgm:spPr/>
      <dgm:t>
        <a:bodyPr/>
        <a:lstStyle/>
        <a:p>
          <a:endParaRPr lang="en-US"/>
        </a:p>
      </dgm:t>
    </dgm:pt>
    <dgm:pt modelId="{3C520FF5-3C5E-473B-A357-3D1569F91779}" type="pres">
      <dgm:prSet presAssocID="{6AFFAF93-B935-4525-8E05-851055E1315A}" presName="space" presStyleCnt="0"/>
      <dgm:spPr/>
    </dgm:pt>
    <dgm:pt modelId="{EDF5498F-E2DC-44FB-8882-E07763A2227C}" type="pres">
      <dgm:prSet presAssocID="{B78C0230-605F-4ABC-BD95-42F45F5DC56A}" presName="text" presStyleLbl="node1" presStyleIdx="2" presStyleCnt="3">
        <dgm:presLayoutVars>
          <dgm:bulletEnabled val="1"/>
        </dgm:presLayoutVars>
      </dgm:prSet>
      <dgm:spPr/>
      <dgm:t>
        <a:bodyPr/>
        <a:lstStyle/>
        <a:p>
          <a:endParaRPr lang="en-US"/>
        </a:p>
      </dgm:t>
    </dgm:pt>
  </dgm:ptLst>
  <dgm:cxnLst>
    <dgm:cxn modelId="{83108880-1027-4483-A0AB-4BBF8C2746D9}" type="presOf" srcId="{2DD19EC1-21B2-497F-98F3-7F7D2B0CA3CF}" destId="{92BB6C28-F6B3-45A9-8DE2-D4D734453962}" srcOrd="0" destOrd="0" presId="urn:diagrams.loki3.com/VaryingWidthList"/>
    <dgm:cxn modelId="{B8240606-97C7-4F31-ADD0-37306AD63078}" type="presOf" srcId="{E956BCF8-21ED-4D86-97DC-C0D8F8D8A01E}" destId="{8A1C20A3-F840-4BE7-BCF0-E1E7194EF188}" srcOrd="0" destOrd="0" presId="urn:diagrams.loki3.com/VaryingWidthList"/>
    <dgm:cxn modelId="{E0564A4F-3650-430C-8C85-0FE7C5E0854B}" srcId="{AE21AB8B-77C3-46B5-977B-F793380B7E57}" destId="{2DD19EC1-21B2-497F-98F3-7F7D2B0CA3CF}" srcOrd="1" destOrd="0" parTransId="{70F77124-2FBE-4EE3-911C-9954D5830D2F}" sibTransId="{6AFFAF93-B935-4525-8E05-851055E1315A}"/>
    <dgm:cxn modelId="{D93591F0-0BE1-4470-AABE-C66AD4D006FB}" type="presOf" srcId="{AE21AB8B-77C3-46B5-977B-F793380B7E57}" destId="{DA4B3794-6124-4B6B-96DC-A6FDF523D542}" srcOrd="0" destOrd="0" presId="urn:diagrams.loki3.com/VaryingWidthList"/>
    <dgm:cxn modelId="{01D32154-CCF3-4CB0-B969-9933C39C56D9}" srcId="{AE21AB8B-77C3-46B5-977B-F793380B7E57}" destId="{B78C0230-605F-4ABC-BD95-42F45F5DC56A}" srcOrd="2" destOrd="0" parTransId="{B6FC913A-0FD4-4383-A96D-25C0EDE35A60}" sibTransId="{681F845A-BC33-4E9F-95B0-4242B74430F5}"/>
    <dgm:cxn modelId="{8F313181-9379-4B23-BD23-4A328D98D5BF}" srcId="{AE21AB8B-77C3-46B5-977B-F793380B7E57}" destId="{E956BCF8-21ED-4D86-97DC-C0D8F8D8A01E}" srcOrd="0" destOrd="0" parTransId="{90B5C7FF-BF31-4031-84D4-C0EF671FE64F}" sibTransId="{4C75972F-6D7C-4084-B9BE-6EED4C166B2C}"/>
    <dgm:cxn modelId="{3871F868-E383-4EAF-85E2-D03581F2B077}" type="presOf" srcId="{B78C0230-605F-4ABC-BD95-42F45F5DC56A}" destId="{EDF5498F-E2DC-44FB-8882-E07763A2227C}" srcOrd="0" destOrd="0" presId="urn:diagrams.loki3.com/VaryingWidthList"/>
    <dgm:cxn modelId="{85AFF8B1-702C-40B1-9DB2-FB4161CBFEB1}" type="presParOf" srcId="{DA4B3794-6124-4B6B-96DC-A6FDF523D542}" destId="{8A1C20A3-F840-4BE7-BCF0-E1E7194EF188}" srcOrd="0" destOrd="0" presId="urn:diagrams.loki3.com/VaryingWidthList"/>
    <dgm:cxn modelId="{00FC25C5-26FF-4573-AFE5-79E27D10DCCC}" type="presParOf" srcId="{DA4B3794-6124-4B6B-96DC-A6FDF523D542}" destId="{A7FFD35F-A257-4338-A36E-6735ED9B076B}" srcOrd="1" destOrd="0" presId="urn:diagrams.loki3.com/VaryingWidthList"/>
    <dgm:cxn modelId="{F6B27EE4-95CD-4C7B-9953-4EFDE9B56D82}" type="presParOf" srcId="{DA4B3794-6124-4B6B-96DC-A6FDF523D542}" destId="{92BB6C28-F6B3-45A9-8DE2-D4D734453962}" srcOrd="2" destOrd="0" presId="urn:diagrams.loki3.com/VaryingWidthList"/>
    <dgm:cxn modelId="{AB806359-905A-45DF-919C-14B7A3D27755}" type="presParOf" srcId="{DA4B3794-6124-4B6B-96DC-A6FDF523D542}" destId="{3C520FF5-3C5E-473B-A357-3D1569F91779}" srcOrd="3" destOrd="0" presId="urn:diagrams.loki3.com/VaryingWidthList"/>
    <dgm:cxn modelId="{2AB8C9E1-6C2C-41A7-A0B6-E3B69AC83744}" type="presParOf" srcId="{DA4B3794-6124-4B6B-96DC-A6FDF523D542}" destId="{EDF5498F-E2DC-44FB-8882-E07763A2227C}" srcOrd="4" destOrd="0" presId="urn:diagrams.loki3.com/VaryingWidth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1AEAFF7-562C-4EB0-A197-DF79308D0035}" type="doc">
      <dgm:prSet loTypeId="urn:diagrams.loki3.com/VaryingWidthList" loCatId="list" qsTypeId="urn:microsoft.com/office/officeart/2005/8/quickstyle/simple1" qsCatId="simple" csTypeId="urn:microsoft.com/office/officeart/2005/8/colors/accent2_5" csCatId="accent2" phldr="1"/>
      <dgm:spPr/>
      <dgm:t>
        <a:bodyPr/>
        <a:lstStyle/>
        <a:p>
          <a:endParaRPr lang="en-US"/>
        </a:p>
      </dgm:t>
    </dgm:pt>
    <dgm:pt modelId="{913E7F1D-FCA4-49BC-AA61-1157D4D80353}">
      <dgm:prSet phldrT="[Text]"/>
      <dgm:spPr/>
      <dgm:t>
        <a:bodyPr/>
        <a:lstStyle/>
        <a:p>
          <a:r>
            <a:rPr lang="en-US" dirty="0" smtClean="0"/>
            <a:t>Not reaching small-marginal farmers</a:t>
          </a:r>
          <a:endParaRPr lang="en-US" dirty="0"/>
        </a:p>
      </dgm:t>
    </dgm:pt>
    <dgm:pt modelId="{F4B32619-9D3B-4C3D-B3A0-D3D4D8FCFA34}" type="parTrans" cxnId="{2AB879A5-A850-44F3-B832-177FEDB44A88}">
      <dgm:prSet/>
      <dgm:spPr/>
      <dgm:t>
        <a:bodyPr/>
        <a:lstStyle/>
        <a:p>
          <a:endParaRPr lang="en-US"/>
        </a:p>
      </dgm:t>
    </dgm:pt>
    <dgm:pt modelId="{B7C29782-461B-40DC-B5E1-D53CA6B3E1E5}" type="sibTrans" cxnId="{2AB879A5-A850-44F3-B832-177FEDB44A88}">
      <dgm:prSet/>
      <dgm:spPr/>
      <dgm:t>
        <a:bodyPr/>
        <a:lstStyle/>
        <a:p>
          <a:endParaRPr lang="en-US"/>
        </a:p>
      </dgm:t>
    </dgm:pt>
    <dgm:pt modelId="{6B34A326-455F-41EA-A875-5F44AA4345F0}">
      <dgm:prSet phldrT="[Text]"/>
      <dgm:spPr/>
      <dgm:t>
        <a:bodyPr/>
        <a:lstStyle/>
        <a:p>
          <a:r>
            <a:rPr lang="en-US" dirty="0" smtClean="0"/>
            <a:t>2015: RBI: internal quota-10% for </a:t>
          </a:r>
          <a:r>
            <a:rPr lang="en-US" dirty="0" err="1" smtClean="0"/>
            <a:t>agri</a:t>
          </a:r>
          <a:r>
            <a:rPr lang="en-US" dirty="0" smtClean="0"/>
            <a:t>+ 8% for small-marginal [</a:t>
          </a:r>
          <a:r>
            <a:rPr lang="en-US" strike="sngStrike" dirty="0" smtClean="0"/>
            <a:t>moneylender-suicide</a:t>
          </a:r>
          <a:r>
            <a:rPr lang="en-US" dirty="0" smtClean="0"/>
            <a:t>]</a:t>
          </a:r>
          <a:endParaRPr lang="en-US" dirty="0"/>
        </a:p>
      </dgm:t>
    </dgm:pt>
    <dgm:pt modelId="{25FF9940-7AB1-44F1-B9B9-6698621D1CBF}" type="parTrans" cxnId="{61E8878F-4FAD-4B1C-B0AA-756F9EAA0342}">
      <dgm:prSet/>
      <dgm:spPr/>
      <dgm:t>
        <a:bodyPr/>
        <a:lstStyle/>
        <a:p>
          <a:endParaRPr lang="en-US"/>
        </a:p>
      </dgm:t>
    </dgm:pt>
    <dgm:pt modelId="{53F06CE1-D555-4BFC-87F3-1412934B5138}" type="sibTrans" cxnId="{61E8878F-4FAD-4B1C-B0AA-756F9EAA0342}">
      <dgm:prSet/>
      <dgm:spPr/>
      <dgm:t>
        <a:bodyPr/>
        <a:lstStyle/>
        <a:p>
          <a:endParaRPr lang="en-US"/>
        </a:p>
      </dgm:t>
    </dgm:pt>
    <dgm:pt modelId="{5A1E6015-8D58-4EA1-A07D-3E8C3DC2A52D}">
      <dgm:prSet phldrT="[Text]"/>
      <dgm:spPr/>
      <dgm:t>
        <a:bodyPr/>
        <a:lstStyle/>
        <a:p>
          <a:r>
            <a:rPr lang="en-US" smtClean="0"/>
            <a:t>2017: Budget- CBS for PACS-Central Cooperatives; 1900 cr. To NABARD= effective monitoring.</a:t>
          </a:r>
          <a:endParaRPr lang="en-US" dirty="0"/>
        </a:p>
      </dgm:t>
    </dgm:pt>
    <dgm:pt modelId="{43113144-DFD2-4C97-B8CE-A9EAA8FD64DD}" type="parTrans" cxnId="{F9A4EF2F-2401-4CE1-A5DA-D73B57E4337B}">
      <dgm:prSet/>
      <dgm:spPr/>
      <dgm:t>
        <a:bodyPr/>
        <a:lstStyle/>
        <a:p>
          <a:endParaRPr lang="en-US"/>
        </a:p>
      </dgm:t>
    </dgm:pt>
    <dgm:pt modelId="{C84D4113-6525-4097-B129-97D48EBF7F94}" type="sibTrans" cxnId="{F9A4EF2F-2401-4CE1-A5DA-D73B57E4337B}">
      <dgm:prSet/>
      <dgm:spPr/>
      <dgm:t>
        <a:bodyPr/>
        <a:lstStyle/>
        <a:p>
          <a:endParaRPr lang="en-US"/>
        </a:p>
      </dgm:t>
    </dgm:pt>
    <dgm:pt modelId="{749CF6DF-4FAA-4F4D-BD80-30734A7A5EAA}">
      <dgm:prSet phldrT="[Text]"/>
      <dgm:spPr/>
      <dgm:t>
        <a:bodyPr/>
        <a:lstStyle/>
        <a:p>
          <a:r>
            <a:rPr lang="en-US" dirty="0" smtClean="0"/>
            <a:t>March Rush (Annual reporting of PSL)</a:t>
          </a:r>
          <a:endParaRPr lang="en-US" dirty="0"/>
        </a:p>
      </dgm:t>
    </dgm:pt>
    <dgm:pt modelId="{284251FC-8B69-4517-9AFD-5332643BFD22}" type="parTrans" cxnId="{51CFC8A5-6FEC-4E3D-AB7B-A57DC732E0EE}">
      <dgm:prSet/>
      <dgm:spPr/>
      <dgm:t>
        <a:bodyPr/>
        <a:lstStyle/>
        <a:p>
          <a:endParaRPr lang="en-US"/>
        </a:p>
      </dgm:t>
    </dgm:pt>
    <dgm:pt modelId="{170E1997-F3A6-4478-8FF5-C27D12654259}" type="sibTrans" cxnId="{51CFC8A5-6FEC-4E3D-AB7B-A57DC732E0EE}">
      <dgm:prSet/>
      <dgm:spPr/>
      <dgm:t>
        <a:bodyPr/>
        <a:lstStyle/>
        <a:p>
          <a:endParaRPr lang="en-US"/>
        </a:p>
      </dgm:t>
    </dgm:pt>
    <dgm:pt modelId="{A4BE5395-4979-4C62-A772-E9D150A64E2F}">
      <dgm:prSet phldrT="[Text]"/>
      <dgm:spPr/>
      <dgm:t>
        <a:bodyPr/>
        <a:lstStyle/>
        <a:p>
          <a:r>
            <a:rPr lang="en-US" dirty="0" smtClean="0"/>
            <a:t>Farm Loans sanctioned rapidly  in Q4, but farmers don’t need </a:t>
          </a:r>
          <a:r>
            <a:rPr lang="en-US" dirty="0" err="1" smtClean="0"/>
            <a:t>it..so</a:t>
          </a:r>
          <a:r>
            <a:rPr lang="en-US" dirty="0" smtClean="0"/>
            <a:t> spent in social events, pilgrimage, house repairing, vehicle /mobile purchase etc. [</a:t>
          </a:r>
          <a:r>
            <a:rPr lang="en-US" strike="sngStrike" dirty="0" smtClean="0"/>
            <a:t>SUICIDE</a:t>
          </a:r>
          <a:r>
            <a:rPr lang="en-US" dirty="0" smtClean="0"/>
            <a:t>]</a:t>
          </a:r>
          <a:endParaRPr lang="en-US" dirty="0"/>
        </a:p>
      </dgm:t>
    </dgm:pt>
    <dgm:pt modelId="{B5CFCC4C-3BB8-4312-9E53-3874EC1C2491}" type="parTrans" cxnId="{A69997F1-F494-403C-B196-5789A8650EF8}">
      <dgm:prSet/>
      <dgm:spPr/>
      <dgm:t>
        <a:bodyPr/>
        <a:lstStyle/>
        <a:p>
          <a:endParaRPr lang="en-US"/>
        </a:p>
      </dgm:t>
    </dgm:pt>
    <dgm:pt modelId="{D0873D9A-5429-442A-A62E-BD4F96B68545}" type="sibTrans" cxnId="{A69997F1-F494-403C-B196-5789A8650EF8}">
      <dgm:prSet/>
      <dgm:spPr/>
      <dgm:t>
        <a:bodyPr/>
        <a:lstStyle/>
        <a:p>
          <a:endParaRPr lang="en-US"/>
        </a:p>
      </dgm:t>
    </dgm:pt>
    <dgm:pt modelId="{C97C4B18-7810-4F8B-8A33-AE682705ED7E}">
      <dgm:prSet phldrT="[Text]"/>
      <dgm:spPr/>
      <dgm:t>
        <a:bodyPr/>
        <a:lstStyle/>
        <a:p>
          <a:r>
            <a:rPr lang="en-US" smtClean="0"/>
            <a:t>2015: Quarterly reporting. </a:t>
          </a:r>
          <a:endParaRPr lang="en-US" dirty="0"/>
        </a:p>
      </dgm:t>
    </dgm:pt>
    <dgm:pt modelId="{320B1FBE-6039-4ACD-9024-5A96601FE720}" type="parTrans" cxnId="{AC2D8E06-707B-413B-BF1E-0825B15CE24D}">
      <dgm:prSet/>
      <dgm:spPr/>
      <dgm:t>
        <a:bodyPr/>
        <a:lstStyle/>
        <a:p>
          <a:endParaRPr lang="en-US"/>
        </a:p>
      </dgm:t>
    </dgm:pt>
    <dgm:pt modelId="{80197869-84D5-4A63-BF30-F7A402285675}" type="sibTrans" cxnId="{AC2D8E06-707B-413B-BF1E-0825B15CE24D}">
      <dgm:prSet/>
      <dgm:spPr/>
      <dgm:t>
        <a:bodyPr/>
        <a:lstStyle/>
        <a:p>
          <a:endParaRPr lang="en-US"/>
        </a:p>
      </dgm:t>
    </dgm:pt>
    <dgm:pt modelId="{8ED64045-3734-4D59-BF9B-F0339141EB11}" type="pres">
      <dgm:prSet presAssocID="{61AEAFF7-562C-4EB0-A197-DF79308D0035}" presName="Name0" presStyleCnt="0">
        <dgm:presLayoutVars>
          <dgm:resizeHandles/>
        </dgm:presLayoutVars>
      </dgm:prSet>
      <dgm:spPr/>
      <dgm:t>
        <a:bodyPr/>
        <a:lstStyle/>
        <a:p>
          <a:endParaRPr lang="en-US"/>
        </a:p>
      </dgm:t>
    </dgm:pt>
    <dgm:pt modelId="{86DF0D9B-A24A-4B78-86D8-1854DF581B4E}" type="pres">
      <dgm:prSet presAssocID="{913E7F1D-FCA4-49BC-AA61-1157D4D80353}" presName="text" presStyleLbl="node1" presStyleIdx="0" presStyleCnt="2">
        <dgm:presLayoutVars>
          <dgm:bulletEnabled val="1"/>
        </dgm:presLayoutVars>
      </dgm:prSet>
      <dgm:spPr/>
      <dgm:t>
        <a:bodyPr/>
        <a:lstStyle/>
        <a:p>
          <a:endParaRPr lang="en-US"/>
        </a:p>
      </dgm:t>
    </dgm:pt>
    <dgm:pt modelId="{BC540A12-7B90-4B1C-AEAE-6FBEBBC6E62F}" type="pres">
      <dgm:prSet presAssocID="{B7C29782-461B-40DC-B5E1-D53CA6B3E1E5}" presName="space" presStyleCnt="0"/>
      <dgm:spPr/>
    </dgm:pt>
    <dgm:pt modelId="{077ECB82-268A-41E7-9A77-AA5EECB9D8D8}" type="pres">
      <dgm:prSet presAssocID="{749CF6DF-4FAA-4F4D-BD80-30734A7A5EAA}" presName="text" presStyleLbl="node1" presStyleIdx="1" presStyleCnt="2">
        <dgm:presLayoutVars>
          <dgm:bulletEnabled val="1"/>
        </dgm:presLayoutVars>
      </dgm:prSet>
      <dgm:spPr/>
      <dgm:t>
        <a:bodyPr/>
        <a:lstStyle/>
        <a:p>
          <a:endParaRPr lang="en-US"/>
        </a:p>
      </dgm:t>
    </dgm:pt>
  </dgm:ptLst>
  <dgm:cxnLst>
    <dgm:cxn modelId="{B28D4651-3D56-4B14-B3F8-BCD60047AA65}" type="presOf" srcId="{5A1E6015-8D58-4EA1-A07D-3E8C3DC2A52D}" destId="{86DF0D9B-A24A-4B78-86D8-1854DF581B4E}" srcOrd="0" destOrd="2" presId="urn:diagrams.loki3.com/VaryingWidthList"/>
    <dgm:cxn modelId="{0525C8ED-1B34-4AA2-942E-3B1E2F9BD5F2}" type="presOf" srcId="{C97C4B18-7810-4F8B-8A33-AE682705ED7E}" destId="{077ECB82-268A-41E7-9A77-AA5EECB9D8D8}" srcOrd="0" destOrd="2" presId="urn:diagrams.loki3.com/VaryingWidthList"/>
    <dgm:cxn modelId="{91F668E7-130A-48E9-920C-939E9B8D6BFF}" type="presOf" srcId="{61AEAFF7-562C-4EB0-A197-DF79308D0035}" destId="{8ED64045-3734-4D59-BF9B-F0339141EB11}" srcOrd="0" destOrd="0" presId="urn:diagrams.loki3.com/VaryingWidthList"/>
    <dgm:cxn modelId="{AC2D8E06-707B-413B-BF1E-0825B15CE24D}" srcId="{749CF6DF-4FAA-4F4D-BD80-30734A7A5EAA}" destId="{C97C4B18-7810-4F8B-8A33-AE682705ED7E}" srcOrd="1" destOrd="0" parTransId="{320B1FBE-6039-4ACD-9024-5A96601FE720}" sibTransId="{80197869-84D5-4A63-BF30-F7A402285675}"/>
    <dgm:cxn modelId="{2AB879A5-A850-44F3-B832-177FEDB44A88}" srcId="{61AEAFF7-562C-4EB0-A197-DF79308D0035}" destId="{913E7F1D-FCA4-49BC-AA61-1157D4D80353}" srcOrd="0" destOrd="0" parTransId="{F4B32619-9D3B-4C3D-B3A0-D3D4D8FCFA34}" sibTransId="{B7C29782-461B-40DC-B5E1-D53CA6B3E1E5}"/>
    <dgm:cxn modelId="{7855F9B8-A32E-479C-BFBA-EE7608B8A0B9}" type="presOf" srcId="{749CF6DF-4FAA-4F4D-BD80-30734A7A5EAA}" destId="{077ECB82-268A-41E7-9A77-AA5EECB9D8D8}" srcOrd="0" destOrd="0" presId="urn:diagrams.loki3.com/VaryingWidthList"/>
    <dgm:cxn modelId="{51CFC8A5-6FEC-4E3D-AB7B-A57DC732E0EE}" srcId="{61AEAFF7-562C-4EB0-A197-DF79308D0035}" destId="{749CF6DF-4FAA-4F4D-BD80-30734A7A5EAA}" srcOrd="1" destOrd="0" parTransId="{284251FC-8B69-4517-9AFD-5332643BFD22}" sibTransId="{170E1997-F3A6-4478-8FF5-C27D12654259}"/>
    <dgm:cxn modelId="{F9A4EF2F-2401-4CE1-A5DA-D73B57E4337B}" srcId="{913E7F1D-FCA4-49BC-AA61-1157D4D80353}" destId="{5A1E6015-8D58-4EA1-A07D-3E8C3DC2A52D}" srcOrd="1" destOrd="0" parTransId="{43113144-DFD2-4C97-B8CE-A9EAA8FD64DD}" sibTransId="{C84D4113-6525-4097-B129-97D48EBF7F94}"/>
    <dgm:cxn modelId="{61E8878F-4FAD-4B1C-B0AA-756F9EAA0342}" srcId="{913E7F1D-FCA4-49BC-AA61-1157D4D80353}" destId="{6B34A326-455F-41EA-A875-5F44AA4345F0}" srcOrd="0" destOrd="0" parTransId="{25FF9940-7AB1-44F1-B9B9-6698621D1CBF}" sibTransId="{53F06CE1-D555-4BFC-87F3-1412934B5138}"/>
    <dgm:cxn modelId="{49E6AA25-C74C-4A90-A9EB-D0D9238A7067}" type="presOf" srcId="{6B34A326-455F-41EA-A875-5F44AA4345F0}" destId="{86DF0D9B-A24A-4B78-86D8-1854DF581B4E}" srcOrd="0" destOrd="1" presId="urn:diagrams.loki3.com/VaryingWidthList"/>
    <dgm:cxn modelId="{A69997F1-F494-403C-B196-5789A8650EF8}" srcId="{749CF6DF-4FAA-4F4D-BD80-30734A7A5EAA}" destId="{A4BE5395-4979-4C62-A772-E9D150A64E2F}" srcOrd="0" destOrd="0" parTransId="{B5CFCC4C-3BB8-4312-9E53-3874EC1C2491}" sibTransId="{D0873D9A-5429-442A-A62E-BD4F96B68545}"/>
    <dgm:cxn modelId="{E9D79561-CD34-43D2-8CC6-B3B30CDB2F68}" type="presOf" srcId="{913E7F1D-FCA4-49BC-AA61-1157D4D80353}" destId="{86DF0D9B-A24A-4B78-86D8-1854DF581B4E}" srcOrd="0" destOrd="0" presId="urn:diagrams.loki3.com/VaryingWidthList"/>
    <dgm:cxn modelId="{5180C671-B1AA-4ED0-A7B4-2E16A584AEC3}" type="presOf" srcId="{A4BE5395-4979-4C62-A772-E9D150A64E2F}" destId="{077ECB82-268A-41E7-9A77-AA5EECB9D8D8}" srcOrd="0" destOrd="1" presId="urn:diagrams.loki3.com/VaryingWidthList"/>
    <dgm:cxn modelId="{A7965113-759B-4F30-BC6A-16BC04E1ACCF}" type="presParOf" srcId="{8ED64045-3734-4D59-BF9B-F0339141EB11}" destId="{86DF0D9B-A24A-4B78-86D8-1854DF581B4E}" srcOrd="0" destOrd="0" presId="urn:diagrams.loki3.com/VaryingWidthList"/>
    <dgm:cxn modelId="{CFBF80C0-D5D2-4ABB-A5E0-A9B72004368D}" type="presParOf" srcId="{8ED64045-3734-4D59-BF9B-F0339141EB11}" destId="{BC540A12-7B90-4B1C-AEAE-6FBEBBC6E62F}" srcOrd="1" destOrd="0" presId="urn:diagrams.loki3.com/VaryingWidthList"/>
    <dgm:cxn modelId="{2DDD8EF8-3890-473F-971F-C27514478CF2}" type="presParOf" srcId="{8ED64045-3734-4D59-BF9B-F0339141EB11}" destId="{077ECB82-268A-41E7-9A77-AA5EECB9D8D8}" srcOrd="2"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59D23E-A152-45E5-8160-3318AD83228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CD1B8CA7-AEFC-4979-BF0D-1ED1144DED36}">
      <dgm:prSet phldrT="[Text]">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r>
            <a:rPr lang="en-US" strike="noStrike" dirty="0" smtClean="0">
              <a:effectLst>
                <a:outerShdw blurRad="38100" dist="38100" dir="2700000" algn="tl">
                  <a:srgbClr val="000000">
                    <a:alpha val="43137"/>
                  </a:srgbClr>
                </a:outerShdw>
              </a:effectLst>
            </a:rPr>
            <a:t>Money Evolution</a:t>
          </a:r>
          <a:endParaRPr lang="en-US" strike="noStrike" dirty="0">
            <a:effectLst>
              <a:outerShdw blurRad="38100" dist="38100" dir="2700000" algn="tl">
                <a:srgbClr val="000000">
                  <a:alpha val="43137"/>
                </a:srgbClr>
              </a:outerShdw>
            </a:effectLst>
          </a:endParaRPr>
        </a:p>
      </dgm:t>
    </dgm:pt>
    <dgm:pt modelId="{3F5D8606-3E38-43A3-896C-1C46D094E45E}" type="parTrans" cxnId="{4BB4A555-E052-4824-97CD-B31F451A86EF}">
      <dgm:prSet/>
      <dgm:spPr/>
      <dgm:t>
        <a:bodyPr/>
        <a:lstStyle/>
        <a:p>
          <a:endParaRPr lang="en-US"/>
        </a:p>
      </dgm:t>
    </dgm:pt>
    <dgm:pt modelId="{23FA0DD3-132A-42C9-82F7-46B7CD695364}" type="sibTrans" cxnId="{4BB4A555-E052-4824-97CD-B31F451A86EF}">
      <dgm:prSet/>
      <dgm:spPr/>
      <dgm:t>
        <a:bodyPr/>
        <a:lstStyle/>
        <a:p>
          <a:endParaRPr lang="en-US"/>
        </a:p>
      </dgm:t>
    </dgm:pt>
    <dgm:pt modelId="{BBB5E381-01B2-4D7C-B69F-044F2513F6A6}">
      <dgm:prSet phldrT="[Text]">
        <dgm:style>
          <a:lnRef idx="0">
            <a:scrgbClr r="0" g="0" b="0"/>
          </a:lnRef>
          <a:fillRef idx="0">
            <a:scrgbClr r="0" g="0" b="0"/>
          </a:fillRef>
          <a:effectRef idx="0">
            <a:scrgbClr r="0" g="0" b="0"/>
          </a:effectRef>
          <a:fontRef idx="minor">
            <a:schemeClr val="lt1"/>
          </a:fontRef>
        </dgm:style>
      </dgm:prSet>
      <dgm:spPr>
        <a:solidFill>
          <a:srgbClr val="FFC000"/>
        </a:solidFill>
        <a:ln>
          <a:noFill/>
        </a:ln>
      </dgm:spPr>
      <dgm:t>
        <a:bodyPr/>
        <a:lstStyle/>
        <a:p>
          <a:r>
            <a:rPr lang="en-US" strike="noStrike" dirty="0" smtClean="0">
              <a:effectLst>
                <a:outerShdw blurRad="38100" dist="38100" dir="2700000" algn="tl">
                  <a:srgbClr val="000000">
                    <a:alpha val="43137"/>
                  </a:srgbClr>
                </a:outerShdw>
              </a:effectLst>
            </a:rPr>
            <a:t>Monetary Policy</a:t>
          </a:r>
          <a:endParaRPr lang="en-US" strike="noStrike" dirty="0">
            <a:effectLst>
              <a:outerShdw blurRad="38100" dist="38100" dir="2700000" algn="tl">
                <a:srgbClr val="000000">
                  <a:alpha val="43137"/>
                </a:srgbClr>
              </a:outerShdw>
            </a:effectLst>
          </a:endParaRPr>
        </a:p>
      </dgm:t>
    </dgm:pt>
    <dgm:pt modelId="{6E815664-B154-48A4-939F-C643ED50B3A1}" type="parTrans" cxnId="{A1B10D16-3BBC-4C47-A557-C6F15D70A4CB}">
      <dgm:prSet/>
      <dgm:spPr/>
      <dgm:t>
        <a:bodyPr/>
        <a:lstStyle/>
        <a:p>
          <a:endParaRPr lang="en-US"/>
        </a:p>
      </dgm:t>
    </dgm:pt>
    <dgm:pt modelId="{54F44AE2-0DE2-4EB2-AF00-DC5E8E29D507}" type="sibTrans" cxnId="{A1B10D16-3BBC-4C47-A557-C6F15D70A4CB}">
      <dgm:prSet/>
      <dgm:spPr/>
      <dgm:t>
        <a:bodyPr/>
        <a:lstStyle/>
        <a:p>
          <a:endParaRPr lang="en-US"/>
        </a:p>
      </dgm:t>
    </dgm:pt>
    <dgm:pt modelId="{2DABF679-0181-4AB8-8D1E-7DEABC693D0C}">
      <dgm:prSet phldrT="[Text]">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r>
            <a:rPr lang="en-US" strike="noStrike" dirty="0" smtClean="0">
              <a:effectLst>
                <a:outerShdw blurRad="38100" dist="38100" dir="2700000" algn="tl">
                  <a:srgbClr val="000000">
                    <a:alpha val="43137"/>
                  </a:srgbClr>
                </a:outerShdw>
              </a:effectLst>
            </a:rPr>
            <a:t>Evolution &amp; Classification of FI</a:t>
          </a:r>
          <a:endParaRPr lang="en-US" strike="noStrike" dirty="0">
            <a:effectLst>
              <a:outerShdw blurRad="38100" dist="38100" dir="2700000" algn="tl">
                <a:srgbClr val="000000">
                  <a:alpha val="43137"/>
                </a:srgbClr>
              </a:outerShdw>
            </a:effectLst>
          </a:endParaRPr>
        </a:p>
      </dgm:t>
    </dgm:pt>
    <dgm:pt modelId="{11A80FD3-5614-4003-83B9-0139674C5F0A}" type="parTrans" cxnId="{6227F2BD-E7B4-4149-8C1B-BDE383948EE0}">
      <dgm:prSet/>
      <dgm:spPr/>
      <dgm:t>
        <a:bodyPr/>
        <a:lstStyle/>
        <a:p>
          <a:endParaRPr lang="en-US"/>
        </a:p>
      </dgm:t>
    </dgm:pt>
    <dgm:pt modelId="{737AE529-5CE8-4378-B252-54CF9FF16ABD}" type="sibTrans" cxnId="{6227F2BD-E7B4-4149-8C1B-BDE383948EE0}">
      <dgm:prSet/>
      <dgm:spPr/>
      <dgm:t>
        <a:bodyPr/>
        <a:lstStyle/>
        <a:p>
          <a:endParaRPr lang="en-US"/>
        </a:p>
      </dgm:t>
    </dgm:pt>
    <dgm:pt modelId="{5FCEDFCF-F901-4AFB-9E30-18E62F82DEC8}">
      <dgm:prSet phldrT="[Text]">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r>
            <a:rPr lang="en-US" strike="noStrike" dirty="0" smtClean="0">
              <a:effectLst>
                <a:outerShdw blurRad="38100" dist="38100" dir="2700000" algn="tl">
                  <a:srgbClr val="000000">
                    <a:alpha val="43137"/>
                  </a:srgbClr>
                </a:outerShdw>
              </a:effectLst>
            </a:rPr>
            <a:t>Digital Payment</a:t>
          </a:r>
          <a:endParaRPr lang="en-US" strike="noStrike" dirty="0">
            <a:effectLst>
              <a:outerShdw blurRad="38100" dist="38100" dir="2700000" algn="tl">
                <a:srgbClr val="000000">
                  <a:alpha val="43137"/>
                </a:srgbClr>
              </a:outerShdw>
            </a:effectLst>
          </a:endParaRPr>
        </a:p>
      </dgm:t>
    </dgm:pt>
    <dgm:pt modelId="{7E2C182D-6697-4E09-86A1-EBCDE9CBD13C}" type="parTrans" cxnId="{E24D1A9A-E0E0-48D3-B4F1-ABF9A9EA55AA}">
      <dgm:prSet/>
      <dgm:spPr/>
      <dgm:t>
        <a:bodyPr/>
        <a:lstStyle/>
        <a:p>
          <a:endParaRPr lang="en-US"/>
        </a:p>
      </dgm:t>
    </dgm:pt>
    <dgm:pt modelId="{F211A8D7-CE95-4735-8B08-FF85BF94C29A}" type="sibTrans" cxnId="{E24D1A9A-E0E0-48D3-B4F1-ABF9A9EA55AA}">
      <dgm:prSet/>
      <dgm:spPr/>
      <dgm:t>
        <a:bodyPr/>
        <a:lstStyle/>
        <a:p>
          <a:endParaRPr lang="en-US"/>
        </a:p>
      </dgm:t>
    </dgm:pt>
    <dgm:pt modelId="{A583CF11-127D-4D3B-82B6-B5D4EF6C9933}">
      <dgm:prSet phldrT="[Text]">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r>
            <a:rPr lang="en-US" strike="noStrike" dirty="0" smtClean="0">
              <a:effectLst>
                <a:outerShdw blurRad="38100" dist="38100" dir="2700000" algn="tl">
                  <a:srgbClr val="000000">
                    <a:alpha val="43137"/>
                  </a:srgbClr>
                </a:outerShdw>
              </a:effectLst>
            </a:rPr>
            <a:t>BASEL, NPA, TBS, Bad Bank-PARA</a:t>
          </a:r>
          <a:endParaRPr lang="en-US" strike="noStrike" dirty="0">
            <a:effectLst>
              <a:outerShdw blurRad="38100" dist="38100" dir="2700000" algn="tl">
                <a:srgbClr val="000000">
                  <a:alpha val="43137"/>
                </a:srgbClr>
              </a:outerShdw>
            </a:effectLst>
          </a:endParaRPr>
        </a:p>
      </dgm:t>
    </dgm:pt>
    <dgm:pt modelId="{8EBC082F-AEB1-4612-B675-4467F3A6EF6B}" type="parTrans" cxnId="{5D7BE7E8-A17C-4B3A-B8EB-DEC0189834F3}">
      <dgm:prSet/>
      <dgm:spPr/>
      <dgm:t>
        <a:bodyPr/>
        <a:lstStyle/>
        <a:p>
          <a:endParaRPr lang="en-US"/>
        </a:p>
      </dgm:t>
    </dgm:pt>
    <dgm:pt modelId="{75AA3B0D-4BCB-4414-AE6D-100489BF04B5}" type="sibTrans" cxnId="{5D7BE7E8-A17C-4B3A-B8EB-DEC0189834F3}">
      <dgm:prSet/>
      <dgm:spPr/>
      <dgm:t>
        <a:bodyPr/>
        <a:lstStyle/>
        <a:p>
          <a:endParaRPr lang="en-US"/>
        </a:p>
      </dgm:t>
    </dgm:pt>
    <dgm:pt modelId="{8D92C414-927E-46AB-ABEF-B275A60299B4}">
      <dgm:prSet phldrT="[Text]">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r>
            <a:rPr lang="en-US" strike="noStrike" dirty="0" smtClean="0">
              <a:effectLst>
                <a:outerShdw blurRad="38100" dist="38100" dir="2700000" algn="tl">
                  <a:srgbClr val="000000">
                    <a:alpha val="43137"/>
                  </a:srgbClr>
                </a:outerShdw>
              </a:effectLst>
            </a:rPr>
            <a:t>Finance, Insurance &amp; Fin.</a:t>
          </a:r>
          <a:endParaRPr lang="en-US" strike="noStrike" dirty="0">
            <a:effectLst>
              <a:outerShdw blurRad="38100" dist="38100" dir="2700000" algn="tl">
                <a:srgbClr val="000000">
                  <a:alpha val="43137"/>
                </a:srgbClr>
              </a:outerShdw>
            </a:effectLst>
          </a:endParaRPr>
        </a:p>
      </dgm:t>
    </dgm:pt>
    <dgm:pt modelId="{AEC9BEA1-64A4-4B64-8A30-684E346E65DF}" type="parTrans" cxnId="{9FC88DF8-9EB5-40D1-8FF0-3E5A132B62D3}">
      <dgm:prSet/>
      <dgm:spPr/>
      <dgm:t>
        <a:bodyPr/>
        <a:lstStyle/>
        <a:p>
          <a:endParaRPr lang="en-US"/>
        </a:p>
      </dgm:t>
    </dgm:pt>
    <dgm:pt modelId="{A3A190CE-AC21-4DBA-B968-848D747144C8}" type="sibTrans" cxnId="{9FC88DF8-9EB5-40D1-8FF0-3E5A132B62D3}">
      <dgm:prSet/>
      <dgm:spPr/>
      <dgm:t>
        <a:bodyPr/>
        <a:lstStyle/>
        <a:p>
          <a:endParaRPr lang="en-US"/>
        </a:p>
      </dgm:t>
    </dgm:pt>
    <dgm:pt modelId="{82EC193F-5F63-43AC-880B-806020AD7D89}" type="pres">
      <dgm:prSet presAssocID="{5359D23E-A152-45E5-8160-3318AD832285}" presName="Name0" presStyleCnt="0">
        <dgm:presLayoutVars>
          <dgm:dir/>
          <dgm:resizeHandles val="exact"/>
        </dgm:presLayoutVars>
      </dgm:prSet>
      <dgm:spPr/>
      <dgm:t>
        <a:bodyPr/>
        <a:lstStyle/>
        <a:p>
          <a:endParaRPr lang="en-US"/>
        </a:p>
      </dgm:t>
    </dgm:pt>
    <dgm:pt modelId="{B7441E09-715F-413C-A653-3C6C43AC2629}" type="pres">
      <dgm:prSet presAssocID="{CD1B8CA7-AEFC-4979-BF0D-1ED1144DED36}" presName="compNode" presStyleCnt="0"/>
      <dgm:spPr/>
    </dgm:pt>
    <dgm:pt modelId="{4667B655-46F1-4EA9-98D5-1D07FC5C3175}" type="pres">
      <dgm:prSet presAssocID="{CD1B8CA7-AEFC-4979-BF0D-1ED1144DED36}" presName="pictRect" presStyleLbl="node1" presStyleIdx="0" presStyleCnt="6" custScaleX="86660"/>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189B36AA-5D2C-4648-9B98-DFE2A4D47A4E}" type="pres">
      <dgm:prSet presAssocID="{CD1B8CA7-AEFC-4979-BF0D-1ED1144DED36}" presName="textRect" presStyleLbl="revTx" presStyleIdx="0" presStyleCnt="6">
        <dgm:presLayoutVars>
          <dgm:bulletEnabled val="1"/>
        </dgm:presLayoutVars>
      </dgm:prSet>
      <dgm:spPr>
        <a:prstGeom prst="roundRect">
          <a:avLst/>
        </a:prstGeom>
      </dgm:spPr>
      <dgm:t>
        <a:bodyPr/>
        <a:lstStyle/>
        <a:p>
          <a:endParaRPr lang="en-US"/>
        </a:p>
      </dgm:t>
    </dgm:pt>
    <dgm:pt modelId="{BC766D8F-2A17-4130-BB15-C5B8760E5160}" type="pres">
      <dgm:prSet presAssocID="{23FA0DD3-132A-42C9-82F7-46B7CD695364}" presName="sibTrans" presStyleLbl="sibTrans2D1" presStyleIdx="0" presStyleCnt="0"/>
      <dgm:spPr/>
      <dgm:t>
        <a:bodyPr/>
        <a:lstStyle/>
        <a:p>
          <a:endParaRPr lang="en-US"/>
        </a:p>
      </dgm:t>
    </dgm:pt>
    <dgm:pt modelId="{FA775C46-C564-47A6-A04D-E5D76ABBA050}" type="pres">
      <dgm:prSet presAssocID="{5FCEDFCF-F901-4AFB-9E30-18E62F82DEC8}" presName="compNode" presStyleCnt="0"/>
      <dgm:spPr/>
    </dgm:pt>
    <dgm:pt modelId="{0F7C5EF1-8BBF-40BC-826C-EB14F06D73BC}" type="pres">
      <dgm:prSet presAssocID="{5FCEDFCF-F901-4AFB-9E30-18E62F82DEC8}" presName="pictRect" presStyleLbl="node1" presStyleIdx="1" presStyleCnt="6"/>
      <dgm:spPr>
        <a:blipFill rotWithShape="1">
          <a:blip xmlns:r="http://schemas.openxmlformats.org/officeDocument/2006/relationships" r:embed="rId2"/>
          <a:stretch>
            <a:fillRect/>
          </a:stretch>
        </a:blipFill>
      </dgm:spPr>
    </dgm:pt>
    <dgm:pt modelId="{4823E60E-0DE6-495D-AFE2-5CEB2F32188A}" type="pres">
      <dgm:prSet presAssocID="{5FCEDFCF-F901-4AFB-9E30-18E62F82DEC8}" presName="textRect" presStyleLbl="revTx" presStyleIdx="1" presStyleCnt="6">
        <dgm:presLayoutVars>
          <dgm:bulletEnabled val="1"/>
        </dgm:presLayoutVars>
      </dgm:prSet>
      <dgm:spPr>
        <a:prstGeom prst="roundRect">
          <a:avLst/>
        </a:prstGeom>
      </dgm:spPr>
      <dgm:t>
        <a:bodyPr/>
        <a:lstStyle/>
        <a:p>
          <a:endParaRPr lang="en-US"/>
        </a:p>
      </dgm:t>
    </dgm:pt>
    <dgm:pt modelId="{6D1E908F-31F0-4E06-8CBC-640FB8BD9269}" type="pres">
      <dgm:prSet presAssocID="{F211A8D7-CE95-4735-8B08-FF85BF94C29A}" presName="sibTrans" presStyleLbl="sibTrans2D1" presStyleIdx="0" presStyleCnt="0"/>
      <dgm:spPr/>
      <dgm:t>
        <a:bodyPr/>
        <a:lstStyle/>
        <a:p>
          <a:endParaRPr lang="en-US"/>
        </a:p>
      </dgm:t>
    </dgm:pt>
    <dgm:pt modelId="{3B7FEB01-2CCA-4034-A242-B9D1D1AA7401}" type="pres">
      <dgm:prSet presAssocID="{BBB5E381-01B2-4D7C-B69F-044F2513F6A6}" presName="compNode" presStyleCnt="0"/>
      <dgm:spPr/>
    </dgm:pt>
    <dgm:pt modelId="{07DDBC57-415A-4F60-AFC2-A42076CF9382}" type="pres">
      <dgm:prSet presAssocID="{BBB5E381-01B2-4D7C-B69F-044F2513F6A6}" presName="pictRect" presStyleLbl="node1" presStyleIdx="2" presStyleCnt="6" custScaleX="74174"/>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7201F1CD-52A3-4F68-8D70-8170110DEF43}" type="pres">
      <dgm:prSet presAssocID="{BBB5E381-01B2-4D7C-B69F-044F2513F6A6}" presName="textRect" presStyleLbl="revTx" presStyleIdx="2" presStyleCnt="6">
        <dgm:presLayoutVars>
          <dgm:bulletEnabled val="1"/>
        </dgm:presLayoutVars>
      </dgm:prSet>
      <dgm:spPr>
        <a:prstGeom prst="roundRect">
          <a:avLst/>
        </a:prstGeom>
      </dgm:spPr>
      <dgm:t>
        <a:bodyPr/>
        <a:lstStyle/>
        <a:p>
          <a:endParaRPr lang="en-US"/>
        </a:p>
      </dgm:t>
    </dgm:pt>
    <dgm:pt modelId="{A3164E59-59F6-485D-8954-BD1A64B33871}" type="pres">
      <dgm:prSet presAssocID="{54F44AE2-0DE2-4EB2-AF00-DC5E8E29D507}" presName="sibTrans" presStyleLbl="sibTrans2D1" presStyleIdx="0" presStyleCnt="0"/>
      <dgm:spPr/>
      <dgm:t>
        <a:bodyPr/>
        <a:lstStyle/>
        <a:p>
          <a:endParaRPr lang="en-US"/>
        </a:p>
      </dgm:t>
    </dgm:pt>
    <dgm:pt modelId="{96FE6503-4CDE-4427-8A17-86F4CFF374B9}" type="pres">
      <dgm:prSet presAssocID="{A583CF11-127D-4D3B-82B6-B5D4EF6C9933}" presName="compNode" presStyleCnt="0"/>
      <dgm:spPr/>
    </dgm:pt>
    <dgm:pt modelId="{64F4DF12-9562-47D4-984C-9B7E24B872BD}" type="pres">
      <dgm:prSet presAssocID="{A583CF11-127D-4D3B-82B6-B5D4EF6C9933}" presName="pictRect" presStyleLbl="node1" presStyleIdx="3" presStyleCnt="6" custScaleX="79137"/>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973F7330-6A5F-44DB-8908-DAB617FAA5F8}" type="pres">
      <dgm:prSet presAssocID="{A583CF11-127D-4D3B-82B6-B5D4EF6C9933}" presName="textRect" presStyleLbl="revTx" presStyleIdx="3" presStyleCnt="6">
        <dgm:presLayoutVars>
          <dgm:bulletEnabled val="1"/>
        </dgm:presLayoutVars>
      </dgm:prSet>
      <dgm:spPr>
        <a:prstGeom prst="roundRect">
          <a:avLst/>
        </a:prstGeom>
      </dgm:spPr>
      <dgm:t>
        <a:bodyPr/>
        <a:lstStyle/>
        <a:p>
          <a:endParaRPr lang="en-US"/>
        </a:p>
      </dgm:t>
    </dgm:pt>
    <dgm:pt modelId="{6D727221-7C43-4510-A370-CE96AE12F246}" type="pres">
      <dgm:prSet presAssocID="{75AA3B0D-4BCB-4414-AE6D-100489BF04B5}" presName="sibTrans" presStyleLbl="sibTrans2D1" presStyleIdx="0" presStyleCnt="0"/>
      <dgm:spPr/>
      <dgm:t>
        <a:bodyPr/>
        <a:lstStyle/>
        <a:p>
          <a:endParaRPr lang="en-US"/>
        </a:p>
      </dgm:t>
    </dgm:pt>
    <dgm:pt modelId="{2ADB1C92-E50E-4916-A8B5-71932E24838D}" type="pres">
      <dgm:prSet presAssocID="{2DABF679-0181-4AB8-8D1E-7DEABC693D0C}" presName="compNode" presStyleCnt="0"/>
      <dgm:spPr/>
    </dgm:pt>
    <dgm:pt modelId="{E9AD7484-BD02-4269-A920-4B824EE57709}" type="pres">
      <dgm:prSet presAssocID="{2DABF679-0181-4AB8-8D1E-7DEABC693D0C}" presName="pictRect" presStyleLbl="node1" presStyleIdx="4" presStyleCnt="6"/>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591A2F4A-61BE-49A5-A009-3E78021C4D88}" type="pres">
      <dgm:prSet presAssocID="{2DABF679-0181-4AB8-8D1E-7DEABC693D0C}" presName="textRect" presStyleLbl="revTx" presStyleIdx="4" presStyleCnt="6">
        <dgm:presLayoutVars>
          <dgm:bulletEnabled val="1"/>
        </dgm:presLayoutVars>
      </dgm:prSet>
      <dgm:spPr>
        <a:prstGeom prst="roundRect">
          <a:avLst/>
        </a:prstGeom>
      </dgm:spPr>
      <dgm:t>
        <a:bodyPr/>
        <a:lstStyle/>
        <a:p>
          <a:endParaRPr lang="en-US"/>
        </a:p>
      </dgm:t>
    </dgm:pt>
    <dgm:pt modelId="{76B1EE90-A715-4A26-80CD-65B608B4371B}" type="pres">
      <dgm:prSet presAssocID="{737AE529-5CE8-4378-B252-54CF9FF16ABD}" presName="sibTrans" presStyleLbl="sibTrans2D1" presStyleIdx="0" presStyleCnt="0"/>
      <dgm:spPr/>
      <dgm:t>
        <a:bodyPr/>
        <a:lstStyle/>
        <a:p>
          <a:endParaRPr lang="en-US"/>
        </a:p>
      </dgm:t>
    </dgm:pt>
    <dgm:pt modelId="{CAB68ED2-241B-4FFD-8B67-E8F89898F187}" type="pres">
      <dgm:prSet presAssocID="{8D92C414-927E-46AB-ABEF-B275A60299B4}" presName="compNode" presStyleCnt="0"/>
      <dgm:spPr/>
    </dgm:pt>
    <dgm:pt modelId="{A97CDFE8-4A75-42DC-BC75-951FFB7FF46E}" type="pres">
      <dgm:prSet presAssocID="{8D92C414-927E-46AB-ABEF-B275A60299B4}" presName="pictRect" presStyleLbl="node1" presStyleIdx="5" presStyleCnt="6"/>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3CD446ED-856B-4D82-A8F5-6018C0B90C9E}" type="pres">
      <dgm:prSet presAssocID="{8D92C414-927E-46AB-ABEF-B275A60299B4}" presName="textRect" presStyleLbl="revTx" presStyleIdx="5" presStyleCnt="6">
        <dgm:presLayoutVars>
          <dgm:bulletEnabled val="1"/>
        </dgm:presLayoutVars>
      </dgm:prSet>
      <dgm:spPr>
        <a:prstGeom prst="roundRect">
          <a:avLst/>
        </a:prstGeom>
      </dgm:spPr>
      <dgm:t>
        <a:bodyPr/>
        <a:lstStyle/>
        <a:p>
          <a:endParaRPr lang="en-US"/>
        </a:p>
      </dgm:t>
    </dgm:pt>
  </dgm:ptLst>
  <dgm:cxnLst>
    <dgm:cxn modelId="{4BB4A555-E052-4824-97CD-B31F451A86EF}" srcId="{5359D23E-A152-45E5-8160-3318AD832285}" destId="{CD1B8CA7-AEFC-4979-BF0D-1ED1144DED36}" srcOrd="0" destOrd="0" parTransId="{3F5D8606-3E38-43A3-896C-1C46D094E45E}" sibTransId="{23FA0DD3-132A-42C9-82F7-46B7CD695364}"/>
    <dgm:cxn modelId="{AF199A7E-635A-4569-B450-570C8532DE72}" type="presOf" srcId="{F211A8D7-CE95-4735-8B08-FF85BF94C29A}" destId="{6D1E908F-31F0-4E06-8CBC-640FB8BD9269}" srcOrd="0" destOrd="0" presId="urn:microsoft.com/office/officeart/2005/8/layout/pList1"/>
    <dgm:cxn modelId="{DD4F7402-3A0D-4899-9CDB-BE53F4F118A5}" type="presOf" srcId="{CD1B8CA7-AEFC-4979-BF0D-1ED1144DED36}" destId="{189B36AA-5D2C-4648-9B98-DFE2A4D47A4E}" srcOrd="0" destOrd="0" presId="urn:microsoft.com/office/officeart/2005/8/layout/pList1"/>
    <dgm:cxn modelId="{8B0CAE7C-D6F9-490F-9ED8-3500884F0BD0}" type="presOf" srcId="{2DABF679-0181-4AB8-8D1E-7DEABC693D0C}" destId="{591A2F4A-61BE-49A5-A009-3E78021C4D88}" srcOrd="0" destOrd="0" presId="urn:microsoft.com/office/officeart/2005/8/layout/pList1"/>
    <dgm:cxn modelId="{A1B10D16-3BBC-4C47-A557-C6F15D70A4CB}" srcId="{5359D23E-A152-45E5-8160-3318AD832285}" destId="{BBB5E381-01B2-4D7C-B69F-044F2513F6A6}" srcOrd="2" destOrd="0" parTransId="{6E815664-B154-48A4-939F-C643ED50B3A1}" sibTransId="{54F44AE2-0DE2-4EB2-AF00-DC5E8E29D507}"/>
    <dgm:cxn modelId="{39706D3F-738E-4BBE-9BC3-B634F3B44C96}" type="presOf" srcId="{BBB5E381-01B2-4D7C-B69F-044F2513F6A6}" destId="{7201F1CD-52A3-4F68-8D70-8170110DEF43}" srcOrd="0" destOrd="0" presId="urn:microsoft.com/office/officeart/2005/8/layout/pList1"/>
    <dgm:cxn modelId="{9FC88DF8-9EB5-40D1-8FF0-3E5A132B62D3}" srcId="{5359D23E-A152-45E5-8160-3318AD832285}" destId="{8D92C414-927E-46AB-ABEF-B275A60299B4}" srcOrd="5" destOrd="0" parTransId="{AEC9BEA1-64A4-4B64-8A30-684E346E65DF}" sibTransId="{A3A190CE-AC21-4DBA-B968-848D747144C8}"/>
    <dgm:cxn modelId="{C2E7FFB7-5015-4747-A00E-CCBE6F5A190D}" type="presOf" srcId="{54F44AE2-0DE2-4EB2-AF00-DC5E8E29D507}" destId="{A3164E59-59F6-485D-8954-BD1A64B33871}" srcOrd="0" destOrd="0" presId="urn:microsoft.com/office/officeart/2005/8/layout/pList1"/>
    <dgm:cxn modelId="{A9807660-6742-4F98-AD5A-F6E6E98DA354}" type="presOf" srcId="{23FA0DD3-132A-42C9-82F7-46B7CD695364}" destId="{BC766D8F-2A17-4130-BB15-C5B8760E5160}" srcOrd="0" destOrd="0" presId="urn:microsoft.com/office/officeart/2005/8/layout/pList1"/>
    <dgm:cxn modelId="{99E0F5AF-638D-46DE-9530-05819718168B}" type="presOf" srcId="{5359D23E-A152-45E5-8160-3318AD832285}" destId="{82EC193F-5F63-43AC-880B-806020AD7D89}" srcOrd="0" destOrd="0" presId="urn:microsoft.com/office/officeart/2005/8/layout/pList1"/>
    <dgm:cxn modelId="{5D7BE7E8-A17C-4B3A-B8EB-DEC0189834F3}" srcId="{5359D23E-A152-45E5-8160-3318AD832285}" destId="{A583CF11-127D-4D3B-82B6-B5D4EF6C9933}" srcOrd="3" destOrd="0" parTransId="{8EBC082F-AEB1-4612-B675-4467F3A6EF6B}" sibTransId="{75AA3B0D-4BCB-4414-AE6D-100489BF04B5}"/>
    <dgm:cxn modelId="{D5722D14-74AC-4A80-9553-49A9E5EA6490}" type="presOf" srcId="{737AE529-5CE8-4378-B252-54CF9FF16ABD}" destId="{76B1EE90-A715-4A26-80CD-65B608B4371B}" srcOrd="0" destOrd="0" presId="urn:microsoft.com/office/officeart/2005/8/layout/pList1"/>
    <dgm:cxn modelId="{3A8AB157-FDB9-483B-A2FC-DB8A780C1597}" type="presOf" srcId="{8D92C414-927E-46AB-ABEF-B275A60299B4}" destId="{3CD446ED-856B-4D82-A8F5-6018C0B90C9E}" srcOrd="0" destOrd="0" presId="urn:microsoft.com/office/officeart/2005/8/layout/pList1"/>
    <dgm:cxn modelId="{E24D1A9A-E0E0-48D3-B4F1-ABF9A9EA55AA}" srcId="{5359D23E-A152-45E5-8160-3318AD832285}" destId="{5FCEDFCF-F901-4AFB-9E30-18E62F82DEC8}" srcOrd="1" destOrd="0" parTransId="{7E2C182D-6697-4E09-86A1-EBCDE9CBD13C}" sibTransId="{F211A8D7-CE95-4735-8B08-FF85BF94C29A}"/>
    <dgm:cxn modelId="{2068E956-9DCA-4E97-B184-20EF6D918A91}" type="presOf" srcId="{A583CF11-127D-4D3B-82B6-B5D4EF6C9933}" destId="{973F7330-6A5F-44DB-8908-DAB617FAA5F8}" srcOrd="0" destOrd="0" presId="urn:microsoft.com/office/officeart/2005/8/layout/pList1"/>
    <dgm:cxn modelId="{6227F2BD-E7B4-4149-8C1B-BDE383948EE0}" srcId="{5359D23E-A152-45E5-8160-3318AD832285}" destId="{2DABF679-0181-4AB8-8D1E-7DEABC693D0C}" srcOrd="4" destOrd="0" parTransId="{11A80FD3-5614-4003-83B9-0139674C5F0A}" sibTransId="{737AE529-5CE8-4378-B252-54CF9FF16ABD}"/>
    <dgm:cxn modelId="{91AEFE16-C0FB-44CE-9547-C320097F08BE}" type="presOf" srcId="{75AA3B0D-4BCB-4414-AE6D-100489BF04B5}" destId="{6D727221-7C43-4510-A370-CE96AE12F246}" srcOrd="0" destOrd="0" presId="urn:microsoft.com/office/officeart/2005/8/layout/pList1"/>
    <dgm:cxn modelId="{A23A5885-A303-4EE2-895D-4702DAC88360}" type="presOf" srcId="{5FCEDFCF-F901-4AFB-9E30-18E62F82DEC8}" destId="{4823E60E-0DE6-495D-AFE2-5CEB2F32188A}" srcOrd="0" destOrd="0" presId="urn:microsoft.com/office/officeart/2005/8/layout/pList1"/>
    <dgm:cxn modelId="{A9B9A3FA-DD0C-42EE-9F13-686BA89A41FF}" type="presParOf" srcId="{82EC193F-5F63-43AC-880B-806020AD7D89}" destId="{B7441E09-715F-413C-A653-3C6C43AC2629}" srcOrd="0" destOrd="0" presId="urn:microsoft.com/office/officeart/2005/8/layout/pList1"/>
    <dgm:cxn modelId="{6F5C6C88-715B-4CDD-9441-7876AFD21BFC}" type="presParOf" srcId="{B7441E09-715F-413C-A653-3C6C43AC2629}" destId="{4667B655-46F1-4EA9-98D5-1D07FC5C3175}" srcOrd="0" destOrd="0" presId="urn:microsoft.com/office/officeart/2005/8/layout/pList1"/>
    <dgm:cxn modelId="{5B7DB725-6CCE-4AC1-A34E-6297C7EF8A65}" type="presParOf" srcId="{B7441E09-715F-413C-A653-3C6C43AC2629}" destId="{189B36AA-5D2C-4648-9B98-DFE2A4D47A4E}" srcOrd="1" destOrd="0" presId="urn:microsoft.com/office/officeart/2005/8/layout/pList1"/>
    <dgm:cxn modelId="{06329708-B623-4FC6-9C64-E02C3FFB838D}" type="presParOf" srcId="{82EC193F-5F63-43AC-880B-806020AD7D89}" destId="{BC766D8F-2A17-4130-BB15-C5B8760E5160}" srcOrd="1" destOrd="0" presId="urn:microsoft.com/office/officeart/2005/8/layout/pList1"/>
    <dgm:cxn modelId="{83908C0D-666E-42B9-9C3C-4B44D32CE3C0}" type="presParOf" srcId="{82EC193F-5F63-43AC-880B-806020AD7D89}" destId="{FA775C46-C564-47A6-A04D-E5D76ABBA050}" srcOrd="2" destOrd="0" presId="urn:microsoft.com/office/officeart/2005/8/layout/pList1"/>
    <dgm:cxn modelId="{433622A5-8825-47F5-B818-3AADC87C2004}" type="presParOf" srcId="{FA775C46-C564-47A6-A04D-E5D76ABBA050}" destId="{0F7C5EF1-8BBF-40BC-826C-EB14F06D73BC}" srcOrd="0" destOrd="0" presId="urn:microsoft.com/office/officeart/2005/8/layout/pList1"/>
    <dgm:cxn modelId="{4AE91C9C-67B7-4F90-8225-DD5EFB583915}" type="presParOf" srcId="{FA775C46-C564-47A6-A04D-E5D76ABBA050}" destId="{4823E60E-0DE6-495D-AFE2-5CEB2F32188A}" srcOrd="1" destOrd="0" presId="urn:microsoft.com/office/officeart/2005/8/layout/pList1"/>
    <dgm:cxn modelId="{7C32F4C9-B053-4AC1-926B-CBE9E964625F}" type="presParOf" srcId="{82EC193F-5F63-43AC-880B-806020AD7D89}" destId="{6D1E908F-31F0-4E06-8CBC-640FB8BD9269}" srcOrd="3" destOrd="0" presId="urn:microsoft.com/office/officeart/2005/8/layout/pList1"/>
    <dgm:cxn modelId="{BBCD3B56-DA2A-412A-B67D-9F8D4888861A}" type="presParOf" srcId="{82EC193F-5F63-43AC-880B-806020AD7D89}" destId="{3B7FEB01-2CCA-4034-A242-B9D1D1AA7401}" srcOrd="4" destOrd="0" presId="urn:microsoft.com/office/officeart/2005/8/layout/pList1"/>
    <dgm:cxn modelId="{1C7D6E51-0D5C-4720-A56F-757C990C2734}" type="presParOf" srcId="{3B7FEB01-2CCA-4034-A242-B9D1D1AA7401}" destId="{07DDBC57-415A-4F60-AFC2-A42076CF9382}" srcOrd="0" destOrd="0" presId="urn:microsoft.com/office/officeart/2005/8/layout/pList1"/>
    <dgm:cxn modelId="{1BB48216-528E-42BA-ACDD-89BE3FD891D9}" type="presParOf" srcId="{3B7FEB01-2CCA-4034-A242-B9D1D1AA7401}" destId="{7201F1CD-52A3-4F68-8D70-8170110DEF43}" srcOrd="1" destOrd="0" presId="urn:microsoft.com/office/officeart/2005/8/layout/pList1"/>
    <dgm:cxn modelId="{0328A0A1-BD8F-4F0D-8E6A-43537006576F}" type="presParOf" srcId="{82EC193F-5F63-43AC-880B-806020AD7D89}" destId="{A3164E59-59F6-485D-8954-BD1A64B33871}" srcOrd="5" destOrd="0" presId="urn:microsoft.com/office/officeart/2005/8/layout/pList1"/>
    <dgm:cxn modelId="{7026B868-0764-4763-8E43-7FD2F4C591F8}" type="presParOf" srcId="{82EC193F-5F63-43AC-880B-806020AD7D89}" destId="{96FE6503-4CDE-4427-8A17-86F4CFF374B9}" srcOrd="6" destOrd="0" presId="urn:microsoft.com/office/officeart/2005/8/layout/pList1"/>
    <dgm:cxn modelId="{F4D9E41E-4DA1-4594-84EE-FEA6B6B487B0}" type="presParOf" srcId="{96FE6503-4CDE-4427-8A17-86F4CFF374B9}" destId="{64F4DF12-9562-47D4-984C-9B7E24B872BD}" srcOrd="0" destOrd="0" presId="urn:microsoft.com/office/officeart/2005/8/layout/pList1"/>
    <dgm:cxn modelId="{83D818EF-E783-4896-B743-32C5E07C542E}" type="presParOf" srcId="{96FE6503-4CDE-4427-8A17-86F4CFF374B9}" destId="{973F7330-6A5F-44DB-8908-DAB617FAA5F8}" srcOrd="1" destOrd="0" presId="urn:microsoft.com/office/officeart/2005/8/layout/pList1"/>
    <dgm:cxn modelId="{2DB4CDA3-4B38-448A-B887-24AEE74EEB71}" type="presParOf" srcId="{82EC193F-5F63-43AC-880B-806020AD7D89}" destId="{6D727221-7C43-4510-A370-CE96AE12F246}" srcOrd="7" destOrd="0" presId="urn:microsoft.com/office/officeart/2005/8/layout/pList1"/>
    <dgm:cxn modelId="{CB398C45-9C2F-4397-AF21-1E3A9FC8CFA7}" type="presParOf" srcId="{82EC193F-5F63-43AC-880B-806020AD7D89}" destId="{2ADB1C92-E50E-4916-A8B5-71932E24838D}" srcOrd="8" destOrd="0" presId="urn:microsoft.com/office/officeart/2005/8/layout/pList1"/>
    <dgm:cxn modelId="{C9BD3FF0-A405-46C8-8DD4-BBD41746F796}" type="presParOf" srcId="{2ADB1C92-E50E-4916-A8B5-71932E24838D}" destId="{E9AD7484-BD02-4269-A920-4B824EE57709}" srcOrd="0" destOrd="0" presId="urn:microsoft.com/office/officeart/2005/8/layout/pList1"/>
    <dgm:cxn modelId="{AF68AB4A-CA33-44BA-9A6D-6DD0149A5AD1}" type="presParOf" srcId="{2ADB1C92-E50E-4916-A8B5-71932E24838D}" destId="{591A2F4A-61BE-49A5-A009-3E78021C4D88}" srcOrd="1" destOrd="0" presId="urn:microsoft.com/office/officeart/2005/8/layout/pList1"/>
    <dgm:cxn modelId="{93AA41E2-E3A1-4111-A4AE-2AACAE3C10FD}" type="presParOf" srcId="{82EC193F-5F63-43AC-880B-806020AD7D89}" destId="{76B1EE90-A715-4A26-80CD-65B608B4371B}" srcOrd="9" destOrd="0" presId="urn:microsoft.com/office/officeart/2005/8/layout/pList1"/>
    <dgm:cxn modelId="{AF87AABA-1B20-4F05-AF21-B7DE62CCA1AF}" type="presParOf" srcId="{82EC193F-5F63-43AC-880B-806020AD7D89}" destId="{CAB68ED2-241B-4FFD-8B67-E8F89898F187}" srcOrd="10" destOrd="0" presId="urn:microsoft.com/office/officeart/2005/8/layout/pList1"/>
    <dgm:cxn modelId="{21DCC550-8E31-49C9-97A6-856436731AB4}" type="presParOf" srcId="{CAB68ED2-241B-4FFD-8B67-E8F89898F187}" destId="{A97CDFE8-4A75-42DC-BC75-951FFB7FF46E}" srcOrd="0" destOrd="0" presId="urn:microsoft.com/office/officeart/2005/8/layout/pList1"/>
    <dgm:cxn modelId="{B10D3B3C-BE29-4500-AFA5-3DB54855F4A2}" type="presParOf" srcId="{CAB68ED2-241B-4FFD-8B67-E8F89898F187}" destId="{3CD446ED-856B-4D82-A8F5-6018C0B90C9E}"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1AEAFF7-562C-4EB0-A197-DF79308D0035}" type="doc">
      <dgm:prSet loTypeId="urn:diagrams.loki3.com/VaryingWidthList" loCatId="list" qsTypeId="urn:microsoft.com/office/officeart/2005/8/quickstyle/simple1" qsCatId="simple" csTypeId="urn:microsoft.com/office/officeart/2005/8/colors/accent2_5" csCatId="accent2" phldr="1"/>
      <dgm:spPr/>
      <dgm:t>
        <a:bodyPr/>
        <a:lstStyle/>
        <a:p>
          <a:endParaRPr lang="en-US"/>
        </a:p>
      </dgm:t>
    </dgm:pt>
    <dgm:pt modelId="{7150CF05-4D80-4545-8EF7-358C2D50D2FE}">
      <dgm:prSet phldrT="[Text]"/>
      <dgm:spPr/>
      <dgm:t>
        <a:bodyPr/>
        <a:lstStyle/>
        <a:p>
          <a:r>
            <a:rPr lang="en-US" u="none" dirty="0" smtClean="0"/>
            <a:t>Interest subvention Scheme (ISS)</a:t>
          </a:r>
          <a:endParaRPr lang="en-US" u="none" dirty="0"/>
        </a:p>
      </dgm:t>
    </dgm:pt>
    <dgm:pt modelId="{39C9E90B-E6A1-4CF2-A18B-A9B3FDE03890}" type="parTrans" cxnId="{17BF8BDE-1C88-4688-8A26-6F5CD5B5A2CE}">
      <dgm:prSet/>
      <dgm:spPr/>
      <dgm:t>
        <a:bodyPr/>
        <a:lstStyle/>
        <a:p>
          <a:endParaRPr lang="en-US"/>
        </a:p>
      </dgm:t>
    </dgm:pt>
    <dgm:pt modelId="{106076D3-3B1D-40D4-B051-5BDE2E020FC8}" type="sibTrans" cxnId="{17BF8BDE-1C88-4688-8A26-6F5CD5B5A2CE}">
      <dgm:prSet/>
      <dgm:spPr/>
      <dgm:t>
        <a:bodyPr/>
        <a:lstStyle/>
        <a:p>
          <a:endParaRPr lang="en-US"/>
        </a:p>
      </dgm:t>
    </dgm:pt>
    <dgm:pt modelId="{403B4338-C93D-4AEC-8073-EFDE61BE1700}">
      <dgm:prSet phldrT="[Text]"/>
      <dgm:spPr/>
      <dgm:t>
        <a:bodyPr/>
        <a:lstStyle/>
        <a:p>
          <a:r>
            <a:rPr lang="en-US" u="none" dirty="0" smtClean="0"/>
            <a:t>Farmer getting loans @4%, doing FD @7%= profit of 3% without </a:t>
          </a:r>
          <a:r>
            <a:rPr lang="en-US" u="none" dirty="0" err="1" smtClean="0"/>
            <a:t>kheti</a:t>
          </a:r>
          <a:r>
            <a:rPr lang="en-US" u="none" dirty="0" smtClean="0"/>
            <a:t>!</a:t>
          </a:r>
          <a:endParaRPr lang="en-US" u="none" dirty="0"/>
        </a:p>
      </dgm:t>
    </dgm:pt>
    <dgm:pt modelId="{8253ADB2-138C-494B-9D25-6A2F30CF26E7}" type="parTrans" cxnId="{8A5DA64A-0062-4F7D-9ED2-6BEA434CCD1F}">
      <dgm:prSet/>
      <dgm:spPr/>
      <dgm:t>
        <a:bodyPr/>
        <a:lstStyle/>
        <a:p>
          <a:endParaRPr lang="en-US"/>
        </a:p>
      </dgm:t>
    </dgm:pt>
    <dgm:pt modelId="{D7D18A74-5992-46D0-BA7F-53088CAF5C22}" type="sibTrans" cxnId="{8A5DA64A-0062-4F7D-9ED2-6BEA434CCD1F}">
      <dgm:prSet/>
      <dgm:spPr/>
      <dgm:t>
        <a:bodyPr/>
        <a:lstStyle/>
        <a:p>
          <a:endParaRPr lang="en-US"/>
        </a:p>
      </dgm:t>
    </dgm:pt>
    <dgm:pt modelId="{5BC83CFE-D120-4B33-8592-371DF647EB61}">
      <dgm:prSet phldrT="[Text]"/>
      <dgm:spPr/>
      <dgm:t>
        <a:bodyPr/>
        <a:lstStyle/>
        <a:p>
          <a:r>
            <a:rPr lang="en-US" u="none" dirty="0" smtClean="0"/>
            <a:t>RBI’s Deepak </a:t>
          </a:r>
          <a:r>
            <a:rPr lang="en-US" u="none" dirty="0" err="1" smtClean="0"/>
            <a:t>Mohanti</a:t>
          </a:r>
          <a:r>
            <a:rPr lang="en-US" u="none" dirty="0" smtClean="0"/>
            <a:t> Committee on Fin inclusion (2015): remove ISS, give universal crop insurance subsidy…but not done.</a:t>
          </a:r>
          <a:endParaRPr lang="en-US" u="none" dirty="0"/>
        </a:p>
      </dgm:t>
    </dgm:pt>
    <dgm:pt modelId="{5B96BC27-EB60-4C34-B18E-C6995FE6C266}" type="parTrans" cxnId="{93724B98-301D-453B-B077-7BC4002B4834}">
      <dgm:prSet/>
      <dgm:spPr/>
      <dgm:t>
        <a:bodyPr/>
        <a:lstStyle/>
        <a:p>
          <a:endParaRPr lang="en-US"/>
        </a:p>
      </dgm:t>
    </dgm:pt>
    <dgm:pt modelId="{FA1E3B74-2CFE-4979-B5CF-073529D8C31B}" type="sibTrans" cxnId="{93724B98-301D-453B-B077-7BC4002B4834}">
      <dgm:prSet/>
      <dgm:spPr/>
      <dgm:t>
        <a:bodyPr/>
        <a:lstStyle/>
        <a:p>
          <a:endParaRPr lang="en-US"/>
        </a:p>
      </dgm:t>
    </dgm:pt>
    <dgm:pt modelId="{B48B238A-EF36-444E-9291-4B7D99CB7EF0}">
      <dgm:prSet phldrT="[Text]"/>
      <dgm:spPr/>
      <dgm:t>
        <a:bodyPr/>
        <a:lstStyle/>
        <a:p>
          <a:r>
            <a:rPr lang="en-US" dirty="0" smtClean="0"/>
            <a:t>Loan waivers, interest waiver</a:t>
          </a:r>
          <a:endParaRPr lang="en-US" u="none" dirty="0"/>
        </a:p>
      </dgm:t>
    </dgm:pt>
    <dgm:pt modelId="{9C157B49-CBBA-4BA4-9A41-35F4989AC026}" type="parTrans" cxnId="{CC96B3F9-64FD-4F25-8319-32FA5F5A5413}">
      <dgm:prSet/>
      <dgm:spPr/>
      <dgm:t>
        <a:bodyPr/>
        <a:lstStyle/>
        <a:p>
          <a:endParaRPr lang="en-US"/>
        </a:p>
      </dgm:t>
    </dgm:pt>
    <dgm:pt modelId="{811E2D88-0201-4F98-B40E-98FC63D780C0}" type="sibTrans" cxnId="{CC96B3F9-64FD-4F25-8319-32FA5F5A5413}">
      <dgm:prSet/>
      <dgm:spPr/>
      <dgm:t>
        <a:bodyPr/>
        <a:lstStyle/>
        <a:p>
          <a:endParaRPr lang="en-US"/>
        </a:p>
      </dgm:t>
    </dgm:pt>
    <dgm:pt modelId="{37EC1A23-C695-455F-9765-75736FFEC3DE}">
      <dgm:prSet phldrT="[Text]"/>
      <dgm:spPr/>
      <dgm:t>
        <a:bodyPr/>
        <a:lstStyle/>
        <a:p>
          <a:r>
            <a:rPr lang="en-US" dirty="0" smtClean="0"/>
            <a:t>Bad for Repayment habit; </a:t>
          </a:r>
          <a:r>
            <a:rPr lang="en-US" u="sng" dirty="0" smtClean="0"/>
            <a:t>In NPA lecture-segment.</a:t>
          </a:r>
          <a:endParaRPr lang="en-US" dirty="0"/>
        </a:p>
      </dgm:t>
    </dgm:pt>
    <dgm:pt modelId="{D7057668-2520-4ECF-BEED-6EA4D2E6051E}" type="parTrans" cxnId="{BA92EEE9-70C3-4D3C-AE3F-234FCE8B725D}">
      <dgm:prSet/>
      <dgm:spPr/>
      <dgm:t>
        <a:bodyPr/>
        <a:lstStyle/>
        <a:p>
          <a:endParaRPr lang="en-US"/>
        </a:p>
      </dgm:t>
    </dgm:pt>
    <dgm:pt modelId="{0FAD4273-1D2D-4FD5-A907-F6FF76926953}" type="sibTrans" cxnId="{BA92EEE9-70C3-4D3C-AE3F-234FCE8B725D}">
      <dgm:prSet/>
      <dgm:spPr/>
      <dgm:t>
        <a:bodyPr/>
        <a:lstStyle/>
        <a:p>
          <a:endParaRPr lang="en-US"/>
        </a:p>
      </dgm:t>
    </dgm:pt>
    <dgm:pt modelId="{8ED64045-3734-4D59-BF9B-F0339141EB11}" type="pres">
      <dgm:prSet presAssocID="{61AEAFF7-562C-4EB0-A197-DF79308D0035}" presName="Name0" presStyleCnt="0">
        <dgm:presLayoutVars>
          <dgm:resizeHandles/>
        </dgm:presLayoutVars>
      </dgm:prSet>
      <dgm:spPr/>
      <dgm:t>
        <a:bodyPr/>
        <a:lstStyle/>
        <a:p>
          <a:endParaRPr lang="en-US"/>
        </a:p>
      </dgm:t>
    </dgm:pt>
    <dgm:pt modelId="{EFEFCC2C-189C-4579-9097-41FD079756EF}" type="pres">
      <dgm:prSet presAssocID="{7150CF05-4D80-4545-8EF7-358C2D50D2FE}" presName="text" presStyleLbl="node1" presStyleIdx="0" presStyleCnt="2">
        <dgm:presLayoutVars>
          <dgm:bulletEnabled val="1"/>
        </dgm:presLayoutVars>
      </dgm:prSet>
      <dgm:spPr/>
      <dgm:t>
        <a:bodyPr/>
        <a:lstStyle/>
        <a:p>
          <a:endParaRPr lang="en-US"/>
        </a:p>
      </dgm:t>
    </dgm:pt>
    <dgm:pt modelId="{E7C00516-45A0-4727-B596-3456B90688E8}" type="pres">
      <dgm:prSet presAssocID="{106076D3-3B1D-40D4-B051-5BDE2E020FC8}" presName="space" presStyleCnt="0"/>
      <dgm:spPr/>
    </dgm:pt>
    <dgm:pt modelId="{49A6BDCB-E128-4AE5-BA80-B654905DC341}" type="pres">
      <dgm:prSet presAssocID="{B48B238A-EF36-444E-9291-4B7D99CB7EF0}" presName="text" presStyleLbl="node1" presStyleIdx="1" presStyleCnt="2" custScaleX="186593">
        <dgm:presLayoutVars>
          <dgm:bulletEnabled val="1"/>
        </dgm:presLayoutVars>
      </dgm:prSet>
      <dgm:spPr/>
      <dgm:t>
        <a:bodyPr/>
        <a:lstStyle/>
        <a:p>
          <a:endParaRPr lang="en-US"/>
        </a:p>
      </dgm:t>
    </dgm:pt>
  </dgm:ptLst>
  <dgm:cxnLst>
    <dgm:cxn modelId="{91F668E7-130A-48E9-920C-939E9B8D6BFF}" type="presOf" srcId="{61AEAFF7-562C-4EB0-A197-DF79308D0035}" destId="{8ED64045-3734-4D59-BF9B-F0339141EB11}" srcOrd="0" destOrd="0" presId="urn:diagrams.loki3.com/VaryingWidthList"/>
    <dgm:cxn modelId="{BA92EEE9-70C3-4D3C-AE3F-234FCE8B725D}" srcId="{B48B238A-EF36-444E-9291-4B7D99CB7EF0}" destId="{37EC1A23-C695-455F-9765-75736FFEC3DE}" srcOrd="0" destOrd="0" parTransId="{D7057668-2520-4ECF-BEED-6EA4D2E6051E}" sibTransId="{0FAD4273-1D2D-4FD5-A907-F6FF76926953}"/>
    <dgm:cxn modelId="{17BF8BDE-1C88-4688-8A26-6F5CD5B5A2CE}" srcId="{61AEAFF7-562C-4EB0-A197-DF79308D0035}" destId="{7150CF05-4D80-4545-8EF7-358C2D50D2FE}" srcOrd="0" destOrd="0" parTransId="{39C9E90B-E6A1-4CF2-A18B-A9B3FDE03890}" sibTransId="{106076D3-3B1D-40D4-B051-5BDE2E020FC8}"/>
    <dgm:cxn modelId="{8A5DA64A-0062-4F7D-9ED2-6BEA434CCD1F}" srcId="{7150CF05-4D80-4545-8EF7-358C2D50D2FE}" destId="{403B4338-C93D-4AEC-8073-EFDE61BE1700}" srcOrd="0" destOrd="0" parTransId="{8253ADB2-138C-494B-9D25-6A2F30CF26E7}" sibTransId="{D7D18A74-5992-46D0-BA7F-53088CAF5C22}"/>
    <dgm:cxn modelId="{16979B4E-0061-4A6D-8AF8-A2A3B9C05E21}" type="presOf" srcId="{403B4338-C93D-4AEC-8073-EFDE61BE1700}" destId="{EFEFCC2C-189C-4579-9097-41FD079756EF}" srcOrd="0" destOrd="1" presId="urn:diagrams.loki3.com/VaryingWidthList"/>
    <dgm:cxn modelId="{47C90149-34C1-4992-8D64-009E7881136A}" type="presOf" srcId="{7150CF05-4D80-4545-8EF7-358C2D50D2FE}" destId="{EFEFCC2C-189C-4579-9097-41FD079756EF}" srcOrd="0" destOrd="0" presId="urn:diagrams.loki3.com/VaryingWidthList"/>
    <dgm:cxn modelId="{4A062F69-55A1-4FBE-9B9C-6601E7A79D49}" type="presOf" srcId="{B48B238A-EF36-444E-9291-4B7D99CB7EF0}" destId="{49A6BDCB-E128-4AE5-BA80-B654905DC341}" srcOrd="0" destOrd="0" presId="urn:diagrams.loki3.com/VaryingWidthList"/>
    <dgm:cxn modelId="{CC96B3F9-64FD-4F25-8319-32FA5F5A5413}" srcId="{61AEAFF7-562C-4EB0-A197-DF79308D0035}" destId="{B48B238A-EF36-444E-9291-4B7D99CB7EF0}" srcOrd="1" destOrd="0" parTransId="{9C157B49-CBBA-4BA4-9A41-35F4989AC026}" sibTransId="{811E2D88-0201-4F98-B40E-98FC63D780C0}"/>
    <dgm:cxn modelId="{71CB61DF-A214-482F-A18E-235F57A02E57}" type="presOf" srcId="{37EC1A23-C695-455F-9765-75736FFEC3DE}" destId="{49A6BDCB-E128-4AE5-BA80-B654905DC341}" srcOrd="0" destOrd="1" presId="urn:diagrams.loki3.com/VaryingWidthList"/>
    <dgm:cxn modelId="{93724B98-301D-453B-B077-7BC4002B4834}" srcId="{7150CF05-4D80-4545-8EF7-358C2D50D2FE}" destId="{5BC83CFE-D120-4B33-8592-371DF647EB61}" srcOrd="1" destOrd="0" parTransId="{5B96BC27-EB60-4C34-B18E-C6995FE6C266}" sibTransId="{FA1E3B74-2CFE-4979-B5CF-073529D8C31B}"/>
    <dgm:cxn modelId="{A151E6FE-17AE-4BA9-A432-B99C4B75AD28}" type="presOf" srcId="{5BC83CFE-D120-4B33-8592-371DF647EB61}" destId="{EFEFCC2C-189C-4579-9097-41FD079756EF}" srcOrd="0" destOrd="2" presId="urn:diagrams.loki3.com/VaryingWidthList"/>
    <dgm:cxn modelId="{CFC991D0-D274-43A7-9F0D-7018E374FA65}" type="presParOf" srcId="{8ED64045-3734-4D59-BF9B-F0339141EB11}" destId="{EFEFCC2C-189C-4579-9097-41FD079756EF}" srcOrd="0" destOrd="0" presId="urn:diagrams.loki3.com/VaryingWidthList"/>
    <dgm:cxn modelId="{0CFE42F9-65A1-4859-894C-E27931CE5D2D}" type="presParOf" srcId="{8ED64045-3734-4D59-BF9B-F0339141EB11}" destId="{E7C00516-45A0-4727-B596-3456B90688E8}" srcOrd="1" destOrd="0" presId="urn:diagrams.loki3.com/VaryingWidthList"/>
    <dgm:cxn modelId="{88583C28-2356-4E2B-B353-0A289162840C}" type="presParOf" srcId="{8ED64045-3734-4D59-BF9B-F0339141EB11}" destId="{49A6BDCB-E128-4AE5-BA80-B654905DC341}" srcOrd="2"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266C817-9BD3-4039-9582-15A85EC2FBD4}" type="doc">
      <dgm:prSet loTypeId="urn:microsoft.com/office/officeart/2005/8/layout/vList4" loCatId="picture" qsTypeId="urn:microsoft.com/office/officeart/2005/8/quickstyle/simple1" qsCatId="simple" csTypeId="urn:microsoft.com/office/officeart/2005/8/colors/accent3_3" csCatId="accent3" phldr="1"/>
      <dgm:spPr/>
      <dgm:t>
        <a:bodyPr/>
        <a:lstStyle/>
        <a:p>
          <a:endParaRPr lang="en-US"/>
        </a:p>
      </dgm:t>
    </dgm:pt>
    <dgm:pt modelId="{90C1CFE9-B1A6-4B2B-8238-CFCC25176E00}">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Quantitative/Gen./Indirect</a:t>
          </a:r>
        </a:p>
      </dgm:t>
    </dgm:pt>
    <dgm:pt modelId="{37FEB5EF-77C6-4394-B4E7-A60ED486D033}" type="parTrans" cxnId="{0565A6FA-A799-425A-9FA6-5F16564DDAE0}">
      <dgm:prSet/>
      <dgm:spPr/>
      <dgm:t>
        <a:bodyPr/>
        <a:lstStyle/>
        <a:p>
          <a:endParaRPr lang="en-US"/>
        </a:p>
      </dgm:t>
    </dgm:pt>
    <dgm:pt modelId="{DADDB62F-7D86-4DF7-9A71-F4730E23BB35}" type="sibTrans" cxnId="{0565A6FA-A799-425A-9FA6-5F16564DDAE0}">
      <dgm:prSet/>
      <dgm:spPr/>
      <dgm:t>
        <a:bodyPr/>
        <a:lstStyle/>
        <a:p>
          <a:endParaRPr lang="en-US"/>
        </a:p>
      </dgm:t>
    </dgm:pt>
    <dgm:pt modelId="{B5E7C52D-FAB4-42E9-9181-D662FC70933E}">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Qualitative: Selective, Direct</a:t>
          </a:r>
        </a:p>
      </dgm:t>
    </dgm:pt>
    <dgm:pt modelId="{F2FAA908-3CC4-464C-9B48-06F9D43E6EE2}" type="parTrans" cxnId="{672277AF-C84F-46EA-9A3A-436C105D3767}">
      <dgm:prSet/>
      <dgm:spPr/>
      <dgm:t>
        <a:bodyPr/>
        <a:lstStyle/>
        <a:p>
          <a:endParaRPr lang="en-US"/>
        </a:p>
      </dgm:t>
    </dgm:pt>
    <dgm:pt modelId="{21894302-E0C9-41C5-A053-FE2D55EA7939}" type="sibTrans" cxnId="{672277AF-C84F-46EA-9A3A-436C105D3767}">
      <dgm:prSet/>
      <dgm:spPr/>
      <dgm:t>
        <a:bodyPr/>
        <a:lstStyle/>
        <a:p>
          <a:endParaRPr lang="en-US"/>
        </a:p>
      </dgm:t>
    </dgm:pt>
    <dgm:pt modelId="{B339E8DF-D633-4DC0-BCE6-C05DB1510C5A}">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trike="sngStrike" dirty="0">
              <a:solidFill>
                <a:sysClr val="window" lastClr="FFFFFF"/>
              </a:solidFill>
              <a:latin typeface="Franklin Gothic Medium Cond" panose="020B0606030402020204" pitchFamily="34" charset="0"/>
              <a:ea typeface="+mn-ea"/>
              <a:cs typeface="+mn-cs"/>
            </a:rPr>
            <a:t>Reserve Ratios (CRR, SLR)</a:t>
          </a:r>
        </a:p>
      </dgm:t>
    </dgm:pt>
    <dgm:pt modelId="{1F51839F-ADDB-49D9-81F8-E8263180A94A}" type="parTrans" cxnId="{2ED1558C-2094-425D-8594-DC652CD08396}">
      <dgm:prSet/>
      <dgm:spPr/>
      <dgm:t>
        <a:bodyPr/>
        <a:lstStyle/>
        <a:p>
          <a:endParaRPr lang="en-US"/>
        </a:p>
      </dgm:t>
    </dgm:pt>
    <dgm:pt modelId="{D09C590C-21D5-4555-A152-DF9A37A52F73}" type="sibTrans" cxnId="{2ED1558C-2094-425D-8594-DC652CD08396}">
      <dgm:prSet/>
      <dgm:spPr/>
      <dgm:t>
        <a:bodyPr/>
        <a:lstStyle/>
        <a:p>
          <a:endParaRPr lang="en-US"/>
        </a:p>
      </dgm:t>
    </dgm:pt>
    <dgm:pt modelId="{87E2BD46-0118-4A9E-BF97-62CB1CB78B93}">
      <dgm:prSet/>
      <dgm:spPr/>
      <dgm:t>
        <a:bodyPr/>
        <a:lstStyle/>
        <a:p>
          <a:pPr>
            <a:buNone/>
          </a:pPr>
          <a:r>
            <a:rPr lang="en-US" strike="sngStrike" dirty="0" smtClean="0">
              <a:solidFill>
                <a:sysClr val="window" lastClr="FFFFFF"/>
              </a:solidFill>
              <a:latin typeface="Franklin Gothic Medium Cond" panose="020B0606030402020204" pitchFamily="34" charset="0"/>
              <a:ea typeface="+mn-ea"/>
              <a:cs typeface="+mn-cs"/>
            </a:rPr>
            <a:t>OMO &amp; MSS</a:t>
          </a:r>
          <a:endParaRPr lang="en-US" strike="sngStrike" dirty="0">
            <a:solidFill>
              <a:sysClr val="window" lastClr="FFFFFF"/>
            </a:solidFill>
            <a:latin typeface="Franklin Gothic Medium Cond" panose="020B0606030402020204" pitchFamily="34" charset="0"/>
            <a:ea typeface="+mn-ea"/>
            <a:cs typeface="+mn-cs"/>
          </a:endParaRPr>
        </a:p>
      </dgm:t>
    </dgm:pt>
    <dgm:pt modelId="{518C1199-4B60-47B1-B9A9-46DADCE56080}" type="parTrans" cxnId="{8B935BC9-1F64-425E-8DD4-6D632D0CAC2C}">
      <dgm:prSet/>
      <dgm:spPr/>
      <dgm:t>
        <a:bodyPr/>
        <a:lstStyle/>
        <a:p>
          <a:endParaRPr lang="en-US"/>
        </a:p>
      </dgm:t>
    </dgm:pt>
    <dgm:pt modelId="{90BE34F8-41C8-4DCE-962F-F35EBDFFE7CF}" type="sibTrans" cxnId="{8B935BC9-1F64-425E-8DD4-6D632D0CAC2C}">
      <dgm:prSet/>
      <dgm:spPr/>
      <dgm:t>
        <a:bodyPr/>
        <a:lstStyle/>
        <a:p>
          <a:endParaRPr lang="en-US"/>
        </a:p>
      </dgm:t>
    </dgm:pt>
    <dgm:pt modelId="{CC0E054C-8032-4CD7-93EE-D175BBDAE787}">
      <dgm:prSet/>
      <dgm:spPr/>
      <dgm:t>
        <a:bodyPr/>
        <a:lstStyle/>
        <a:p>
          <a:pPr>
            <a:buNone/>
          </a:pPr>
          <a:r>
            <a:rPr lang="en-US" strike="sngStrike" dirty="0">
              <a:solidFill>
                <a:sysClr val="window" lastClr="FFFFFF"/>
              </a:solidFill>
              <a:latin typeface="Franklin Gothic Medium Cond" panose="020B0606030402020204" pitchFamily="34" charset="0"/>
              <a:ea typeface="+mn-ea"/>
              <a:cs typeface="+mn-cs"/>
            </a:rPr>
            <a:t>Rates: Bank, MSF, LAF [Repo, RR]</a:t>
          </a:r>
        </a:p>
      </dgm:t>
    </dgm:pt>
    <dgm:pt modelId="{C9EB398B-C7D8-4B76-9991-99D30B97A9FA}" type="parTrans" cxnId="{5B5334D7-49C6-4394-A3DC-41B0D387B10E}">
      <dgm:prSet/>
      <dgm:spPr/>
      <dgm:t>
        <a:bodyPr/>
        <a:lstStyle/>
        <a:p>
          <a:endParaRPr lang="en-US"/>
        </a:p>
      </dgm:t>
    </dgm:pt>
    <dgm:pt modelId="{1AF5AF3B-F168-4EB7-8A2B-C6AE0D8EE20D}" type="sibTrans" cxnId="{5B5334D7-49C6-4394-A3DC-41B0D387B10E}">
      <dgm:prSet/>
      <dgm:spPr/>
      <dgm:t>
        <a:bodyPr/>
        <a:lstStyle/>
        <a:p>
          <a:endParaRPr lang="en-US"/>
        </a:p>
      </dgm:t>
    </dgm:pt>
    <dgm:pt modelId="{403C6F33-E66A-4D60-B41A-9560CCD783A2}">
      <dgm:prSet/>
      <dgm:spPr/>
      <dgm:t>
        <a:bodyPr/>
        <a:lstStyle/>
        <a:p>
          <a:pPr>
            <a:buNone/>
          </a:pPr>
          <a:r>
            <a:rPr lang="en-US" dirty="0" smtClean="0">
              <a:solidFill>
                <a:sysClr val="window" lastClr="FFFFFF"/>
              </a:solidFill>
              <a:latin typeface="Franklin Gothic Medium Cond" panose="020B0606030402020204" pitchFamily="34" charset="0"/>
              <a:ea typeface="+mn-ea"/>
              <a:cs typeface="+mn-cs"/>
            </a:rPr>
            <a:t>Selective Credit Control (SCC), PSL: Credit </a:t>
          </a:r>
          <a:r>
            <a:rPr lang="en-US" strike="noStrike" dirty="0" smtClean="0">
              <a:solidFill>
                <a:sysClr val="window" lastClr="FFFFFF"/>
              </a:solidFill>
              <a:latin typeface="Franklin Gothic Medium Cond" panose="020B0606030402020204" pitchFamily="34" charset="0"/>
              <a:ea typeface="+mn-ea"/>
              <a:cs typeface="+mn-cs"/>
            </a:rPr>
            <a:t>Rationing, </a:t>
          </a:r>
          <a:r>
            <a:rPr lang="en-US" strike="sngStrike" dirty="0" smtClean="0">
              <a:solidFill>
                <a:sysClr val="window" lastClr="FFFFFF"/>
              </a:solidFill>
              <a:latin typeface="Franklin Gothic Medium Cond" panose="020B0606030402020204" pitchFamily="34" charset="0"/>
              <a:ea typeface="+mn-ea"/>
              <a:cs typeface="+mn-cs"/>
            </a:rPr>
            <a:t>Subsidy [fiscal policy]</a:t>
          </a:r>
          <a:endParaRPr lang="en-US" strike="sngStrike" dirty="0">
            <a:solidFill>
              <a:sysClr val="window" lastClr="FFFFFF"/>
            </a:solidFill>
            <a:latin typeface="Franklin Gothic Medium Cond" panose="020B0606030402020204" pitchFamily="34" charset="0"/>
            <a:ea typeface="+mn-ea"/>
            <a:cs typeface="+mn-cs"/>
          </a:endParaRPr>
        </a:p>
      </dgm:t>
    </dgm:pt>
    <dgm:pt modelId="{8E2DA6EA-DE11-4D93-90B5-8834B9E33B1F}" type="parTrans" cxnId="{39441C47-F4B4-43AB-948F-526E6A7EAE4B}">
      <dgm:prSet/>
      <dgm:spPr/>
      <dgm:t>
        <a:bodyPr/>
        <a:lstStyle/>
        <a:p>
          <a:endParaRPr lang="en-US"/>
        </a:p>
      </dgm:t>
    </dgm:pt>
    <dgm:pt modelId="{8C31EC1F-B09C-4654-BF47-73D70228F3C3}" type="sibTrans" cxnId="{39441C47-F4B4-43AB-948F-526E6A7EAE4B}">
      <dgm:prSet/>
      <dgm:spPr/>
      <dgm:t>
        <a:bodyPr/>
        <a:lstStyle/>
        <a:p>
          <a:endParaRPr lang="en-US"/>
        </a:p>
      </dgm:t>
    </dgm:pt>
    <dgm:pt modelId="{66344C7F-285C-4A31-9902-B1CA856478AD}">
      <dgm:prSet/>
      <dgm:spPr/>
      <dgm:t>
        <a:bodyPr/>
        <a:lstStyle/>
        <a:p>
          <a:pPr>
            <a:buNone/>
          </a:pPr>
          <a:r>
            <a:rPr lang="en-US" dirty="0">
              <a:solidFill>
                <a:sysClr val="window" lastClr="FFFFFF"/>
              </a:solidFill>
              <a:latin typeface="Franklin Gothic Medium Cond" panose="020B0606030402020204" pitchFamily="34" charset="0"/>
              <a:ea typeface="+mn-ea"/>
              <a:cs typeface="+mn-cs"/>
            </a:rPr>
            <a:t>Moral Suasion</a:t>
          </a:r>
        </a:p>
      </dgm:t>
    </dgm:pt>
    <dgm:pt modelId="{358CEB49-DD83-4867-A357-1F91FE13DFD0}" type="parTrans" cxnId="{5893D3DD-5406-4FF3-81CA-DF42997CC7BD}">
      <dgm:prSet/>
      <dgm:spPr/>
      <dgm:t>
        <a:bodyPr/>
        <a:lstStyle/>
        <a:p>
          <a:endParaRPr lang="en-US"/>
        </a:p>
      </dgm:t>
    </dgm:pt>
    <dgm:pt modelId="{A56E6C66-8594-447C-86DB-74A08B67E640}" type="sibTrans" cxnId="{5893D3DD-5406-4FF3-81CA-DF42997CC7BD}">
      <dgm:prSet/>
      <dgm:spPr/>
      <dgm:t>
        <a:bodyPr/>
        <a:lstStyle/>
        <a:p>
          <a:endParaRPr lang="en-US"/>
        </a:p>
      </dgm:t>
    </dgm:pt>
    <dgm:pt modelId="{4B2288E3-E3D6-4541-ACBC-15708AA8FEFD}">
      <dgm:prSet/>
      <dgm:spPr/>
      <dgm:t>
        <a:bodyPr/>
        <a:lstStyle/>
        <a:p>
          <a:pPr>
            <a:buNone/>
          </a:pPr>
          <a:r>
            <a:rPr lang="en-US" dirty="0">
              <a:solidFill>
                <a:sysClr val="window" lastClr="FFFFFF"/>
              </a:solidFill>
              <a:latin typeface="Franklin Gothic Medium Cond" panose="020B0606030402020204" pitchFamily="34" charset="0"/>
              <a:ea typeface="+mn-ea"/>
              <a:cs typeface="+mn-cs"/>
            </a:rPr>
            <a:t>Direct Action</a:t>
          </a:r>
        </a:p>
      </dgm:t>
    </dgm:pt>
    <dgm:pt modelId="{096F43BD-25A1-42B2-A85F-AD8E2B1D1CE4}" type="parTrans" cxnId="{C3164FA4-94A2-4B40-8989-E95D6821D50D}">
      <dgm:prSet/>
      <dgm:spPr/>
      <dgm:t>
        <a:bodyPr/>
        <a:lstStyle/>
        <a:p>
          <a:endParaRPr lang="en-US"/>
        </a:p>
      </dgm:t>
    </dgm:pt>
    <dgm:pt modelId="{B59AC6B9-7AE9-451C-A54B-27EFB0795ED1}" type="sibTrans" cxnId="{C3164FA4-94A2-4B40-8989-E95D6821D50D}">
      <dgm:prSet/>
      <dgm:spPr/>
      <dgm:t>
        <a:bodyPr/>
        <a:lstStyle/>
        <a:p>
          <a:endParaRPr lang="en-US"/>
        </a:p>
      </dgm:t>
    </dgm:pt>
    <dgm:pt modelId="{3E2C1A57-2043-4BE2-BEBA-E3993C46CEF0}">
      <dgm:prSet/>
      <dgm:spPr/>
      <dgm:t>
        <a:bodyPr/>
        <a:lstStyle/>
        <a:p>
          <a:pPr>
            <a:buNone/>
          </a:pPr>
          <a:r>
            <a:rPr lang="en-US" strike="sngStrike" dirty="0" smtClean="0">
              <a:solidFill>
                <a:sysClr val="window" lastClr="FFFFFF"/>
              </a:solidFill>
              <a:latin typeface="Franklin Gothic Medium Cond" panose="020B0606030402020204" pitchFamily="34" charset="0"/>
              <a:ea typeface="+mn-ea"/>
              <a:cs typeface="+mn-cs"/>
            </a:rPr>
            <a:t>+review of last one year’s policies</a:t>
          </a:r>
          <a:endParaRPr lang="en-US" strike="sngStrike" dirty="0">
            <a:solidFill>
              <a:sysClr val="window" lastClr="FFFFFF"/>
            </a:solidFill>
            <a:latin typeface="Franklin Gothic Medium Cond" panose="020B0606030402020204" pitchFamily="34" charset="0"/>
            <a:ea typeface="+mn-ea"/>
            <a:cs typeface="+mn-cs"/>
          </a:endParaRPr>
        </a:p>
      </dgm:t>
    </dgm:pt>
    <dgm:pt modelId="{867D760C-D23F-45B2-8267-CC5B95923B4E}" type="parTrans" cxnId="{404DABFA-5ECB-46BD-941C-F7F565E67DA6}">
      <dgm:prSet/>
      <dgm:spPr/>
      <dgm:t>
        <a:bodyPr/>
        <a:lstStyle/>
        <a:p>
          <a:endParaRPr lang="en-US"/>
        </a:p>
      </dgm:t>
    </dgm:pt>
    <dgm:pt modelId="{EE98A531-A1DC-469D-9AB1-902EEA331C70}" type="sibTrans" cxnId="{404DABFA-5ECB-46BD-941C-F7F565E67DA6}">
      <dgm:prSet/>
      <dgm:spPr/>
      <dgm:t>
        <a:bodyPr/>
        <a:lstStyle/>
        <a:p>
          <a:endParaRPr lang="en-US"/>
        </a:p>
      </dgm:t>
    </dgm:pt>
    <dgm:pt modelId="{EA4B2543-3015-4C40-BC7C-E721B1AF84AF}">
      <dgm:prSet/>
      <dgm:spPr/>
      <dgm:t>
        <a:bodyPr/>
        <a:lstStyle/>
        <a:p>
          <a:r>
            <a:rPr lang="en-US" u="sng" dirty="0" smtClean="0">
              <a:solidFill>
                <a:sysClr val="window" lastClr="FFFFFF"/>
              </a:solidFill>
              <a:latin typeface="Franklin Gothic Medium Cond" panose="020B0606030402020204" pitchFamily="34" charset="0"/>
              <a:ea typeface="+mn-ea"/>
              <a:cs typeface="+mn-cs"/>
            </a:rPr>
            <a:t>Consumer Credit control / EMI</a:t>
          </a:r>
          <a:endParaRPr lang="en-US" u="sng" dirty="0">
            <a:solidFill>
              <a:sysClr val="window" lastClr="FFFFFF"/>
            </a:solidFill>
            <a:latin typeface="Franklin Gothic Medium Cond" panose="020B0606030402020204" pitchFamily="34" charset="0"/>
            <a:ea typeface="+mn-ea"/>
            <a:cs typeface="+mn-cs"/>
          </a:endParaRPr>
        </a:p>
      </dgm:t>
    </dgm:pt>
    <dgm:pt modelId="{F925A7D1-2DB2-496C-9F10-21D297888BD1}" type="parTrans" cxnId="{804AA2D5-B8AB-4A76-8013-311724F136AF}">
      <dgm:prSet/>
      <dgm:spPr/>
      <dgm:t>
        <a:bodyPr/>
        <a:lstStyle/>
        <a:p>
          <a:endParaRPr lang="en-US"/>
        </a:p>
      </dgm:t>
    </dgm:pt>
    <dgm:pt modelId="{BDD2DEA2-8F34-4650-9CDB-5AF668BA2110}" type="sibTrans" cxnId="{804AA2D5-B8AB-4A76-8013-311724F136AF}">
      <dgm:prSet/>
      <dgm:spPr/>
      <dgm:t>
        <a:bodyPr/>
        <a:lstStyle/>
        <a:p>
          <a:endParaRPr lang="en-US"/>
        </a:p>
      </dgm:t>
    </dgm:pt>
    <dgm:pt modelId="{621DD39E-D48E-493C-8F30-1661762A552B}">
      <dgm:prSet/>
      <dgm:spPr/>
      <dgm:t>
        <a:bodyPr/>
        <a:lstStyle/>
        <a:p>
          <a:r>
            <a:rPr lang="en-US" dirty="0" smtClean="0">
              <a:solidFill>
                <a:sysClr val="window" lastClr="FFFFFF"/>
              </a:solidFill>
              <a:latin typeface="Franklin Gothic Medium Cond" panose="020B0606030402020204" pitchFamily="34" charset="0"/>
              <a:ea typeface="+mn-ea"/>
              <a:cs typeface="+mn-cs"/>
            </a:rPr>
            <a:t>Margin / LTV </a:t>
          </a:r>
          <a:endParaRPr lang="en-US" dirty="0">
            <a:solidFill>
              <a:sysClr val="window" lastClr="FFFFFF"/>
            </a:solidFill>
            <a:latin typeface="Franklin Gothic Medium Cond" panose="020B0606030402020204" pitchFamily="34" charset="0"/>
            <a:ea typeface="+mn-ea"/>
            <a:cs typeface="+mn-cs"/>
          </a:endParaRPr>
        </a:p>
      </dgm:t>
    </dgm:pt>
    <dgm:pt modelId="{7B140732-9AD8-47D9-A415-0981F4847927}" type="parTrans" cxnId="{D983B9DB-0AE1-48C7-9FCF-0D123670F548}">
      <dgm:prSet/>
      <dgm:spPr/>
      <dgm:t>
        <a:bodyPr/>
        <a:lstStyle/>
        <a:p>
          <a:endParaRPr lang="en-US"/>
        </a:p>
      </dgm:t>
    </dgm:pt>
    <dgm:pt modelId="{0965233F-D79B-4F2D-B7E4-015EF8C2EEF4}" type="sibTrans" cxnId="{D983B9DB-0AE1-48C7-9FCF-0D123670F548}">
      <dgm:prSet/>
      <dgm:spPr/>
      <dgm:t>
        <a:bodyPr/>
        <a:lstStyle/>
        <a:p>
          <a:endParaRPr lang="en-US"/>
        </a:p>
      </dgm:t>
    </dgm:pt>
    <dgm:pt modelId="{BE49013F-3FE3-47B4-891D-F63CD62B100D}" type="pres">
      <dgm:prSet presAssocID="{5266C817-9BD3-4039-9582-15A85EC2FBD4}" presName="linear" presStyleCnt="0">
        <dgm:presLayoutVars>
          <dgm:dir/>
          <dgm:resizeHandles val="exact"/>
        </dgm:presLayoutVars>
      </dgm:prSet>
      <dgm:spPr/>
      <dgm:t>
        <a:bodyPr/>
        <a:lstStyle/>
        <a:p>
          <a:endParaRPr lang="en-US"/>
        </a:p>
      </dgm:t>
    </dgm:pt>
    <dgm:pt modelId="{7CAC02FA-0017-4302-AD74-BBA9CB381CB7}" type="pres">
      <dgm:prSet presAssocID="{90C1CFE9-B1A6-4B2B-8238-CFCC25176E00}" presName="comp" presStyleCnt="0"/>
      <dgm:spPr/>
    </dgm:pt>
    <dgm:pt modelId="{7010B559-FB08-4893-B1DA-5F8BF00CF383}" type="pres">
      <dgm:prSet presAssocID="{90C1CFE9-B1A6-4B2B-8238-CFCC25176E00}" presName="box" presStyleLbl="node1" presStyleIdx="0" presStyleCnt="2"/>
      <dgm:spPr/>
      <dgm:t>
        <a:bodyPr/>
        <a:lstStyle/>
        <a:p>
          <a:endParaRPr lang="en-US"/>
        </a:p>
      </dgm:t>
    </dgm:pt>
    <dgm:pt modelId="{1788DC5B-7106-4C6E-91A9-17F5C999B125}" type="pres">
      <dgm:prSet presAssocID="{90C1CFE9-B1A6-4B2B-8238-CFCC25176E00}" presName="img" presStyleLbl="fgImgPlace1" presStyleIdx="0" presStyleCnt="2" custScaleY="81915"/>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85565C56-143A-4630-B476-DB52129771DB}" type="pres">
      <dgm:prSet presAssocID="{90C1CFE9-B1A6-4B2B-8238-CFCC25176E00}" presName="text" presStyleLbl="node1" presStyleIdx="0" presStyleCnt="2">
        <dgm:presLayoutVars>
          <dgm:bulletEnabled val="1"/>
        </dgm:presLayoutVars>
      </dgm:prSet>
      <dgm:spPr/>
      <dgm:t>
        <a:bodyPr/>
        <a:lstStyle/>
        <a:p>
          <a:endParaRPr lang="en-US"/>
        </a:p>
      </dgm:t>
    </dgm:pt>
    <dgm:pt modelId="{4A3B867E-848C-4080-ABF7-C6B818FCCE08}" type="pres">
      <dgm:prSet presAssocID="{DADDB62F-7D86-4DF7-9A71-F4730E23BB35}" presName="spacer" presStyleCnt="0"/>
      <dgm:spPr/>
    </dgm:pt>
    <dgm:pt modelId="{DCC65A68-1BD3-49F4-A0D8-636F38D23F68}" type="pres">
      <dgm:prSet presAssocID="{B5E7C52D-FAB4-42E9-9181-D662FC70933E}" presName="comp" presStyleCnt="0"/>
      <dgm:spPr/>
    </dgm:pt>
    <dgm:pt modelId="{839B7839-990A-43CC-A7E1-6883DC84DFE5}" type="pres">
      <dgm:prSet presAssocID="{B5E7C52D-FAB4-42E9-9181-D662FC70933E}" presName="box" presStyleLbl="node1" presStyleIdx="1" presStyleCnt="2"/>
      <dgm:spPr/>
      <dgm:t>
        <a:bodyPr/>
        <a:lstStyle/>
        <a:p>
          <a:endParaRPr lang="en-US"/>
        </a:p>
      </dgm:t>
    </dgm:pt>
    <dgm:pt modelId="{0699BE69-639C-4ECE-B3BF-B56477592864}" type="pres">
      <dgm:prSet presAssocID="{B5E7C52D-FAB4-42E9-9181-D662FC70933E}" presName="img" presStyleLbl="fgImgPlace1" presStyleIdx="1" presStyleCnt="2" custScaleY="6984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D47389BE-DC75-4EF3-BEA6-37D69BABEED5}" type="pres">
      <dgm:prSet presAssocID="{B5E7C52D-FAB4-42E9-9181-D662FC70933E}" presName="text" presStyleLbl="node1" presStyleIdx="1" presStyleCnt="2">
        <dgm:presLayoutVars>
          <dgm:bulletEnabled val="1"/>
        </dgm:presLayoutVars>
      </dgm:prSet>
      <dgm:spPr/>
      <dgm:t>
        <a:bodyPr/>
        <a:lstStyle/>
        <a:p>
          <a:endParaRPr lang="en-US"/>
        </a:p>
      </dgm:t>
    </dgm:pt>
  </dgm:ptLst>
  <dgm:cxnLst>
    <dgm:cxn modelId="{733E3118-A332-4557-8F34-B4D45B080497}" type="presOf" srcId="{403C6F33-E66A-4D60-B41A-9560CCD783A2}" destId="{839B7839-990A-43CC-A7E1-6883DC84DFE5}" srcOrd="0" destOrd="1" presId="urn:microsoft.com/office/officeart/2005/8/layout/vList4"/>
    <dgm:cxn modelId="{C3164FA4-94A2-4B40-8989-E95D6821D50D}" srcId="{B5E7C52D-FAB4-42E9-9181-D662FC70933E}" destId="{4B2288E3-E3D6-4541-ACBC-15708AA8FEFD}" srcOrd="4" destOrd="0" parTransId="{096F43BD-25A1-42B2-A85F-AD8E2B1D1CE4}" sibTransId="{B59AC6B9-7AE9-451C-A54B-27EFB0795ED1}"/>
    <dgm:cxn modelId="{2ED1558C-2094-425D-8594-DC652CD08396}" srcId="{90C1CFE9-B1A6-4B2B-8238-CFCC25176E00}" destId="{B339E8DF-D633-4DC0-BCE6-C05DB1510C5A}" srcOrd="0" destOrd="0" parTransId="{1F51839F-ADDB-49D9-81F8-E8263180A94A}" sibTransId="{D09C590C-21D5-4555-A152-DF9A37A52F73}"/>
    <dgm:cxn modelId="{804AA2D5-B8AB-4A76-8013-311724F136AF}" srcId="{B5E7C52D-FAB4-42E9-9181-D662FC70933E}" destId="{EA4B2543-3015-4C40-BC7C-E721B1AF84AF}" srcOrd="1" destOrd="0" parTransId="{F925A7D1-2DB2-496C-9F10-21D297888BD1}" sibTransId="{BDD2DEA2-8F34-4650-9CDB-5AF668BA2110}"/>
    <dgm:cxn modelId="{BAED2299-4C8E-438C-B847-4EA1536F1466}" type="presOf" srcId="{B5E7C52D-FAB4-42E9-9181-D662FC70933E}" destId="{839B7839-990A-43CC-A7E1-6883DC84DFE5}" srcOrd="0" destOrd="0" presId="urn:microsoft.com/office/officeart/2005/8/layout/vList4"/>
    <dgm:cxn modelId="{6673E988-9C42-4616-BF0E-906E6ABDC20B}" type="presOf" srcId="{3E2C1A57-2043-4BE2-BEBA-E3993C46CEF0}" destId="{7010B559-FB08-4893-B1DA-5F8BF00CF383}" srcOrd="0" destOrd="4" presId="urn:microsoft.com/office/officeart/2005/8/layout/vList4"/>
    <dgm:cxn modelId="{D0308A2C-26B7-442F-A035-4624DF6D8FA6}" type="presOf" srcId="{87E2BD46-0118-4A9E-BF97-62CB1CB78B93}" destId="{85565C56-143A-4630-B476-DB52129771DB}" srcOrd="1" destOrd="2" presId="urn:microsoft.com/office/officeart/2005/8/layout/vList4"/>
    <dgm:cxn modelId="{572BF8C7-3576-4A26-9B31-8B616D7EF9A8}" type="presOf" srcId="{EA4B2543-3015-4C40-BC7C-E721B1AF84AF}" destId="{D47389BE-DC75-4EF3-BEA6-37D69BABEED5}" srcOrd="1" destOrd="2" presId="urn:microsoft.com/office/officeart/2005/8/layout/vList4"/>
    <dgm:cxn modelId="{39441C47-F4B4-43AB-948F-526E6A7EAE4B}" srcId="{B5E7C52D-FAB4-42E9-9181-D662FC70933E}" destId="{403C6F33-E66A-4D60-B41A-9560CCD783A2}" srcOrd="0" destOrd="0" parTransId="{8E2DA6EA-DE11-4D93-90B5-8834B9E33B1F}" sibTransId="{8C31EC1F-B09C-4654-BF47-73D70228F3C3}"/>
    <dgm:cxn modelId="{5B5334D7-49C6-4394-A3DC-41B0D387B10E}" srcId="{90C1CFE9-B1A6-4B2B-8238-CFCC25176E00}" destId="{CC0E054C-8032-4CD7-93EE-D175BBDAE787}" srcOrd="2" destOrd="0" parTransId="{C9EB398B-C7D8-4B76-9991-99D30B97A9FA}" sibTransId="{1AF5AF3B-F168-4EB7-8A2B-C6AE0D8EE20D}"/>
    <dgm:cxn modelId="{28356D55-64F2-467D-9AA2-AA192806B894}" type="presOf" srcId="{B339E8DF-D633-4DC0-BCE6-C05DB1510C5A}" destId="{85565C56-143A-4630-B476-DB52129771DB}" srcOrd="1" destOrd="1" presId="urn:microsoft.com/office/officeart/2005/8/layout/vList4"/>
    <dgm:cxn modelId="{D983B9DB-0AE1-48C7-9FCF-0D123670F548}" srcId="{B5E7C52D-FAB4-42E9-9181-D662FC70933E}" destId="{621DD39E-D48E-493C-8F30-1661762A552B}" srcOrd="2" destOrd="0" parTransId="{7B140732-9AD8-47D9-A415-0981F4847927}" sibTransId="{0965233F-D79B-4F2D-B7E4-015EF8C2EEF4}"/>
    <dgm:cxn modelId="{D95DFA40-9E4C-448F-A29B-FF98FC31E0F3}" type="presOf" srcId="{621DD39E-D48E-493C-8F30-1661762A552B}" destId="{D47389BE-DC75-4EF3-BEA6-37D69BABEED5}" srcOrd="1" destOrd="3" presId="urn:microsoft.com/office/officeart/2005/8/layout/vList4"/>
    <dgm:cxn modelId="{F0A1F206-7116-4AE1-A175-292EDAD4B4B5}" type="presOf" srcId="{90C1CFE9-B1A6-4B2B-8238-CFCC25176E00}" destId="{85565C56-143A-4630-B476-DB52129771DB}" srcOrd="1" destOrd="0" presId="urn:microsoft.com/office/officeart/2005/8/layout/vList4"/>
    <dgm:cxn modelId="{8B935BC9-1F64-425E-8DD4-6D632D0CAC2C}" srcId="{90C1CFE9-B1A6-4B2B-8238-CFCC25176E00}" destId="{87E2BD46-0118-4A9E-BF97-62CB1CB78B93}" srcOrd="1" destOrd="0" parTransId="{518C1199-4B60-47B1-B9A9-46DADCE56080}" sibTransId="{90BE34F8-41C8-4DCE-962F-F35EBDFFE7CF}"/>
    <dgm:cxn modelId="{76564F73-5605-4AEF-831E-75FC3A637ADC}" type="presOf" srcId="{3E2C1A57-2043-4BE2-BEBA-E3993C46CEF0}" destId="{85565C56-143A-4630-B476-DB52129771DB}" srcOrd="1" destOrd="4" presId="urn:microsoft.com/office/officeart/2005/8/layout/vList4"/>
    <dgm:cxn modelId="{1242E106-2E9D-47F8-8F34-DDEDC53C2C8D}" type="presOf" srcId="{66344C7F-285C-4A31-9902-B1CA856478AD}" destId="{D47389BE-DC75-4EF3-BEA6-37D69BABEED5}" srcOrd="1" destOrd="4" presId="urn:microsoft.com/office/officeart/2005/8/layout/vList4"/>
    <dgm:cxn modelId="{DE570BD8-0C30-4A8E-BB66-43BF3C21139B}" type="presOf" srcId="{4B2288E3-E3D6-4541-ACBC-15708AA8FEFD}" destId="{D47389BE-DC75-4EF3-BEA6-37D69BABEED5}" srcOrd="1" destOrd="5" presId="urn:microsoft.com/office/officeart/2005/8/layout/vList4"/>
    <dgm:cxn modelId="{57108145-C773-41A2-BBD1-88EB320D6F09}" type="presOf" srcId="{66344C7F-285C-4A31-9902-B1CA856478AD}" destId="{839B7839-990A-43CC-A7E1-6883DC84DFE5}" srcOrd="0" destOrd="4" presId="urn:microsoft.com/office/officeart/2005/8/layout/vList4"/>
    <dgm:cxn modelId="{A8237340-4DDE-4839-B34A-59CF1931C915}" type="presOf" srcId="{403C6F33-E66A-4D60-B41A-9560CCD783A2}" destId="{D47389BE-DC75-4EF3-BEA6-37D69BABEED5}" srcOrd="1" destOrd="1" presId="urn:microsoft.com/office/officeart/2005/8/layout/vList4"/>
    <dgm:cxn modelId="{2E465F54-22BD-4D6E-B436-5FD4BE42DBF8}" type="presOf" srcId="{CC0E054C-8032-4CD7-93EE-D175BBDAE787}" destId="{85565C56-143A-4630-B476-DB52129771DB}" srcOrd="1" destOrd="3" presId="urn:microsoft.com/office/officeart/2005/8/layout/vList4"/>
    <dgm:cxn modelId="{F9702B34-94C3-4998-945B-BCD60EC0AC6D}" type="presOf" srcId="{4B2288E3-E3D6-4541-ACBC-15708AA8FEFD}" destId="{839B7839-990A-43CC-A7E1-6883DC84DFE5}" srcOrd="0" destOrd="5" presId="urn:microsoft.com/office/officeart/2005/8/layout/vList4"/>
    <dgm:cxn modelId="{5893D3DD-5406-4FF3-81CA-DF42997CC7BD}" srcId="{B5E7C52D-FAB4-42E9-9181-D662FC70933E}" destId="{66344C7F-285C-4A31-9902-B1CA856478AD}" srcOrd="3" destOrd="0" parTransId="{358CEB49-DD83-4867-A357-1F91FE13DFD0}" sibTransId="{A56E6C66-8594-447C-86DB-74A08B67E640}"/>
    <dgm:cxn modelId="{0159B9D4-0DE7-4FBA-8CC7-98E35AE47CA1}" type="presOf" srcId="{90C1CFE9-B1A6-4B2B-8238-CFCC25176E00}" destId="{7010B559-FB08-4893-B1DA-5F8BF00CF383}" srcOrd="0" destOrd="0" presId="urn:microsoft.com/office/officeart/2005/8/layout/vList4"/>
    <dgm:cxn modelId="{BC5BF112-63D2-4BBC-9191-717748F944AA}" type="presOf" srcId="{B5E7C52D-FAB4-42E9-9181-D662FC70933E}" destId="{D47389BE-DC75-4EF3-BEA6-37D69BABEED5}" srcOrd="1" destOrd="0" presId="urn:microsoft.com/office/officeart/2005/8/layout/vList4"/>
    <dgm:cxn modelId="{0565A6FA-A799-425A-9FA6-5F16564DDAE0}" srcId="{5266C817-9BD3-4039-9582-15A85EC2FBD4}" destId="{90C1CFE9-B1A6-4B2B-8238-CFCC25176E00}" srcOrd="0" destOrd="0" parTransId="{37FEB5EF-77C6-4394-B4E7-A60ED486D033}" sibTransId="{DADDB62F-7D86-4DF7-9A71-F4730E23BB35}"/>
    <dgm:cxn modelId="{E511D65D-1FDB-487F-B64F-6C1E944E7433}" type="presOf" srcId="{B339E8DF-D633-4DC0-BCE6-C05DB1510C5A}" destId="{7010B559-FB08-4893-B1DA-5F8BF00CF383}" srcOrd="0" destOrd="1" presId="urn:microsoft.com/office/officeart/2005/8/layout/vList4"/>
    <dgm:cxn modelId="{9D99D513-FE9B-409E-B6CA-F7F064F6655E}" type="presOf" srcId="{87E2BD46-0118-4A9E-BF97-62CB1CB78B93}" destId="{7010B559-FB08-4893-B1DA-5F8BF00CF383}" srcOrd="0" destOrd="2" presId="urn:microsoft.com/office/officeart/2005/8/layout/vList4"/>
    <dgm:cxn modelId="{404DABFA-5ECB-46BD-941C-F7F565E67DA6}" srcId="{90C1CFE9-B1A6-4B2B-8238-CFCC25176E00}" destId="{3E2C1A57-2043-4BE2-BEBA-E3993C46CEF0}" srcOrd="3" destOrd="0" parTransId="{867D760C-D23F-45B2-8267-CC5B95923B4E}" sibTransId="{EE98A531-A1DC-469D-9AB1-902EEA331C70}"/>
    <dgm:cxn modelId="{08A65915-15E8-4AFF-A124-7E976FA16DAB}" type="presOf" srcId="{621DD39E-D48E-493C-8F30-1661762A552B}" destId="{839B7839-990A-43CC-A7E1-6883DC84DFE5}" srcOrd="0" destOrd="3" presId="urn:microsoft.com/office/officeart/2005/8/layout/vList4"/>
    <dgm:cxn modelId="{D4EA1DFA-F533-43BC-83D7-91E0B6BE6944}" type="presOf" srcId="{EA4B2543-3015-4C40-BC7C-E721B1AF84AF}" destId="{839B7839-990A-43CC-A7E1-6883DC84DFE5}" srcOrd="0" destOrd="2" presId="urn:microsoft.com/office/officeart/2005/8/layout/vList4"/>
    <dgm:cxn modelId="{86963B51-7F43-4617-BBC5-38E7317FBD16}" type="presOf" srcId="{5266C817-9BD3-4039-9582-15A85EC2FBD4}" destId="{BE49013F-3FE3-47B4-891D-F63CD62B100D}" srcOrd="0" destOrd="0" presId="urn:microsoft.com/office/officeart/2005/8/layout/vList4"/>
    <dgm:cxn modelId="{672277AF-C84F-46EA-9A3A-436C105D3767}" srcId="{5266C817-9BD3-4039-9582-15A85EC2FBD4}" destId="{B5E7C52D-FAB4-42E9-9181-D662FC70933E}" srcOrd="1" destOrd="0" parTransId="{F2FAA908-3CC4-464C-9B48-06F9D43E6EE2}" sibTransId="{21894302-E0C9-41C5-A053-FE2D55EA7939}"/>
    <dgm:cxn modelId="{C764C31F-42C2-4784-9C57-B981E61941DE}" type="presOf" srcId="{CC0E054C-8032-4CD7-93EE-D175BBDAE787}" destId="{7010B559-FB08-4893-B1DA-5F8BF00CF383}" srcOrd="0" destOrd="3" presId="urn:microsoft.com/office/officeart/2005/8/layout/vList4"/>
    <dgm:cxn modelId="{23948379-9617-432D-82BB-6BC6AAC8ABAE}" type="presParOf" srcId="{BE49013F-3FE3-47B4-891D-F63CD62B100D}" destId="{7CAC02FA-0017-4302-AD74-BBA9CB381CB7}" srcOrd="0" destOrd="0" presId="urn:microsoft.com/office/officeart/2005/8/layout/vList4"/>
    <dgm:cxn modelId="{C639FBD5-0016-4BAF-8446-3FD5607B8FDF}" type="presParOf" srcId="{7CAC02FA-0017-4302-AD74-BBA9CB381CB7}" destId="{7010B559-FB08-4893-B1DA-5F8BF00CF383}" srcOrd="0" destOrd="0" presId="urn:microsoft.com/office/officeart/2005/8/layout/vList4"/>
    <dgm:cxn modelId="{14985770-2B09-4D50-9E60-58CC1345F01C}" type="presParOf" srcId="{7CAC02FA-0017-4302-AD74-BBA9CB381CB7}" destId="{1788DC5B-7106-4C6E-91A9-17F5C999B125}" srcOrd="1" destOrd="0" presId="urn:microsoft.com/office/officeart/2005/8/layout/vList4"/>
    <dgm:cxn modelId="{18656853-E506-41F6-A5A9-EFB6B240BB38}" type="presParOf" srcId="{7CAC02FA-0017-4302-AD74-BBA9CB381CB7}" destId="{85565C56-143A-4630-B476-DB52129771DB}" srcOrd="2" destOrd="0" presId="urn:microsoft.com/office/officeart/2005/8/layout/vList4"/>
    <dgm:cxn modelId="{B50B825A-FC40-4D1C-806B-DDD1A979DDDF}" type="presParOf" srcId="{BE49013F-3FE3-47B4-891D-F63CD62B100D}" destId="{4A3B867E-848C-4080-ABF7-C6B818FCCE08}" srcOrd="1" destOrd="0" presId="urn:microsoft.com/office/officeart/2005/8/layout/vList4"/>
    <dgm:cxn modelId="{E9CDB92F-8079-45FF-BF15-439FE2544B06}" type="presParOf" srcId="{BE49013F-3FE3-47B4-891D-F63CD62B100D}" destId="{DCC65A68-1BD3-49F4-A0D8-636F38D23F68}" srcOrd="2" destOrd="0" presId="urn:microsoft.com/office/officeart/2005/8/layout/vList4"/>
    <dgm:cxn modelId="{659740F8-0C9E-4154-88C1-471AC4F94D9C}" type="presParOf" srcId="{DCC65A68-1BD3-49F4-A0D8-636F38D23F68}" destId="{839B7839-990A-43CC-A7E1-6883DC84DFE5}" srcOrd="0" destOrd="0" presId="urn:microsoft.com/office/officeart/2005/8/layout/vList4"/>
    <dgm:cxn modelId="{D654F341-2FB3-4765-A4C7-3B18BF73217E}" type="presParOf" srcId="{DCC65A68-1BD3-49F4-A0D8-636F38D23F68}" destId="{0699BE69-639C-4ECE-B3BF-B56477592864}" srcOrd="1" destOrd="0" presId="urn:microsoft.com/office/officeart/2005/8/layout/vList4"/>
    <dgm:cxn modelId="{4883D152-3FB6-4133-B3BC-6AC4B9FD5689}" type="presParOf" srcId="{DCC65A68-1BD3-49F4-A0D8-636F38D23F68}" destId="{D47389BE-DC75-4EF3-BEA6-37D69BABEED5}"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1399C47-CBF8-4D1D-8BC6-D3C304ECCED8}" type="doc">
      <dgm:prSet loTypeId="urn:microsoft.com/office/officeart/2008/layout/HorizontalMultiLevelHierarchy" loCatId="hierarchy" qsTypeId="urn:microsoft.com/office/officeart/2005/8/quickstyle/3d4" qsCatId="3D" csTypeId="urn:microsoft.com/office/officeart/2005/8/colors/accent1_2" csCatId="accent1" phldr="1"/>
      <dgm:spPr/>
      <dgm:t>
        <a:bodyPr/>
        <a:lstStyle/>
        <a:p>
          <a:endParaRPr lang="en-US"/>
        </a:p>
      </dgm:t>
    </dgm:pt>
    <dgm:pt modelId="{41D94F59-EE8E-4B62-8A2B-09A8CF3F61C8}">
      <dgm:prSet phldrT="[Text]" custT="1"/>
      <dgm:spPr/>
      <dgm:t>
        <a:bodyPr/>
        <a:lstStyle/>
        <a:p>
          <a:r>
            <a:rPr lang="en-US" sz="3600" dirty="0" smtClean="0">
              <a:solidFill>
                <a:schemeClr val="tx1"/>
              </a:solidFill>
            </a:rPr>
            <a:t>Selective credit control </a:t>
          </a:r>
          <a:endParaRPr lang="en-US" sz="3600" dirty="0">
            <a:solidFill>
              <a:schemeClr val="tx1"/>
            </a:solidFill>
          </a:endParaRPr>
        </a:p>
      </dgm:t>
    </dgm:pt>
    <dgm:pt modelId="{8A48B778-7DB3-41EE-95A7-020693511270}" type="parTrans" cxnId="{F6417C05-8B4A-44BD-8A1F-4B842CA05F16}">
      <dgm:prSet/>
      <dgm:spPr/>
      <dgm:t>
        <a:bodyPr/>
        <a:lstStyle/>
        <a:p>
          <a:endParaRPr lang="en-US" sz="2400"/>
        </a:p>
      </dgm:t>
    </dgm:pt>
    <dgm:pt modelId="{0218B6DC-56AB-4463-8167-3CC469516E73}" type="sibTrans" cxnId="{F6417C05-8B4A-44BD-8A1F-4B842CA05F16}">
      <dgm:prSet/>
      <dgm:spPr/>
      <dgm:t>
        <a:bodyPr/>
        <a:lstStyle/>
        <a:p>
          <a:endParaRPr lang="en-US" sz="2400"/>
        </a:p>
      </dgm:t>
    </dgm:pt>
    <dgm:pt modelId="{02D84307-5E1B-47D8-832D-710C5BCDA27F}">
      <dgm:prSet phldrT="[Text]" custT="1"/>
      <dgm:spPr/>
      <dgm:t>
        <a:bodyPr/>
        <a:lstStyle/>
        <a:p>
          <a:r>
            <a:rPr lang="en-US" sz="2800" dirty="0" smtClean="0">
              <a:solidFill>
                <a:schemeClr val="tx1"/>
              </a:solidFill>
            </a:rPr>
            <a:t>Negative, Restrictive</a:t>
          </a:r>
          <a:endParaRPr lang="en-US" sz="2800" dirty="0">
            <a:solidFill>
              <a:schemeClr val="tx1"/>
            </a:solidFill>
          </a:endParaRPr>
        </a:p>
      </dgm:t>
    </dgm:pt>
    <dgm:pt modelId="{8F72A574-D732-4BB8-805B-DB54A38B9B70}" type="parTrans" cxnId="{4974D8D1-9DCC-453B-815C-004E7FFF24EC}">
      <dgm:prSet custT="1"/>
      <dgm:spPr/>
      <dgm:t>
        <a:bodyPr/>
        <a:lstStyle/>
        <a:p>
          <a:endParaRPr lang="en-US" sz="700"/>
        </a:p>
      </dgm:t>
    </dgm:pt>
    <dgm:pt modelId="{2D8FB89C-19ED-4129-90F1-C149B969D98E}" type="sibTrans" cxnId="{4974D8D1-9DCC-453B-815C-004E7FFF24EC}">
      <dgm:prSet/>
      <dgm:spPr/>
      <dgm:t>
        <a:bodyPr/>
        <a:lstStyle/>
        <a:p>
          <a:endParaRPr lang="en-US" sz="2400"/>
        </a:p>
      </dgm:t>
    </dgm:pt>
    <dgm:pt modelId="{FB9E1516-18FC-4247-AD26-E9E4DD560CAE}">
      <dgm:prSet phldrT="[Text]" custT="1"/>
      <dgm:spPr/>
      <dgm:t>
        <a:bodyPr/>
        <a:lstStyle/>
        <a:p>
          <a:r>
            <a:rPr lang="en-US" sz="2800" dirty="0" smtClean="0">
              <a:solidFill>
                <a:schemeClr val="tx1"/>
              </a:solidFill>
            </a:rPr>
            <a:t>Positive</a:t>
          </a:r>
          <a:endParaRPr lang="en-US" sz="2800" dirty="0">
            <a:solidFill>
              <a:schemeClr val="tx1"/>
            </a:solidFill>
          </a:endParaRPr>
        </a:p>
      </dgm:t>
    </dgm:pt>
    <dgm:pt modelId="{D984C316-D34F-4558-829B-48172DA5C5AC}" type="parTrans" cxnId="{C91A44B4-CE69-42F4-BA0D-653633BC42A8}">
      <dgm:prSet custT="1"/>
      <dgm:spPr/>
      <dgm:t>
        <a:bodyPr/>
        <a:lstStyle/>
        <a:p>
          <a:endParaRPr lang="en-US" sz="700"/>
        </a:p>
      </dgm:t>
    </dgm:pt>
    <dgm:pt modelId="{DE179A38-F6D7-4259-8D54-9F137E33F699}" type="sibTrans" cxnId="{C91A44B4-CE69-42F4-BA0D-653633BC42A8}">
      <dgm:prSet/>
      <dgm:spPr/>
      <dgm:t>
        <a:bodyPr/>
        <a:lstStyle/>
        <a:p>
          <a:endParaRPr lang="en-US" sz="2400"/>
        </a:p>
      </dgm:t>
    </dgm:pt>
    <dgm:pt modelId="{8DFDED12-37A1-498B-99F2-F02ACF1146B6}">
      <dgm:prSet phldrT="[Text]" custT="1"/>
      <dgm:spPr>
        <a:solidFill>
          <a:srgbClr val="0A5792"/>
        </a:solidFill>
      </dgm:spPr>
      <dgm:t>
        <a:bodyPr/>
        <a:lstStyle/>
        <a:p>
          <a:r>
            <a:rPr lang="en-US" sz="2800" dirty="0" smtClean="0">
              <a:solidFill>
                <a:schemeClr val="tx1"/>
              </a:solidFill>
            </a:rPr>
            <a:t>Priority sector + </a:t>
          </a:r>
          <a:r>
            <a:rPr lang="en-US" sz="2800" dirty="0" smtClean="0">
              <a:solidFill>
                <a:srgbClr val="FFC000"/>
              </a:solidFill>
            </a:rPr>
            <a:t>“rationing” (min. this much)</a:t>
          </a:r>
          <a:endParaRPr lang="en-US" sz="2800" dirty="0">
            <a:solidFill>
              <a:srgbClr val="FFC000"/>
            </a:solidFill>
          </a:endParaRPr>
        </a:p>
      </dgm:t>
    </dgm:pt>
    <dgm:pt modelId="{C7AA8743-8972-498B-A136-31A38EFFCD24}" type="parTrans" cxnId="{AEAAB79A-B39E-415E-8AD1-D7889501301D}">
      <dgm:prSet custT="1"/>
      <dgm:spPr/>
      <dgm:t>
        <a:bodyPr/>
        <a:lstStyle/>
        <a:p>
          <a:endParaRPr lang="en-US" sz="700"/>
        </a:p>
      </dgm:t>
    </dgm:pt>
    <dgm:pt modelId="{756B2C9E-E3BB-49F3-926D-0164D4AF5AE2}" type="sibTrans" cxnId="{AEAAB79A-B39E-415E-8AD1-D7889501301D}">
      <dgm:prSet/>
      <dgm:spPr/>
      <dgm:t>
        <a:bodyPr/>
        <a:lstStyle/>
        <a:p>
          <a:endParaRPr lang="en-US" sz="2400"/>
        </a:p>
      </dgm:t>
    </dgm:pt>
    <dgm:pt modelId="{C9C57EDA-69E3-49C0-B897-5D7AB3EFA131}">
      <dgm:prSet phldrT="[Text]" custT="1"/>
      <dgm:spPr/>
      <dgm:t>
        <a:bodyPr/>
        <a:lstStyle/>
        <a:p>
          <a:r>
            <a:rPr lang="en-US" sz="2800" dirty="0" smtClean="0">
              <a:solidFill>
                <a:schemeClr val="tx1"/>
              </a:solidFill>
            </a:rPr>
            <a:t>“Ceiling” in “Non-Food” sector</a:t>
          </a:r>
          <a:endParaRPr lang="en-US" sz="2800" dirty="0">
            <a:solidFill>
              <a:schemeClr val="tx1"/>
            </a:solidFill>
          </a:endParaRPr>
        </a:p>
      </dgm:t>
    </dgm:pt>
    <dgm:pt modelId="{1BC527BE-273D-4E1F-8F89-A86EEA9B9353}" type="parTrans" cxnId="{97BF7425-D127-4D6A-BFFA-950E8AB8273B}">
      <dgm:prSet custT="1"/>
      <dgm:spPr/>
      <dgm:t>
        <a:bodyPr/>
        <a:lstStyle/>
        <a:p>
          <a:endParaRPr lang="en-US" sz="700"/>
        </a:p>
      </dgm:t>
    </dgm:pt>
    <dgm:pt modelId="{F6428BAB-B670-4FEF-B9EB-03B25DAA0BFB}" type="sibTrans" cxnId="{97BF7425-D127-4D6A-BFFA-950E8AB8273B}">
      <dgm:prSet/>
      <dgm:spPr/>
      <dgm:t>
        <a:bodyPr/>
        <a:lstStyle/>
        <a:p>
          <a:endParaRPr lang="en-US" sz="2400"/>
        </a:p>
      </dgm:t>
    </dgm:pt>
    <dgm:pt modelId="{A725C405-7463-4D94-83DB-9BF6033E5CBB}">
      <dgm:prSet phldrT="[Text]" custT="1"/>
      <dgm:spPr/>
      <dgm:t>
        <a:bodyPr/>
        <a:lstStyle/>
        <a:p>
          <a:r>
            <a:rPr lang="en-US" sz="2800" dirty="0" smtClean="0">
              <a:solidFill>
                <a:schemeClr val="tx1"/>
              </a:solidFill>
            </a:rPr>
            <a:t>Ceiling to “big loans”</a:t>
          </a:r>
          <a:endParaRPr lang="en-US" sz="2800" dirty="0">
            <a:solidFill>
              <a:schemeClr val="tx1"/>
            </a:solidFill>
          </a:endParaRPr>
        </a:p>
      </dgm:t>
    </dgm:pt>
    <dgm:pt modelId="{6544DC89-7603-4746-9F3C-1D75E47A5099}" type="parTrans" cxnId="{FB42F90D-906F-469C-AAE1-CFE70CC621DD}">
      <dgm:prSet custT="1"/>
      <dgm:spPr/>
      <dgm:t>
        <a:bodyPr/>
        <a:lstStyle/>
        <a:p>
          <a:endParaRPr lang="en-US" sz="700"/>
        </a:p>
      </dgm:t>
    </dgm:pt>
    <dgm:pt modelId="{A5680583-8CA4-4774-B56C-A3016FD6030F}" type="sibTrans" cxnId="{FB42F90D-906F-469C-AAE1-CFE70CC621DD}">
      <dgm:prSet/>
      <dgm:spPr/>
      <dgm:t>
        <a:bodyPr/>
        <a:lstStyle/>
        <a:p>
          <a:endParaRPr lang="en-US" sz="2400"/>
        </a:p>
      </dgm:t>
    </dgm:pt>
    <dgm:pt modelId="{42C1D3D3-9911-47F9-853F-B6B9DCE5083E}">
      <dgm:prSet phldrT="[Text]" custT="1"/>
      <dgm:spPr>
        <a:solidFill>
          <a:schemeClr val="accent2">
            <a:lumMod val="60000"/>
            <a:lumOff val="40000"/>
          </a:schemeClr>
        </a:solidFill>
      </dgm:spPr>
      <dgm:t>
        <a:bodyPr/>
        <a:lstStyle/>
        <a:p>
          <a:r>
            <a:rPr lang="en-US" sz="2800" dirty="0" smtClean="0">
              <a:solidFill>
                <a:schemeClr val="tx1"/>
              </a:solidFill>
            </a:rPr>
            <a:t>Consumer credit control for durables</a:t>
          </a:r>
          <a:endParaRPr lang="en-US" sz="2800" dirty="0">
            <a:solidFill>
              <a:srgbClr val="FFC000"/>
            </a:solidFill>
          </a:endParaRPr>
        </a:p>
      </dgm:t>
    </dgm:pt>
    <dgm:pt modelId="{B5362494-3259-489D-BEF0-E8BDC1AE0A2C}" type="parTrans" cxnId="{572C0486-A2A1-497B-9DD9-D3A7AABC3086}">
      <dgm:prSet/>
      <dgm:spPr/>
      <dgm:t>
        <a:bodyPr/>
        <a:lstStyle/>
        <a:p>
          <a:endParaRPr lang="en-US"/>
        </a:p>
      </dgm:t>
    </dgm:pt>
    <dgm:pt modelId="{65CFA41B-CB92-44E9-AA7B-CFA91B3CF977}" type="sibTrans" cxnId="{572C0486-A2A1-497B-9DD9-D3A7AABC3086}">
      <dgm:prSet/>
      <dgm:spPr/>
      <dgm:t>
        <a:bodyPr/>
        <a:lstStyle/>
        <a:p>
          <a:endParaRPr lang="en-US"/>
        </a:p>
      </dgm:t>
    </dgm:pt>
    <dgm:pt modelId="{400CB207-D16C-4F31-941B-27C77ADFB678}" type="pres">
      <dgm:prSet presAssocID="{E1399C47-CBF8-4D1D-8BC6-D3C304ECCED8}" presName="Name0" presStyleCnt="0">
        <dgm:presLayoutVars>
          <dgm:chPref val="1"/>
          <dgm:dir/>
          <dgm:animOne val="branch"/>
          <dgm:animLvl val="lvl"/>
          <dgm:resizeHandles val="exact"/>
        </dgm:presLayoutVars>
      </dgm:prSet>
      <dgm:spPr/>
      <dgm:t>
        <a:bodyPr/>
        <a:lstStyle/>
        <a:p>
          <a:endParaRPr lang="en-US"/>
        </a:p>
      </dgm:t>
    </dgm:pt>
    <dgm:pt modelId="{CBAABE72-F93D-44A1-B894-D78EFEACA5A4}" type="pres">
      <dgm:prSet presAssocID="{41D94F59-EE8E-4B62-8A2B-09A8CF3F61C8}" presName="root1" presStyleCnt="0"/>
      <dgm:spPr/>
    </dgm:pt>
    <dgm:pt modelId="{451C1AB1-E027-4463-A334-A507FE3E3DE1}" type="pres">
      <dgm:prSet presAssocID="{41D94F59-EE8E-4B62-8A2B-09A8CF3F61C8}" presName="LevelOneTextNode" presStyleLbl="node0" presStyleIdx="0" presStyleCnt="1" custScaleY="105403">
        <dgm:presLayoutVars>
          <dgm:chPref val="3"/>
        </dgm:presLayoutVars>
      </dgm:prSet>
      <dgm:spPr/>
      <dgm:t>
        <a:bodyPr/>
        <a:lstStyle/>
        <a:p>
          <a:endParaRPr lang="en-US"/>
        </a:p>
      </dgm:t>
    </dgm:pt>
    <dgm:pt modelId="{82B94D49-2652-4CDB-BC2B-AFA5E2756571}" type="pres">
      <dgm:prSet presAssocID="{41D94F59-EE8E-4B62-8A2B-09A8CF3F61C8}" presName="level2hierChild" presStyleCnt="0"/>
      <dgm:spPr/>
    </dgm:pt>
    <dgm:pt modelId="{7C0B67FA-BC91-44D6-A899-EFA6498B8518}" type="pres">
      <dgm:prSet presAssocID="{8F72A574-D732-4BB8-805B-DB54A38B9B70}" presName="conn2-1" presStyleLbl="parChTrans1D2" presStyleIdx="0" presStyleCnt="2"/>
      <dgm:spPr/>
      <dgm:t>
        <a:bodyPr/>
        <a:lstStyle/>
        <a:p>
          <a:endParaRPr lang="en-US"/>
        </a:p>
      </dgm:t>
    </dgm:pt>
    <dgm:pt modelId="{ADACE222-B355-42A5-A6AD-CDB1824EF09A}" type="pres">
      <dgm:prSet presAssocID="{8F72A574-D732-4BB8-805B-DB54A38B9B70}" presName="connTx" presStyleLbl="parChTrans1D2" presStyleIdx="0" presStyleCnt="2"/>
      <dgm:spPr/>
      <dgm:t>
        <a:bodyPr/>
        <a:lstStyle/>
        <a:p>
          <a:endParaRPr lang="en-US"/>
        </a:p>
      </dgm:t>
    </dgm:pt>
    <dgm:pt modelId="{4CCC1BD2-821B-46E1-9F76-98F5456EC505}" type="pres">
      <dgm:prSet presAssocID="{02D84307-5E1B-47D8-832D-710C5BCDA27F}" presName="root2" presStyleCnt="0"/>
      <dgm:spPr/>
    </dgm:pt>
    <dgm:pt modelId="{E0119EB2-287C-467E-9FF1-85D887F16685}" type="pres">
      <dgm:prSet presAssocID="{02D84307-5E1B-47D8-832D-710C5BCDA27F}" presName="LevelTwoTextNode" presStyleLbl="node2" presStyleIdx="0" presStyleCnt="2" custScaleY="143499">
        <dgm:presLayoutVars>
          <dgm:chPref val="3"/>
        </dgm:presLayoutVars>
      </dgm:prSet>
      <dgm:spPr/>
      <dgm:t>
        <a:bodyPr/>
        <a:lstStyle/>
        <a:p>
          <a:endParaRPr lang="en-US"/>
        </a:p>
      </dgm:t>
    </dgm:pt>
    <dgm:pt modelId="{DAEBE788-3A18-4383-839C-6380CF16C365}" type="pres">
      <dgm:prSet presAssocID="{02D84307-5E1B-47D8-832D-710C5BCDA27F}" presName="level3hierChild" presStyleCnt="0"/>
      <dgm:spPr/>
    </dgm:pt>
    <dgm:pt modelId="{A3BEB297-9FAA-4F63-8E82-8E00D104CCDD}" type="pres">
      <dgm:prSet presAssocID="{1BC527BE-273D-4E1F-8F89-A86EEA9B9353}" presName="conn2-1" presStyleLbl="parChTrans1D3" presStyleIdx="0" presStyleCnt="4"/>
      <dgm:spPr/>
      <dgm:t>
        <a:bodyPr/>
        <a:lstStyle/>
        <a:p>
          <a:endParaRPr lang="en-US"/>
        </a:p>
      </dgm:t>
    </dgm:pt>
    <dgm:pt modelId="{3CD0635E-1012-4DC3-9AF2-14F6682EAE48}" type="pres">
      <dgm:prSet presAssocID="{1BC527BE-273D-4E1F-8F89-A86EEA9B9353}" presName="connTx" presStyleLbl="parChTrans1D3" presStyleIdx="0" presStyleCnt="4"/>
      <dgm:spPr/>
      <dgm:t>
        <a:bodyPr/>
        <a:lstStyle/>
        <a:p>
          <a:endParaRPr lang="en-US"/>
        </a:p>
      </dgm:t>
    </dgm:pt>
    <dgm:pt modelId="{07081916-90B3-44DD-96DB-6A2EE0AF6BE9}" type="pres">
      <dgm:prSet presAssocID="{C9C57EDA-69E3-49C0-B897-5D7AB3EFA131}" presName="root2" presStyleCnt="0"/>
      <dgm:spPr/>
    </dgm:pt>
    <dgm:pt modelId="{E38B0253-1AE6-4653-951D-D0D68D99D462}" type="pres">
      <dgm:prSet presAssocID="{C9C57EDA-69E3-49C0-B897-5D7AB3EFA131}" presName="LevelTwoTextNode" presStyleLbl="node3" presStyleIdx="0" presStyleCnt="4" custScaleY="143499">
        <dgm:presLayoutVars>
          <dgm:chPref val="3"/>
        </dgm:presLayoutVars>
      </dgm:prSet>
      <dgm:spPr/>
      <dgm:t>
        <a:bodyPr/>
        <a:lstStyle/>
        <a:p>
          <a:endParaRPr lang="en-US"/>
        </a:p>
      </dgm:t>
    </dgm:pt>
    <dgm:pt modelId="{E65B1AD7-01FA-46C9-922E-80664667619C}" type="pres">
      <dgm:prSet presAssocID="{C9C57EDA-69E3-49C0-B897-5D7AB3EFA131}" presName="level3hierChild" presStyleCnt="0"/>
      <dgm:spPr/>
    </dgm:pt>
    <dgm:pt modelId="{BF00E440-1168-4964-884A-4EDC016053FA}" type="pres">
      <dgm:prSet presAssocID="{6544DC89-7603-4746-9F3C-1D75E47A5099}" presName="conn2-1" presStyleLbl="parChTrans1D3" presStyleIdx="1" presStyleCnt="4"/>
      <dgm:spPr/>
      <dgm:t>
        <a:bodyPr/>
        <a:lstStyle/>
        <a:p>
          <a:endParaRPr lang="en-US"/>
        </a:p>
      </dgm:t>
    </dgm:pt>
    <dgm:pt modelId="{42702CBD-19E6-4725-A290-38A7E97C098E}" type="pres">
      <dgm:prSet presAssocID="{6544DC89-7603-4746-9F3C-1D75E47A5099}" presName="connTx" presStyleLbl="parChTrans1D3" presStyleIdx="1" presStyleCnt="4"/>
      <dgm:spPr/>
      <dgm:t>
        <a:bodyPr/>
        <a:lstStyle/>
        <a:p>
          <a:endParaRPr lang="en-US"/>
        </a:p>
      </dgm:t>
    </dgm:pt>
    <dgm:pt modelId="{98B1BDA2-4140-4770-A5FC-BB384EED0BEE}" type="pres">
      <dgm:prSet presAssocID="{A725C405-7463-4D94-83DB-9BF6033E5CBB}" presName="root2" presStyleCnt="0"/>
      <dgm:spPr/>
    </dgm:pt>
    <dgm:pt modelId="{EA02B8ED-338E-4C6F-B3B6-555CAF9A18B0}" type="pres">
      <dgm:prSet presAssocID="{A725C405-7463-4D94-83DB-9BF6033E5CBB}" presName="LevelTwoTextNode" presStyleLbl="node3" presStyleIdx="1" presStyleCnt="4" custScaleY="143499">
        <dgm:presLayoutVars>
          <dgm:chPref val="3"/>
        </dgm:presLayoutVars>
      </dgm:prSet>
      <dgm:spPr/>
      <dgm:t>
        <a:bodyPr/>
        <a:lstStyle/>
        <a:p>
          <a:endParaRPr lang="en-US"/>
        </a:p>
      </dgm:t>
    </dgm:pt>
    <dgm:pt modelId="{9260F405-3DC6-4245-81BB-59658E802F17}" type="pres">
      <dgm:prSet presAssocID="{A725C405-7463-4D94-83DB-9BF6033E5CBB}" presName="level3hierChild" presStyleCnt="0"/>
      <dgm:spPr/>
    </dgm:pt>
    <dgm:pt modelId="{EB5C1D03-3AC7-4C7B-B2DC-8BAC05C7B0F9}" type="pres">
      <dgm:prSet presAssocID="{D984C316-D34F-4558-829B-48172DA5C5AC}" presName="conn2-1" presStyleLbl="parChTrans1D2" presStyleIdx="1" presStyleCnt="2"/>
      <dgm:spPr/>
      <dgm:t>
        <a:bodyPr/>
        <a:lstStyle/>
        <a:p>
          <a:endParaRPr lang="en-US"/>
        </a:p>
      </dgm:t>
    </dgm:pt>
    <dgm:pt modelId="{0DAEAA7F-C330-420C-837D-EE5C227C505B}" type="pres">
      <dgm:prSet presAssocID="{D984C316-D34F-4558-829B-48172DA5C5AC}" presName="connTx" presStyleLbl="parChTrans1D2" presStyleIdx="1" presStyleCnt="2"/>
      <dgm:spPr/>
      <dgm:t>
        <a:bodyPr/>
        <a:lstStyle/>
        <a:p>
          <a:endParaRPr lang="en-US"/>
        </a:p>
      </dgm:t>
    </dgm:pt>
    <dgm:pt modelId="{B729A4EE-2B3C-4770-924B-0A0DD9301F3B}" type="pres">
      <dgm:prSet presAssocID="{FB9E1516-18FC-4247-AD26-E9E4DD560CAE}" presName="root2" presStyleCnt="0"/>
      <dgm:spPr/>
    </dgm:pt>
    <dgm:pt modelId="{4304566E-6F7E-470F-B53A-361F18BC666B}" type="pres">
      <dgm:prSet presAssocID="{FB9E1516-18FC-4247-AD26-E9E4DD560CAE}" presName="LevelTwoTextNode" presStyleLbl="node2" presStyleIdx="1" presStyleCnt="2" custScaleY="143499">
        <dgm:presLayoutVars>
          <dgm:chPref val="3"/>
        </dgm:presLayoutVars>
      </dgm:prSet>
      <dgm:spPr/>
      <dgm:t>
        <a:bodyPr/>
        <a:lstStyle/>
        <a:p>
          <a:endParaRPr lang="en-US"/>
        </a:p>
      </dgm:t>
    </dgm:pt>
    <dgm:pt modelId="{7FA0CD14-3882-42F0-9A2B-A5DE349FC331}" type="pres">
      <dgm:prSet presAssocID="{FB9E1516-18FC-4247-AD26-E9E4DD560CAE}" presName="level3hierChild" presStyleCnt="0"/>
      <dgm:spPr/>
    </dgm:pt>
    <dgm:pt modelId="{2AF1DD7C-26A5-4421-9D94-C63FF11A5855}" type="pres">
      <dgm:prSet presAssocID="{C7AA8743-8972-498B-A136-31A38EFFCD24}" presName="conn2-1" presStyleLbl="parChTrans1D3" presStyleIdx="2" presStyleCnt="4"/>
      <dgm:spPr/>
      <dgm:t>
        <a:bodyPr/>
        <a:lstStyle/>
        <a:p>
          <a:endParaRPr lang="en-US"/>
        </a:p>
      </dgm:t>
    </dgm:pt>
    <dgm:pt modelId="{2F50CC47-A216-4E44-B543-93B112BFB394}" type="pres">
      <dgm:prSet presAssocID="{C7AA8743-8972-498B-A136-31A38EFFCD24}" presName="connTx" presStyleLbl="parChTrans1D3" presStyleIdx="2" presStyleCnt="4"/>
      <dgm:spPr/>
      <dgm:t>
        <a:bodyPr/>
        <a:lstStyle/>
        <a:p>
          <a:endParaRPr lang="en-US"/>
        </a:p>
      </dgm:t>
    </dgm:pt>
    <dgm:pt modelId="{378D69D6-66E7-4914-AA39-81F196C67722}" type="pres">
      <dgm:prSet presAssocID="{8DFDED12-37A1-498B-99F2-F02ACF1146B6}" presName="root2" presStyleCnt="0"/>
      <dgm:spPr/>
    </dgm:pt>
    <dgm:pt modelId="{8319B3A2-898F-4D48-9AC4-7E42CF92DDFB}" type="pres">
      <dgm:prSet presAssocID="{8DFDED12-37A1-498B-99F2-F02ACF1146B6}" presName="LevelTwoTextNode" presStyleLbl="node3" presStyleIdx="2" presStyleCnt="4" custScaleY="143499">
        <dgm:presLayoutVars>
          <dgm:chPref val="3"/>
        </dgm:presLayoutVars>
      </dgm:prSet>
      <dgm:spPr/>
      <dgm:t>
        <a:bodyPr/>
        <a:lstStyle/>
        <a:p>
          <a:endParaRPr lang="en-US"/>
        </a:p>
      </dgm:t>
    </dgm:pt>
    <dgm:pt modelId="{B85671A6-577E-487C-BE32-7F576C3D71A8}" type="pres">
      <dgm:prSet presAssocID="{8DFDED12-37A1-498B-99F2-F02ACF1146B6}" presName="level3hierChild" presStyleCnt="0"/>
      <dgm:spPr/>
    </dgm:pt>
    <dgm:pt modelId="{B2826005-42EA-470F-879C-E16B407561EA}" type="pres">
      <dgm:prSet presAssocID="{B5362494-3259-489D-BEF0-E8BDC1AE0A2C}" presName="conn2-1" presStyleLbl="parChTrans1D3" presStyleIdx="3" presStyleCnt="4"/>
      <dgm:spPr/>
      <dgm:t>
        <a:bodyPr/>
        <a:lstStyle/>
        <a:p>
          <a:endParaRPr lang="en-US"/>
        </a:p>
      </dgm:t>
    </dgm:pt>
    <dgm:pt modelId="{2C03A6C8-6211-4D78-9C09-E7B4FBDCEFEB}" type="pres">
      <dgm:prSet presAssocID="{B5362494-3259-489D-BEF0-E8BDC1AE0A2C}" presName="connTx" presStyleLbl="parChTrans1D3" presStyleIdx="3" presStyleCnt="4"/>
      <dgm:spPr/>
      <dgm:t>
        <a:bodyPr/>
        <a:lstStyle/>
        <a:p>
          <a:endParaRPr lang="en-US"/>
        </a:p>
      </dgm:t>
    </dgm:pt>
    <dgm:pt modelId="{8FA4B22D-BA09-4037-927C-D965EB551D27}" type="pres">
      <dgm:prSet presAssocID="{42C1D3D3-9911-47F9-853F-B6B9DCE5083E}" presName="root2" presStyleCnt="0"/>
      <dgm:spPr/>
    </dgm:pt>
    <dgm:pt modelId="{7F2D8630-71D0-4935-8613-A009AC00F566}" type="pres">
      <dgm:prSet presAssocID="{42C1D3D3-9911-47F9-853F-B6B9DCE5083E}" presName="LevelTwoTextNode" presStyleLbl="node3" presStyleIdx="3" presStyleCnt="4" custScaleY="143499">
        <dgm:presLayoutVars>
          <dgm:chPref val="3"/>
        </dgm:presLayoutVars>
      </dgm:prSet>
      <dgm:spPr/>
      <dgm:t>
        <a:bodyPr/>
        <a:lstStyle/>
        <a:p>
          <a:endParaRPr lang="en-US"/>
        </a:p>
      </dgm:t>
    </dgm:pt>
    <dgm:pt modelId="{E60919C9-8473-40F5-9AC8-1AD3340FE2AC}" type="pres">
      <dgm:prSet presAssocID="{42C1D3D3-9911-47F9-853F-B6B9DCE5083E}" presName="level3hierChild" presStyleCnt="0"/>
      <dgm:spPr/>
    </dgm:pt>
  </dgm:ptLst>
  <dgm:cxnLst>
    <dgm:cxn modelId="{C91A44B4-CE69-42F4-BA0D-653633BC42A8}" srcId="{41D94F59-EE8E-4B62-8A2B-09A8CF3F61C8}" destId="{FB9E1516-18FC-4247-AD26-E9E4DD560CAE}" srcOrd="1" destOrd="0" parTransId="{D984C316-D34F-4558-829B-48172DA5C5AC}" sibTransId="{DE179A38-F6D7-4259-8D54-9F137E33F699}"/>
    <dgm:cxn modelId="{AAD1CFD5-C41A-432C-878D-9B97C452DC9E}" type="presOf" srcId="{C7AA8743-8972-498B-A136-31A38EFFCD24}" destId="{2F50CC47-A216-4E44-B543-93B112BFB394}" srcOrd="1" destOrd="0" presId="urn:microsoft.com/office/officeart/2008/layout/HorizontalMultiLevelHierarchy"/>
    <dgm:cxn modelId="{BC7E814A-4E37-49C9-9686-E31804500615}" type="presOf" srcId="{41D94F59-EE8E-4B62-8A2B-09A8CF3F61C8}" destId="{451C1AB1-E027-4463-A334-A507FE3E3DE1}" srcOrd="0" destOrd="0" presId="urn:microsoft.com/office/officeart/2008/layout/HorizontalMultiLevelHierarchy"/>
    <dgm:cxn modelId="{D238EB87-6FAE-4006-9E2D-B4FA44B27E6C}" type="presOf" srcId="{8DFDED12-37A1-498B-99F2-F02ACF1146B6}" destId="{8319B3A2-898F-4D48-9AC4-7E42CF92DDFB}" srcOrd="0" destOrd="0" presId="urn:microsoft.com/office/officeart/2008/layout/HorizontalMultiLevelHierarchy"/>
    <dgm:cxn modelId="{97BF7425-D127-4D6A-BFFA-950E8AB8273B}" srcId="{02D84307-5E1B-47D8-832D-710C5BCDA27F}" destId="{C9C57EDA-69E3-49C0-B897-5D7AB3EFA131}" srcOrd="0" destOrd="0" parTransId="{1BC527BE-273D-4E1F-8F89-A86EEA9B9353}" sibTransId="{F6428BAB-B670-4FEF-B9EB-03B25DAA0BFB}"/>
    <dgm:cxn modelId="{08EC0693-8153-4E28-BFDF-3C117383556D}" type="presOf" srcId="{6544DC89-7603-4746-9F3C-1D75E47A5099}" destId="{BF00E440-1168-4964-884A-4EDC016053FA}" srcOrd="0" destOrd="0" presId="urn:microsoft.com/office/officeart/2008/layout/HorizontalMultiLevelHierarchy"/>
    <dgm:cxn modelId="{572C0486-A2A1-497B-9DD9-D3A7AABC3086}" srcId="{FB9E1516-18FC-4247-AD26-E9E4DD560CAE}" destId="{42C1D3D3-9911-47F9-853F-B6B9DCE5083E}" srcOrd="1" destOrd="0" parTransId="{B5362494-3259-489D-BEF0-E8BDC1AE0A2C}" sibTransId="{65CFA41B-CB92-44E9-AA7B-CFA91B3CF977}"/>
    <dgm:cxn modelId="{4974D8D1-9DCC-453B-815C-004E7FFF24EC}" srcId="{41D94F59-EE8E-4B62-8A2B-09A8CF3F61C8}" destId="{02D84307-5E1B-47D8-832D-710C5BCDA27F}" srcOrd="0" destOrd="0" parTransId="{8F72A574-D732-4BB8-805B-DB54A38B9B70}" sibTransId="{2D8FB89C-19ED-4129-90F1-C149B969D98E}"/>
    <dgm:cxn modelId="{F9D07C48-9D80-4384-8BBA-DDBE1EE113F2}" type="presOf" srcId="{E1399C47-CBF8-4D1D-8BC6-D3C304ECCED8}" destId="{400CB207-D16C-4F31-941B-27C77ADFB678}" srcOrd="0" destOrd="0" presId="urn:microsoft.com/office/officeart/2008/layout/HorizontalMultiLevelHierarchy"/>
    <dgm:cxn modelId="{AEAAB79A-B39E-415E-8AD1-D7889501301D}" srcId="{FB9E1516-18FC-4247-AD26-E9E4DD560CAE}" destId="{8DFDED12-37A1-498B-99F2-F02ACF1146B6}" srcOrd="0" destOrd="0" parTransId="{C7AA8743-8972-498B-A136-31A38EFFCD24}" sibTransId="{756B2C9E-E3BB-49F3-926D-0164D4AF5AE2}"/>
    <dgm:cxn modelId="{54460082-924F-4C3D-A540-3EDE84411358}" type="presOf" srcId="{B5362494-3259-489D-BEF0-E8BDC1AE0A2C}" destId="{2C03A6C8-6211-4D78-9C09-E7B4FBDCEFEB}" srcOrd="1" destOrd="0" presId="urn:microsoft.com/office/officeart/2008/layout/HorizontalMultiLevelHierarchy"/>
    <dgm:cxn modelId="{069E37B5-E7D9-4B52-AE8B-0D0490A6413F}" type="presOf" srcId="{D984C316-D34F-4558-829B-48172DA5C5AC}" destId="{0DAEAA7F-C330-420C-837D-EE5C227C505B}" srcOrd="1" destOrd="0" presId="urn:microsoft.com/office/officeart/2008/layout/HorizontalMultiLevelHierarchy"/>
    <dgm:cxn modelId="{BF6C949D-84DB-41A0-80A6-6DF6C5F96EA7}" type="presOf" srcId="{FB9E1516-18FC-4247-AD26-E9E4DD560CAE}" destId="{4304566E-6F7E-470F-B53A-361F18BC666B}" srcOrd="0" destOrd="0" presId="urn:microsoft.com/office/officeart/2008/layout/HorizontalMultiLevelHierarchy"/>
    <dgm:cxn modelId="{3DC3A405-27DC-453E-82F0-35A598D3CFA1}" type="presOf" srcId="{8F72A574-D732-4BB8-805B-DB54A38B9B70}" destId="{7C0B67FA-BC91-44D6-A899-EFA6498B8518}" srcOrd="0" destOrd="0" presId="urn:microsoft.com/office/officeart/2008/layout/HorizontalMultiLevelHierarchy"/>
    <dgm:cxn modelId="{A706D4F5-EF6C-40FB-B375-CC1EBC109560}" type="presOf" srcId="{8F72A574-D732-4BB8-805B-DB54A38B9B70}" destId="{ADACE222-B355-42A5-A6AD-CDB1824EF09A}" srcOrd="1" destOrd="0" presId="urn:microsoft.com/office/officeart/2008/layout/HorizontalMultiLevelHierarchy"/>
    <dgm:cxn modelId="{BBB699B3-DD9E-45A9-835C-DB00B46A5C76}" type="presOf" srcId="{A725C405-7463-4D94-83DB-9BF6033E5CBB}" destId="{EA02B8ED-338E-4C6F-B3B6-555CAF9A18B0}" srcOrd="0" destOrd="0" presId="urn:microsoft.com/office/officeart/2008/layout/HorizontalMultiLevelHierarchy"/>
    <dgm:cxn modelId="{D168F816-E151-457F-9DFF-D3A3D69EDCA0}" type="presOf" srcId="{B5362494-3259-489D-BEF0-E8BDC1AE0A2C}" destId="{B2826005-42EA-470F-879C-E16B407561EA}" srcOrd="0" destOrd="0" presId="urn:microsoft.com/office/officeart/2008/layout/HorizontalMultiLevelHierarchy"/>
    <dgm:cxn modelId="{DA2BCE45-BA39-419F-9D82-388D4E88DC54}" type="presOf" srcId="{02D84307-5E1B-47D8-832D-710C5BCDA27F}" destId="{E0119EB2-287C-467E-9FF1-85D887F16685}" srcOrd="0" destOrd="0" presId="urn:microsoft.com/office/officeart/2008/layout/HorizontalMultiLevelHierarchy"/>
    <dgm:cxn modelId="{4B81C7F5-86D1-4EA6-BE6A-8372D0384398}" type="presOf" srcId="{C9C57EDA-69E3-49C0-B897-5D7AB3EFA131}" destId="{E38B0253-1AE6-4653-951D-D0D68D99D462}" srcOrd="0" destOrd="0" presId="urn:microsoft.com/office/officeart/2008/layout/HorizontalMultiLevelHierarchy"/>
    <dgm:cxn modelId="{EBD3D22F-53F3-4CD9-B837-736E05995442}" type="presOf" srcId="{D984C316-D34F-4558-829B-48172DA5C5AC}" destId="{EB5C1D03-3AC7-4C7B-B2DC-8BAC05C7B0F9}" srcOrd="0" destOrd="0" presId="urn:microsoft.com/office/officeart/2008/layout/HorizontalMultiLevelHierarchy"/>
    <dgm:cxn modelId="{FB42F90D-906F-469C-AAE1-CFE70CC621DD}" srcId="{02D84307-5E1B-47D8-832D-710C5BCDA27F}" destId="{A725C405-7463-4D94-83DB-9BF6033E5CBB}" srcOrd="1" destOrd="0" parTransId="{6544DC89-7603-4746-9F3C-1D75E47A5099}" sibTransId="{A5680583-8CA4-4774-B56C-A3016FD6030F}"/>
    <dgm:cxn modelId="{9C2B6490-1BCD-48DD-9487-5DD213D555DC}" type="presOf" srcId="{42C1D3D3-9911-47F9-853F-B6B9DCE5083E}" destId="{7F2D8630-71D0-4935-8613-A009AC00F566}" srcOrd="0" destOrd="0" presId="urn:microsoft.com/office/officeart/2008/layout/HorizontalMultiLevelHierarchy"/>
    <dgm:cxn modelId="{F6417C05-8B4A-44BD-8A1F-4B842CA05F16}" srcId="{E1399C47-CBF8-4D1D-8BC6-D3C304ECCED8}" destId="{41D94F59-EE8E-4B62-8A2B-09A8CF3F61C8}" srcOrd="0" destOrd="0" parTransId="{8A48B778-7DB3-41EE-95A7-020693511270}" sibTransId="{0218B6DC-56AB-4463-8167-3CC469516E73}"/>
    <dgm:cxn modelId="{5C8CA279-39B7-4B92-8237-09EBE0130BF1}" type="presOf" srcId="{C7AA8743-8972-498B-A136-31A38EFFCD24}" destId="{2AF1DD7C-26A5-4421-9D94-C63FF11A5855}" srcOrd="0" destOrd="0" presId="urn:microsoft.com/office/officeart/2008/layout/HorizontalMultiLevelHierarchy"/>
    <dgm:cxn modelId="{CA448C5A-9429-4DF3-B253-221356BA1E7C}" type="presOf" srcId="{1BC527BE-273D-4E1F-8F89-A86EEA9B9353}" destId="{3CD0635E-1012-4DC3-9AF2-14F6682EAE48}" srcOrd="1" destOrd="0" presId="urn:microsoft.com/office/officeart/2008/layout/HorizontalMultiLevelHierarchy"/>
    <dgm:cxn modelId="{098486CC-9B8B-41A4-ADAC-D9C685D54145}" type="presOf" srcId="{1BC527BE-273D-4E1F-8F89-A86EEA9B9353}" destId="{A3BEB297-9FAA-4F63-8E82-8E00D104CCDD}" srcOrd="0" destOrd="0" presId="urn:microsoft.com/office/officeart/2008/layout/HorizontalMultiLevelHierarchy"/>
    <dgm:cxn modelId="{DCD81067-0187-4C45-BCE1-D185E509DC6C}" type="presOf" srcId="{6544DC89-7603-4746-9F3C-1D75E47A5099}" destId="{42702CBD-19E6-4725-A290-38A7E97C098E}" srcOrd="1" destOrd="0" presId="urn:microsoft.com/office/officeart/2008/layout/HorizontalMultiLevelHierarchy"/>
    <dgm:cxn modelId="{8DDF36A3-0F2D-4B9B-8313-A1CF3E9DED1E}" type="presParOf" srcId="{400CB207-D16C-4F31-941B-27C77ADFB678}" destId="{CBAABE72-F93D-44A1-B894-D78EFEACA5A4}" srcOrd="0" destOrd="0" presId="urn:microsoft.com/office/officeart/2008/layout/HorizontalMultiLevelHierarchy"/>
    <dgm:cxn modelId="{2D402A89-8ACE-426E-B435-C6376B1B8A23}" type="presParOf" srcId="{CBAABE72-F93D-44A1-B894-D78EFEACA5A4}" destId="{451C1AB1-E027-4463-A334-A507FE3E3DE1}" srcOrd="0" destOrd="0" presId="urn:microsoft.com/office/officeart/2008/layout/HorizontalMultiLevelHierarchy"/>
    <dgm:cxn modelId="{DEEDDACD-0981-40E1-9DAC-380B64790B45}" type="presParOf" srcId="{CBAABE72-F93D-44A1-B894-D78EFEACA5A4}" destId="{82B94D49-2652-4CDB-BC2B-AFA5E2756571}" srcOrd="1" destOrd="0" presId="urn:microsoft.com/office/officeart/2008/layout/HorizontalMultiLevelHierarchy"/>
    <dgm:cxn modelId="{4632C556-A4F8-49A4-9637-ECFEC97A2A7F}" type="presParOf" srcId="{82B94D49-2652-4CDB-BC2B-AFA5E2756571}" destId="{7C0B67FA-BC91-44D6-A899-EFA6498B8518}" srcOrd="0" destOrd="0" presId="urn:microsoft.com/office/officeart/2008/layout/HorizontalMultiLevelHierarchy"/>
    <dgm:cxn modelId="{1EB86A67-FB90-49A3-8E09-81B4B9F689F9}" type="presParOf" srcId="{7C0B67FA-BC91-44D6-A899-EFA6498B8518}" destId="{ADACE222-B355-42A5-A6AD-CDB1824EF09A}" srcOrd="0" destOrd="0" presId="urn:microsoft.com/office/officeart/2008/layout/HorizontalMultiLevelHierarchy"/>
    <dgm:cxn modelId="{3A9ADE19-6AF6-4A10-A320-240EB9EAB69A}" type="presParOf" srcId="{82B94D49-2652-4CDB-BC2B-AFA5E2756571}" destId="{4CCC1BD2-821B-46E1-9F76-98F5456EC505}" srcOrd="1" destOrd="0" presId="urn:microsoft.com/office/officeart/2008/layout/HorizontalMultiLevelHierarchy"/>
    <dgm:cxn modelId="{F03160F3-1556-4604-A81D-C0ABFBAE8F2C}" type="presParOf" srcId="{4CCC1BD2-821B-46E1-9F76-98F5456EC505}" destId="{E0119EB2-287C-467E-9FF1-85D887F16685}" srcOrd="0" destOrd="0" presId="urn:microsoft.com/office/officeart/2008/layout/HorizontalMultiLevelHierarchy"/>
    <dgm:cxn modelId="{63C76582-AF1B-4A9F-8007-9EE138BF7C8C}" type="presParOf" srcId="{4CCC1BD2-821B-46E1-9F76-98F5456EC505}" destId="{DAEBE788-3A18-4383-839C-6380CF16C365}" srcOrd="1" destOrd="0" presId="urn:microsoft.com/office/officeart/2008/layout/HorizontalMultiLevelHierarchy"/>
    <dgm:cxn modelId="{A427E615-A224-4C30-8D39-6BF3010AF9B3}" type="presParOf" srcId="{DAEBE788-3A18-4383-839C-6380CF16C365}" destId="{A3BEB297-9FAA-4F63-8E82-8E00D104CCDD}" srcOrd="0" destOrd="0" presId="urn:microsoft.com/office/officeart/2008/layout/HorizontalMultiLevelHierarchy"/>
    <dgm:cxn modelId="{2AFA5D72-4DF9-45C7-B785-FE023CB34DBF}" type="presParOf" srcId="{A3BEB297-9FAA-4F63-8E82-8E00D104CCDD}" destId="{3CD0635E-1012-4DC3-9AF2-14F6682EAE48}" srcOrd="0" destOrd="0" presId="urn:microsoft.com/office/officeart/2008/layout/HorizontalMultiLevelHierarchy"/>
    <dgm:cxn modelId="{D96F8A39-8E34-4EF4-9925-B724FADE6EAA}" type="presParOf" srcId="{DAEBE788-3A18-4383-839C-6380CF16C365}" destId="{07081916-90B3-44DD-96DB-6A2EE0AF6BE9}" srcOrd="1" destOrd="0" presId="urn:microsoft.com/office/officeart/2008/layout/HorizontalMultiLevelHierarchy"/>
    <dgm:cxn modelId="{2D898042-CA5E-4E56-A0A5-82C711B1485A}" type="presParOf" srcId="{07081916-90B3-44DD-96DB-6A2EE0AF6BE9}" destId="{E38B0253-1AE6-4653-951D-D0D68D99D462}" srcOrd="0" destOrd="0" presId="urn:microsoft.com/office/officeart/2008/layout/HorizontalMultiLevelHierarchy"/>
    <dgm:cxn modelId="{88C20CA0-B83B-4852-8860-6596AD5A86DF}" type="presParOf" srcId="{07081916-90B3-44DD-96DB-6A2EE0AF6BE9}" destId="{E65B1AD7-01FA-46C9-922E-80664667619C}" srcOrd="1" destOrd="0" presId="urn:microsoft.com/office/officeart/2008/layout/HorizontalMultiLevelHierarchy"/>
    <dgm:cxn modelId="{B0D52FF6-C8D1-498F-AFE8-FFD646264F6C}" type="presParOf" srcId="{DAEBE788-3A18-4383-839C-6380CF16C365}" destId="{BF00E440-1168-4964-884A-4EDC016053FA}" srcOrd="2" destOrd="0" presId="urn:microsoft.com/office/officeart/2008/layout/HorizontalMultiLevelHierarchy"/>
    <dgm:cxn modelId="{D7BE86DE-8A15-41F3-AB0D-D6C447059F9F}" type="presParOf" srcId="{BF00E440-1168-4964-884A-4EDC016053FA}" destId="{42702CBD-19E6-4725-A290-38A7E97C098E}" srcOrd="0" destOrd="0" presId="urn:microsoft.com/office/officeart/2008/layout/HorizontalMultiLevelHierarchy"/>
    <dgm:cxn modelId="{BB912FC5-BCCD-459E-935B-6406B268F2DA}" type="presParOf" srcId="{DAEBE788-3A18-4383-839C-6380CF16C365}" destId="{98B1BDA2-4140-4770-A5FC-BB384EED0BEE}" srcOrd="3" destOrd="0" presId="urn:microsoft.com/office/officeart/2008/layout/HorizontalMultiLevelHierarchy"/>
    <dgm:cxn modelId="{93ABCCD2-DDC5-4F26-BA63-FFDA1B0E3264}" type="presParOf" srcId="{98B1BDA2-4140-4770-A5FC-BB384EED0BEE}" destId="{EA02B8ED-338E-4C6F-B3B6-555CAF9A18B0}" srcOrd="0" destOrd="0" presId="urn:microsoft.com/office/officeart/2008/layout/HorizontalMultiLevelHierarchy"/>
    <dgm:cxn modelId="{5E863DD7-4BE8-4B37-BA6A-5DF474C2CAD2}" type="presParOf" srcId="{98B1BDA2-4140-4770-A5FC-BB384EED0BEE}" destId="{9260F405-3DC6-4245-81BB-59658E802F17}" srcOrd="1" destOrd="0" presId="urn:microsoft.com/office/officeart/2008/layout/HorizontalMultiLevelHierarchy"/>
    <dgm:cxn modelId="{AFC80FA4-1561-47BD-A92D-36565EE9F5F7}" type="presParOf" srcId="{82B94D49-2652-4CDB-BC2B-AFA5E2756571}" destId="{EB5C1D03-3AC7-4C7B-B2DC-8BAC05C7B0F9}" srcOrd="2" destOrd="0" presId="urn:microsoft.com/office/officeart/2008/layout/HorizontalMultiLevelHierarchy"/>
    <dgm:cxn modelId="{9E93AF98-6E44-4794-B62E-9CED4D6D7CB8}" type="presParOf" srcId="{EB5C1D03-3AC7-4C7B-B2DC-8BAC05C7B0F9}" destId="{0DAEAA7F-C330-420C-837D-EE5C227C505B}" srcOrd="0" destOrd="0" presId="urn:microsoft.com/office/officeart/2008/layout/HorizontalMultiLevelHierarchy"/>
    <dgm:cxn modelId="{6F069726-291C-4C6C-80E8-B8B209FC7E97}" type="presParOf" srcId="{82B94D49-2652-4CDB-BC2B-AFA5E2756571}" destId="{B729A4EE-2B3C-4770-924B-0A0DD9301F3B}" srcOrd="3" destOrd="0" presId="urn:microsoft.com/office/officeart/2008/layout/HorizontalMultiLevelHierarchy"/>
    <dgm:cxn modelId="{CDFF9D34-0ED8-44D7-A642-EC98DD03DFC5}" type="presParOf" srcId="{B729A4EE-2B3C-4770-924B-0A0DD9301F3B}" destId="{4304566E-6F7E-470F-B53A-361F18BC666B}" srcOrd="0" destOrd="0" presId="urn:microsoft.com/office/officeart/2008/layout/HorizontalMultiLevelHierarchy"/>
    <dgm:cxn modelId="{3885B5B2-806C-4825-AB68-FDA0B4344F84}" type="presParOf" srcId="{B729A4EE-2B3C-4770-924B-0A0DD9301F3B}" destId="{7FA0CD14-3882-42F0-9A2B-A5DE349FC331}" srcOrd="1" destOrd="0" presId="urn:microsoft.com/office/officeart/2008/layout/HorizontalMultiLevelHierarchy"/>
    <dgm:cxn modelId="{96B44423-F766-4A55-897F-265BE23F63D9}" type="presParOf" srcId="{7FA0CD14-3882-42F0-9A2B-A5DE349FC331}" destId="{2AF1DD7C-26A5-4421-9D94-C63FF11A5855}" srcOrd="0" destOrd="0" presId="urn:microsoft.com/office/officeart/2008/layout/HorizontalMultiLevelHierarchy"/>
    <dgm:cxn modelId="{7FE774C4-639A-46A5-A286-33D299FD4AF5}" type="presParOf" srcId="{2AF1DD7C-26A5-4421-9D94-C63FF11A5855}" destId="{2F50CC47-A216-4E44-B543-93B112BFB394}" srcOrd="0" destOrd="0" presId="urn:microsoft.com/office/officeart/2008/layout/HorizontalMultiLevelHierarchy"/>
    <dgm:cxn modelId="{658A8A0F-C28B-470E-8246-A8A852175E42}" type="presParOf" srcId="{7FA0CD14-3882-42F0-9A2B-A5DE349FC331}" destId="{378D69D6-66E7-4914-AA39-81F196C67722}" srcOrd="1" destOrd="0" presId="urn:microsoft.com/office/officeart/2008/layout/HorizontalMultiLevelHierarchy"/>
    <dgm:cxn modelId="{6146F689-7BDD-4452-836C-00BD6512806A}" type="presParOf" srcId="{378D69D6-66E7-4914-AA39-81F196C67722}" destId="{8319B3A2-898F-4D48-9AC4-7E42CF92DDFB}" srcOrd="0" destOrd="0" presId="urn:microsoft.com/office/officeart/2008/layout/HorizontalMultiLevelHierarchy"/>
    <dgm:cxn modelId="{BF2F6B81-1ED5-4E0F-9EE8-657E4F935A6F}" type="presParOf" srcId="{378D69D6-66E7-4914-AA39-81F196C67722}" destId="{B85671A6-577E-487C-BE32-7F576C3D71A8}" srcOrd="1" destOrd="0" presId="urn:microsoft.com/office/officeart/2008/layout/HorizontalMultiLevelHierarchy"/>
    <dgm:cxn modelId="{F64BA151-7C57-4146-AAC7-A2494AEDACCB}" type="presParOf" srcId="{7FA0CD14-3882-42F0-9A2B-A5DE349FC331}" destId="{B2826005-42EA-470F-879C-E16B407561EA}" srcOrd="2" destOrd="0" presId="urn:microsoft.com/office/officeart/2008/layout/HorizontalMultiLevelHierarchy"/>
    <dgm:cxn modelId="{E0A2F0C4-020C-4AA7-B928-1CB5DA95B28A}" type="presParOf" srcId="{B2826005-42EA-470F-879C-E16B407561EA}" destId="{2C03A6C8-6211-4D78-9C09-E7B4FBDCEFEB}" srcOrd="0" destOrd="0" presId="urn:microsoft.com/office/officeart/2008/layout/HorizontalMultiLevelHierarchy"/>
    <dgm:cxn modelId="{E84F46D9-31FB-4B9D-811B-0F51E4FF8EC6}" type="presParOf" srcId="{7FA0CD14-3882-42F0-9A2B-A5DE349FC331}" destId="{8FA4B22D-BA09-4037-927C-D965EB551D27}" srcOrd="3" destOrd="0" presId="urn:microsoft.com/office/officeart/2008/layout/HorizontalMultiLevelHierarchy"/>
    <dgm:cxn modelId="{6EC6E14C-0199-4EE2-82AF-1AB4854A6845}" type="presParOf" srcId="{8FA4B22D-BA09-4037-927C-D965EB551D27}" destId="{7F2D8630-71D0-4935-8613-A009AC00F566}" srcOrd="0" destOrd="0" presId="urn:microsoft.com/office/officeart/2008/layout/HorizontalMultiLevelHierarchy"/>
    <dgm:cxn modelId="{D44544EB-2A1E-422B-A530-F82EB2994DAC}" type="presParOf" srcId="{8FA4B22D-BA09-4037-927C-D965EB551D27}" destId="{E60919C9-8473-40F5-9AC8-1AD3340FE2AC}"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026FE43-0A20-4570-98AD-82DF9F96A43F}"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F2EE8DAA-3C7D-4F53-9A37-B1C65645B7A5}">
      <dgm:prSet phldrT="[Text]" custT="1"/>
      <dgm:spPr/>
      <dgm:t>
        <a:bodyPr/>
        <a:lstStyle/>
        <a:p>
          <a:r>
            <a:rPr lang="en-US" sz="3600" dirty="0" smtClean="0"/>
            <a:t>Tight (inflation)</a:t>
          </a:r>
          <a:endParaRPr lang="en-US" sz="3600" dirty="0"/>
        </a:p>
      </dgm:t>
    </dgm:pt>
    <dgm:pt modelId="{787DE6EE-9E99-4AEC-BB85-5B57D7FD1859}" type="parTrans" cxnId="{0DB724F9-73D8-4F51-8741-A0D6372F7C3D}">
      <dgm:prSet/>
      <dgm:spPr/>
      <dgm:t>
        <a:bodyPr/>
        <a:lstStyle/>
        <a:p>
          <a:endParaRPr lang="en-US"/>
        </a:p>
      </dgm:t>
    </dgm:pt>
    <dgm:pt modelId="{37CE5E6E-FD17-40C7-83F9-9C1380657940}" type="sibTrans" cxnId="{0DB724F9-73D8-4F51-8741-A0D6372F7C3D}">
      <dgm:prSet/>
      <dgm:spPr/>
      <dgm:t>
        <a:bodyPr/>
        <a:lstStyle/>
        <a:p>
          <a:endParaRPr lang="en-US"/>
        </a:p>
      </dgm:t>
    </dgm:pt>
    <dgm:pt modelId="{F97C87D6-6353-4F0B-A864-2D3B226D78C3}">
      <dgm:prSet phldrT="[Text]" custT="1"/>
      <dgm:spPr/>
      <dgm:t>
        <a:bodyPr/>
        <a:lstStyle/>
        <a:p>
          <a:r>
            <a:rPr lang="en-US" sz="3600" dirty="0" smtClean="0"/>
            <a:t>30%</a:t>
          </a:r>
          <a:endParaRPr lang="en-US" sz="3600" dirty="0"/>
        </a:p>
      </dgm:t>
    </dgm:pt>
    <dgm:pt modelId="{A1E40E8B-AD5A-4C2F-B7DD-20508A6A64B6}" type="parTrans" cxnId="{128818B5-8D5D-4645-B36D-90E6E9B280B1}">
      <dgm:prSet/>
      <dgm:spPr/>
      <dgm:t>
        <a:bodyPr/>
        <a:lstStyle/>
        <a:p>
          <a:endParaRPr lang="en-US"/>
        </a:p>
      </dgm:t>
    </dgm:pt>
    <dgm:pt modelId="{74672E9D-9037-4BD4-8D8A-5586B5852802}" type="sibTrans" cxnId="{128818B5-8D5D-4645-B36D-90E6E9B280B1}">
      <dgm:prSet/>
      <dgm:spPr/>
      <dgm:t>
        <a:bodyPr/>
        <a:lstStyle/>
        <a:p>
          <a:endParaRPr lang="en-US"/>
        </a:p>
      </dgm:t>
    </dgm:pt>
    <dgm:pt modelId="{36568628-61C7-4DDF-99FF-D90C1BA33609}">
      <dgm:prSet phldrT="[Text]" custT="1"/>
      <dgm:spPr/>
      <dgm:t>
        <a:bodyPr/>
        <a:lstStyle/>
        <a:p>
          <a:r>
            <a:rPr lang="en-US" sz="3600" dirty="0" smtClean="0"/>
            <a:t>10,000</a:t>
          </a:r>
          <a:endParaRPr lang="en-US" sz="3600" dirty="0"/>
        </a:p>
      </dgm:t>
    </dgm:pt>
    <dgm:pt modelId="{5EC749A7-B709-429D-9B92-DB7827648E40}" type="parTrans" cxnId="{A5A2AAC2-AC57-4FFC-A846-6980E4AB90CC}">
      <dgm:prSet/>
      <dgm:spPr/>
      <dgm:t>
        <a:bodyPr/>
        <a:lstStyle/>
        <a:p>
          <a:endParaRPr lang="en-US"/>
        </a:p>
      </dgm:t>
    </dgm:pt>
    <dgm:pt modelId="{C05916D1-BE31-4771-9F96-BA48E1792298}" type="sibTrans" cxnId="{A5A2AAC2-AC57-4FFC-A846-6980E4AB90CC}">
      <dgm:prSet/>
      <dgm:spPr/>
      <dgm:t>
        <a:bodyPr/>
        <a:lstStyle/>
        <a:p>
          <a:endParaRPr lang="en-US"/>
        </a:p>
      </dgm:t>
    </dgm:pt>
    <dgm:pt modelId="{6A5BF43C-03BC-4FD8-9393-B40511A9C1D4}">
      <dgm:prSet phldrT="[Text]" custT="1"/>
      <dgm:spPr/>
      <dgm:t>
        <a:bodyPr/>
        <a:lstStyle/>
        <a:p>
          <a:r>
            <a:rPr lang="en-US" sz="3600" dirty="0" smtClean="0"/>
            <a:t>Easy (Deflation)</a:t>
          </a:r>
          <a:endParaRPr lang="en-US" sz="3600" dirty="0"/>
        </a:p>
      </dgm:t>
    </dgm:pt>
    <dgm:pt modelId="{DD437FC2-A49B-4A77-A862-2080EBFD073A}" type="parTrans" cxnId="{D59F0A36-A27A-4FD6-A8DA-8088FEA49955}">
      <dgm:prSet/>
      <dgm:spPr/>
      <dgm:t>
        <a:bodyPr/>
        <a:lstStyle/>
        <a:p>
          <a:endParaRPr lang="en-US"/>
        </a:p>
      </dgm:t>
    </dgm:pt>
    <dgm:pt modelId="{58A5B4CD-0B1E-42FB-9407-C0E7BDE15445}" type="sibTrans" cxnId="{D59F0A36-A27A-4FD6-A8DA-8088FEA49955}">
      <dgm:prSet/>
      <dgm:spPr/>
      <dgm:t>
        <a:bodyPr/>
        <a:lstStyle/>
        <a:p>
          <a:endParaRPr lang="en-US"/>
        </a:p>
      </dgm:t>
    </dgm:pt>
    <dgm:pt modelId="{531CE59F-B2A1-4C8B-8085-D6F123CF8758}">
      <dgm:prSet phldrT="[Text]" custT="1"/>
      <dgm:spPr/>
      <dgm:t>
        <a:bodyPr/>
        <a:lstStyle/>
        <a:p>
          <a:r>
            <a:rPr lang="en-US" sz="3600" dirty="0" smtClean="0"/>
            <a:t>Consumer credit</a:t>
          </a:r>
          <a:endParaRPr lang="en-US" sz="3600" dirty="0"/>
        </a:p>
      </dgm:t>
    </dgm:pt>
    <dgm:pt modelId="{13D8A194-31A2-4A56-A41B-FA8F7AA1007E}" type="parTrans" cxnId="{BFE34D83-3139-4502-A534-3DD83FBAA8DA}">
      <dgm:prSet/>
      <dgm:spPr/>
      <dgm:t>
        <a:bodyPr/>
        <a:lstStyle/>
        <a:p>
          <a:endParaRPr lang="en-US"/>
        </a:p>
      </dgm:t>
    </dgm:pt>
    <dgm:pt modelId="{EA90B409-B78A-498C-8DA1-AF004A3FF14B}" type="sibTrans" cxnId="{BFE34D83-3139-4502-A534-3DD83FBAA8DA}">
      <dgm:prSet/>
      <dgm:spPr/>
      <dgm:t>
        <a:bodyPr/>
        <a:lstStyle/>
        <a:p>
          <a:endParaRPr lang="en-US"/>
        </a:p>
      </dgm:t>
    </dgm:pt>
    <dgm:pt modelId="{1769DF12-1AFF-4C99-A41F-4F7D3ACB5D75}">
      <dgm:prSet phldrT="[Text]" custT="1"/>
      <dgm:spPr/>
      <dgm:t>
        <a:bodyPr/>
        <a:lstStyle/>
        <a:p>
          <a:r>
            <a:rPr lang="en-US" sz="3600" dirty="0" smtClean="0"/>
            <a:t>down payment</a:t>
          </a:r>
          <a:endParaRPr lang="en-US" sz="3600" dirty="0"/>
        </a:p>
      </dgm:t>
    </dgm:pt>
    <dgm:pt modelId="{A10CCD03-F85C-48DB-A626-14196959A085}" type="parTrans" cxnId="{482AE7D5-99F4-40E3-ADE0-2A6F5439908F}">
      <dgm:prSet/>
      <dgm:spPr/>
      <dgm:t>
        <a:bodyPr/>
        <a:lstStyle/>
        <a:p>
          <a:endParaRPr lang="en-US"/>
        </a:p>
      </dgm:t>
    </dgm:pt>
    <dgm:pt modelId="{1BB33391-0BDD-4E8E-997D-B1F8F6223EE7}" type="sibTrans" cxnId="{482AE7D5-99F4-40E3-ADE0-2A6F5439908F}">
      <dgm:prSet/>
      <dgm:spPr/>
      <dgm:t>
        <a:bodyPr/>
        <a:lstStyle/>
        <a:p>
          <a:endParaRPr lang="en-US"/>
        </a:p>
      </dgm:t>
    </dgm:pt>
    <dgm:pt modelId="{5257BEBC-0640-4714-AD42-DC3F03911C87}">
      <dgm:prSet phldrT="[Text]" custT="1"/>
      <dgm:spPr/>
      <dgm:t>
        <a:bodyPr/>
        <a:lstStyle/>
        <a:p>
          <a:r>
            <a:rPr lang="en-US" sz="3600" dirty="0" smtClean="0"/>
            <a:t>10%</a:t>
          </a:r>
          <a:endParaRPr lang="en-US" sz="3600" dirty="0"/>
        </a:p>
      </dgm:t>
    </dgm:pt>
    <dgm:pt modelId="{32DC5C3D-0550-406F-B691-7ED74855D72F}" type="parTrans" cxnId="{8C1ABB2B-5C56-4FA4-AC42-57B867F74B05}">
      <dgm:prSet/>
      <dgm:spPr/>
      <dgm:t>
        <a:bodyPr/>
        <a:lstStyle/>
        <a:p>
          <a:endParaRPr lang="en-US"/>
        </a:p>
      </dgm:t>
    </dgm:pt>
    <dgm:pt modelId="{9F7D3903-6CDF-4690-80AC-129E83A5E2FF}" type="sibTrans" cxnId="{8C1ABB2B-5C56-4FA4-AC42-57B867F74B05}">
      <dgm:prSet/>
      <dgm:spPr/>
      <dgm:t>
        <a:bodyPr/>
        <a:lstStyle/>
        <a:p>
          <a:endParaRPr lang="en-US"/>
        </a:p>
      </dgm:t>
    </dgm:pt>
    <dgm:pt modelId="{D9795CE1-62F4-45E2-B97D-A1FD74EB1CF5}">
      <dgm:prSet phldrT="[Text]" custT="1"/>
      <dgm:spPr/>
      <dgm:t>
        <a:bodyPr/>
        <a:lstStyle/>
        <a:p>
          <a:r>
            <a:rPr lang="en-US" sz="3600" dirty="0" smtClean="0"/>
            <a:t>Min.</a:t>
          </a:r>
          <a:br>
            <a:rPr lang="en-US" sz="3600" dirty="0" smtClean="0"/>
          </a:br>
          <a:r>
            <a:rPr lang="en-US" sz="3600" dirty="0" smtClean="0"/>
            <a:t>installment</a:t>
          </a:r>
          <a:endParaRPr lang="en-US" sz="3600" dirty="0"/>
        </a:p>
      </dgm:t>
    </dgm:pt>
    <dgm:pt modelId="{8170E5AD-3830-410F-8C29-C3C455C9BB51}" type="parTrans" cxnId="{5B83B4E2-A836-46F7-8235-BE61FEEF7AFA}">
      <dgm:prSet/>
      <dgm:spPr/>
      <dgm:t>
        <a:bodyPr/>
        <a:lstStyle/>
        <a:p>
          <a:endParaRPr lang="en-US"/>
        </a:p>
      </dgm:t>
    </dgm:pt>
    <dgm:pt modelId="{BA95DF00-6B39-4999-8EAE-A3017C2932F5}" type="sibTrans" cxnId="{5B83B4E2-A836-46F7-8235-BE61FEEF7AFA}">
      <dgm:prSet/>
      <dgm:spPr/>
      <dgm:t>
        <a:bodyPr/>
        <a:lstStyle/>
        <a:p>
          <a:endParaRPr lang="en-US"/>
        </a:p>
      </dgm:t>
    </dgm:pt>
    <dgm:pt modelId="{4E5EA1AD-55E7-4C3D-885B-B497FFA57EBF}">
      <dgm:prSet phldrT="[Text]" custT="1"/>
      <dgm:spPr/>
      <dgm:t>
        <a:bodyPr/>
        <a:lstStyle/>
        <a:p>
          <a:r>
            <a:rPr lang="en-US" sz="3600" dirty="0" smtClean="0"/>
            <a:t>1,000</a:t>
          </a:r>
          <a:endParaRPr lang="en-US" sz="3600" dirty="0"/>
        </a:p>
      </dgm:t>
    </dgm:pt>
    <dgm:pt modelId="{70AE6C39-C567-4C2E-B73C-84D71D9CF791}" type="parTrans" cxnId="{9E5EB0F2-0367-4631-AD82-47444CE840E8}">
      <dgm:prSet/>
      <dgm:spPr/>
      <dgm:t>
        <a:bodyPr/>
        <a:lstStyle/>
        <a:p>
          <a:endParaRPr lang="en-US"/>
        </a:p>
      </dgm:t>
    </dgm:pt>
    <dgm:pt modelId="{A4847195-EC92-4ECD-97BF-72F764B676BC}" type="sibTrans" cxnId="{9E5EB0F2-0367-4631-AD82-47444CE840E8}">
      <dgm:prSet/>
      <dgm:spPr/>
      <dgm:t>
        <a:bodyPr/>
        <a:lstStyle/>
        <a:p>
          <a:endParaRPr lang="en-US"/>
        </a:p>
      </dgm:t>
    </dgm:pt>
    <dgm:pt modelId="{E14A91FF-5F2C-45B1-8D6B-1A5606A995A0}" type="pres">
      <dgm:prSet presAssocID="{5026FE43-0A20-4570-98AD-82DF9F96A43F}" presName="Name0" presStyleCnt="0">
        <dgm:presLayoutVars>
          <dgm:dir/>
          <dgm:animLvl val="lvl"/>
          <dgm:resizeHandles val="exact"/>
        </dgm:presLayoutVars>
      </dgm:prSet>
      <dgm:spPr/>
      <dgm:t>
        <a:bodyPr/>
        <a:lstStyle/>
        <a:p>
          <a:endParaRPr lang="en-US"/>
        </a:p>
      </dgm:t>
    </dgm:pt>
    <dgm:pt modelId="{2B6E74D7-F4AC-4AF2-A595-9CB0B3AC2944}" type="pres">
      <dgm:prSet presAssocID="{531CE59F-B2A1-4C8B-8085-D6F123CF8758}" presName="vertFlow" presStyleCnt="0"/>
      <dgm:spPr/>
    </dgm:pt>
    <dgm:pt modelId="{D8EC1ED9-C5C0-4CD0-9DDC-86009AA5BC50}" type="pres">
      <dgm:prSet presAssocID="{531CE59F-B2A1-4C8B-8085-D6F123CF8758}" presName="header" presStyleLbl="node1" presStyleIdx="0" presStyleCnt="3" custScaleY="139587"/>
      <dgm:spPr/>
      <dgm:t>
        <a:bodyPr/>
        <a:lstStyle/>
        <a:p>
          <a:endParaRPr lang="en-US"/>
        </a:p>
      </dgm:t>
    </dgm:pt>
    <dgm:pt modelId="{704D99BC-DC39-4F52-89C1-7DF50BD968BD}" type="pres">
      <dgm:prSet presAssocID="{A10CCD03-F85C-48DB-A626-14196959A085}" presName="parTrans" presStyleLbl="sibTrans2D1" presStyleIdx="0" presStyleCnt="6"/>
      <dgm:spPr/>
      <dgm:t>
        <a:bodyPr/>
        <a:lstStyle/>
        <a:p>
          <a:endParaRPr lang="en-US"/>
        </a:p>
      </dgm:t>
    </dgm:pt>
    <dgm:pt modelId="{D2225081-21C3-4667-8C21-6552867CDBB4}" type="pres">
      <dgm:prSet presAssocID="{1769DF12-1AFF-4C99-A41F-4F7D3ACB5D75}" presName="child" presStyleLbl="alignAccFollowNode1" presStyleIdx="0" presStyleCnt="6" custScaleY="139587">
        <dgm:presLayoutVars>
          <dgm:chMax val="0"/>
          <dgm:bulletEnabled val="1"/>
        </dgm:presLayoutVars>
      </dgm:prSet>
      <dgm:spPr/>
      <dgm:t>
        <a:bodyPr/>
        <a:lstStyle/>
        <a:p>
          <a:endParaRPr lang="en-US"/>
        </a:p>
      </dgm:t>
    </dgm:pt>
    <dgm:pt modelId="{69622C84-DB90-49ED-A525-BDA79F11670A}" type="pres">
      <dgm:prSet presAssocID="{1BB33391-0BDD-4E8E-997D-B1F8F6223EE7}" presName="sibTrans" presStyleLbl="sibTrans2D1" presStyleIdx="1" presStyleCnt="6"/>
      <dgm:spPr/>
      <dgm:t>
        <a:bodyPr/>
        <a:lstStyle/>
        <a:p>
          <a:endParaRPr lang="en-US"/>
        </a:p>
      </dgm:t>
    </dgm:pt>
    <dgm:pt modelId="{79B5F28C-68C2-478A-A579-87CCEA82A107}" type="pres">
      <dgm:prSet presAssocID="{D9795CE1-62F4-45E2-B97D-A1FD74EB1CF5}" presName="child" presStyleLbl="alignAccFollowNode1" presStyleIdx="1" presStyleCnt="6" custScaleY="139587">
        <dgm:presLayoutVars>
          <dgm:chMax val="0"/>
          <dgm:bulletEnabled val="1"/>
        </dgm:presLayoutVars>
      </dgm:prSet>
      <dgm:spPr/>
      <dgm:t>
        <a:bodyPr/>
        <a:lstStyle/>
        <a:p>
          <a:endParaRPr lang="en-US"/>
        </a:p>
      </dgm:t>
    </dgm:pt>
    <dgm:pt modelId="{B7A6303D-CB19-4A9B-9438-DCBFD0A56AA8}" type="pres">
      <dgm:prSet presAssocID="{531CE59F-B2A1-4C8B-8085-D6F123CF8758}" presName="hSp" presStyleCnt="0"/>
      <dgm:spPr/>
    </dgm:pt>
    <dgm:pt modelId="{28420A00-980E-4791-BCBB-25314DABF7A9}" type="pres">
      <dgm:prSet presAssocID="{F2EE8DAA-3C7D-4F53-9A37-B1C65645B7A5}" presName="vertFlow" presStyleCnt="0"/>
      <dgm:spPr/>
    </dgm:pt>
    <dgm:pt modelId="{C5B359D7-6CA2-4523-8D39-C32FCE68CB75}" type="pres">
      <dgm:prSet presAssocID="{F2EE8DAA-3C7D-4F53-9A37-B1C65645B7A5}" presName="header" presStyleLbl="node1" presStyleIdx="1" presStyleCnt="3" custScaleY="139587"/>
      <dgm:spPr/>
      <dgm:t>
        <a:bodyPr/>
        <a:lstStyle/>
        <a:p>
          <a:endParaRPr lang="en-US"/>
        </a:p>
      </dgm:t>
    </dgm:pt>
    <dgm:pt modelId="{5FAAF3C9-0586-4B3D-88C2-FA5B434A587A}" type="pres">
      <dgm:prSet presAssocID="{A1E40E8B-AD5A-4C2F-B7DD-20508A6A64B6}" presName="parTrans" presStyleLbl="sibTrans2D1" presStyleIdx="2" presStyleCnt="6"/>
      <dgm:spPr/>
      <dgm:t>
        <a:bodyPr/>
        <a:lstStyle/>
        <a:p>
          <a:endParaRPr lang="en-US"/>
        </a:p>
      </dgm:t>
    </dgm:pt>
    <dgm:pt modelId="{A11AE833-B8E3-4F6C-A629-9E0B3524F280}" type="pres">
      <dgm:prSet presAssocID="{F97C87D6-6353-4F0B-A864-2D3B226D78C3}" presName="child" presStyleLbl="alignAccFollowNode1" presStyleIdx="2" presStyleCnt="6" custScaleY="139587">
        <dgm:presLayoutVars>
          <dgm:chMax val="0"/>
          <dgm:bulletEnabled val="1"/>
        </dgm:presLayoutVars>
      </dgm:prSet>
      <dgm:spPr/>
      <dgm:t>
        <a:bodyPr/>
        <a:lstStyle/>
        <a:p>
          <a:endParaRPr lang="en-US"/>
        </a:p>
      </dgm:t>
    </dgm:pt>
    <dgm:pt modelId="{F6D5D4E9-BDB7-48DD-A2B6-1C1FEFB521EC}" type="pres">
      <dgm:prSet presAssocID="{74672E9D-9037-4BD4-8D8A-5586B5852802}" presName="sibTrans" presStyleLbl="sibTrans2D1" presStyleIdx="3" presStyleCnt="6"/>
      <dgm:spPr/>
      <dgm:t>
        <a:bodyPr/>
        <a:lstStyle/>
        <a:p>
          <a:endParaRPr lang="en-US"/>
        </a:p>
      </dgm:t>
    </dgm:pt>
    <dgm:pt modelId="{61893721-8D05-4824-A613-54C8F21CB7AE}" type="pres">
      <dgm:prSet presAssocID="{36568628-61C7-4DDF-99FF-D90C1BA33609}" presName="child" presStyleLbl="alignAccFollowNode1" presStyleIdx="3" presStyleCnt="6" custScaleY="139587">
        <dgm:presLayoutVars>
          <dgm:chMax val="0"/>
          <dgm:bulletEnabled val="1"/>
        </dgm:presLayoutVars>
      </dgm:prSet>
      <dgm:spPr/>
      <dgm:t>
        <a:bodyPr/>
        <a:lstStyle/>
        <a:p>
          <a:endParaRPr lang="en-US"/>
        </a:p>
      </dgm:t>
    </dgm:pt>
    <dgm:pt modelId="{EFE670A3-DC85-4C7A-8611-DAC23247C4D3}" type="pres">
      <dgm:prSet presAssocID="{F2EE8DAA-3C7D-4F53-9A37-B1C65645B7A5}" presName="hSp" presStyleCnt="0"/>
      <dgm:spPr/>
    </dgm:pt>
    <dgm:pt modelId="{E82E1E97-4140-4576-9F58-13588C90B44D}" type="pres">
      <dgm:prSet presAssocID="{6A5BF43C-03BC-4FD8-9393-B40511A9C1D4}" presName="vertFlow" presStyleCnt="0"/>
      <dgm:spPr/>
    </dgm:pt>
    <dgm:pt modelId="{89C4AE5E-655E-453D-8A1E-F2EBB310615D}" type="pres">
      <dgm:prSet presAssocID="{6A5BF43C-03BC-4FD8-9393-B40511A9C1D4}" presName="header" presStyleLbl="node1" presStyleIdx="2" presStyleCnt="3" custScaleY="139587"/>
      <dgm:spPr/>
      <dgm:t>
        <a:bodyPr/>
        <a:lstStyle/>
        <a:p>
          <a:endParaRPr lang="en-US"/>
        </a:p>
      </dgm:t>
    </dgm:pt>
    <dgm:pt modelId="{A7A0C49E-FE16-4F43-9B7F-78B19BB003D6}" type="pres">
      <dgm:prSet presAssocID="{32DC5C3D-0550-406F-B691-7ED74855D72F}" presName="parTrans" presStyleLbl="sibTrans2D1" presStyleIdx="4" presStyleCnt="6"/>
      <dgm:spPr/>
      <dgm:t>
        <a:bodyPr/>
        <a:lstStyle/>
        <a:p>
          <a:endParaRPr lang="en-US"/>
        </a:p>
      </dgm:t>
    </dgm:pt>
    <dgm:pt modelId="{D2C66F77-7499-4E4C-8D1C-D63896AFF67E}" type="pres">
      <dgm:prSet presAssocID="{5257BEBC-0640-4714-AD42-DC3F03911C87}" presName="child" presStyleLbl="alignAccFollowNode1" presStyleIdx="4" presStyleCnt="6" custScaleY="139587">
        <dgm:presLayoutVars>
          <dgm:chMax val="0"/>
          <dgm:bulletEnabled val="1"/>
        </dgm:presLayoutVars>
      </dgm:prSet>
      <dgm:spPr/>
      <dgm:t>
        <a:bodyPr/>
        <a:lstStyle/>
        <a:p>
          <a:endParaRPr lang="en-US"/>
        </a:p>
      </dgm:t>
    </dgm:pt>
    <dgm:pt modelId="{2C6D7CB6-A1CA-491E-BEC2-1B15A91EDAF2}" type="pres">
      <dgm:prSet presAssocID="{9F7D3903-6CDF-4690-80AC-129E83A5E2FF}" presName="sibTrans" presStyleLbl="sibTrans2D1" presStyleIdx="5" presStyleCnt="6"/>
      <dgm:spPr/>
      <dgm:t>
        <a:bodyPr/>
        <a:lstStyle/>
        <a:p>
          <a:endParaRPr lang="en-US"/>
        </a:p>
      </dgm:t>
    </dgm:pt>
    <dgm:pt modelId="{5567906E-8737-4B64-95C7-BF728C3AC942}" type="pres">
      <dgm:prSet presAssocID="{4E5EA1AD-55E7-4C3D-885B-B497FFA57EBF}" presName="child" presStyleLbl="alignAccFollowNode1" presStyleIdx="5" presStyleCnt="6" custScaleY="139587">
        <dgm:presLayoutVars>
          <dgm:chMax val="0"/>
          <dgm:bulletEnabled val="1"/>
        </dgm:presLayoutVars>
      </dgm:prSet>
      <dgm:spPr/>
      <dgm:t>
        <a:bodyPr/>
        <a:lstStyle/>
        <a:p>
          <a:endParaRPr lang="en-US"/>
        </a:p>
      </dgm:t>
    </dgm:pt>
  </dgm:ptLst>
  <dgm:cxnLst>
    <dgm:cxn modelId="{F847370A-C838-4345-BCF4-42E18943594E}" type="presOf" srcId="{4E5EA1AD-55E7-4C3D-885B-B497FFA57EBF}" destId="{5567906E-8737-4B64-95C7-BF728C3AC942}" srcOrd="0" destOrd="0" presId="urn:microsoft.com/office/officeart/2005/8/layout/lProcess1"/>
    <dgm:cxn modelId="{9E5EB0F2-0367-4631-AD82-47444CE840E8}" srcId="{6A5BF43C-03BC-4FD8-9393-B40511A9C1D4}" destId="{4E5EA1AD-55E7-4C3D-885B-B497FFA57EBF}" srcOrd="1" destOrd="0" parTransId="{70AE6C39-C567-4C2E-B73C-84D71D9CF791}" sibTransId="{A4847195-EC92-4ECD-97BF-72F764B676BC}"/>
    <dgm:cxn modelId="{91A2DC6B-ACCF-4E6B-B1D2-7D5434D278C9}" type="presOf" srcId="{5026FE43-0A20-4570-98AD-82DF9F96A43F}" destId="{E14A91FF-5F2C-45B1-8D6B-1A5606A995A0}" srcOrd="0" destOrd="0" presId="urn:microsoft.com/office/officeart/2005/8/layout/lProcess1"/>
    <dgm:cxn modelId="{5B83B4E2-A836-46F7-8235-BE61FEEF7AFA}" srcId="{531CE59F-B2A1-4C8B-8085-D6F123CF8758}" destId="{D9795CE1-62F4-45E2-B97D-A1FD74EB1CF5}" srcOrd="1" destOrd="0" parTransId="{8170E5AD-3830-410F-8C29-C3C455C9BB51}" sibTransId="{BA95DF00-6B39-4999-8EAE-A3017C2932F5}"/>
    <dgm:cxn modelId="{BFE34D83-3139-4502-A534-3DD83FBAA8DA}" srcId="{5026FE43-0A20-4570-98AD-82DF9F96A43F}" destId="{531CE59F-B2A1-4C8B-8085-D6F123CF8758}" srcOrd="0" destOrd="0" parTransId="{13D8A194-31A2-4A56-A41B-FA8F7AA1007E}" sibTransId="{EA90B409-B78A-498C-8DA1-AF004A3FF14B}"/>
    <dgm:cxn modelId="{54B8E167-18E4-4CA1-A4B5-A3D4F73CAA33}" type="presOf" srcId="{5257BEBC-0640-4714-AD42-DC3F03911C87}" destId="{D2C66F77-7499-4E4C-8D1C-D63896AFF67E}" srcOrd="0" destOrd="0" presId="urn:microsoft.com/office/officeart/2005/8/layout/lProcess1"/>
    <dgm:cxn modelId="{DEF4F5DD-93F1-4395-A48F-DBAC6A43565E}" type="presOf" srcId="{D9795CE1-62F4-45E2-B97D-A1FD74EB1CF5}" destId="{79B5F28C-68C2-478A-A579-87CCEA82A107}" srcOrd="0" destOrd="0" presId="urn:microsoft.com/office/officeart/2005/8/layout/lProcess1"/>
    <dgm:cxn modelId="{4B3F838B-3E08-414E-8B70-3DC3CDACD42B}" type="presOf" srcId="{32DC5C3D-0550-406F-B691-7ED74855D72F}" destId="{A7A0C49E-FE16-4F43-9B7F-78B19BB003D6}" srcOrd="0" destOrd="0" presId="urn:microsoft.com/office/officeart/2005/8/layout/lProcess1"/>
    <dgm:cxn modelId="{CA1880BF-471A-474D-B90C-F4C242E7C9CC}" type="presOf" srcId="{9F7D3903-6CDF-4690-80AC-129E83A5E2FF}" destId="{2C6D7CB6-A1CA-491E-BEC2-1B15A91EDAF2}" srcOrd="0" destOrd="0" presId="urn:microsoft.com/office/officeart/2005/8/layout/lProcess1"/>
    <dgm:cxn modelId="{8C1ABB2B-5C56-4FA4-AC42-57B867F74B05}" srcId="{6A5BF43C-03BC-4FD8-9393-B40511A9C1D4}" destId="{5257BEBC-0640-4714-AD42-DC3F03911C87}" srcOrd="0" destOrd="0" parTransId="{32DC5C3D-0550-406F-B691-7ED74855D72F}" sibTransId="{9F7D3903-6CDF-4690-80AC-129E83A5E2FF}"/>
    <dgm:cxn modelId="{A5A2AAC2-AC57-4FFC-A846-6980E4AB90CC}" srcId="{F2EE8DAA-3C7D-4F53-9A37-B1C65645B7A5}" destId="{36568628-61C7-4DDF-99FF-D90C1BA33609}" srcOrd="1" destOrd="0" parTransId="{5EC749A7-B709-429D-9B92-DB7827648E40}" sibTransId="{C05916D1-BE31-4771-9F96-BA48E1792298}"/>
    <dgm:cxn modelId="{BC028E7A-F19C-43A7-9435-7A4F0C0913E5}" type="presOf" srcId="{74672E9D-9037-4BD4-8D8A-5586B5852802}" destId="{F6D5D4E9-BDB7-48DD-A2B6-1C1FEFB521EC}" srcOrd="0" destOrd="0" presId="urn:microsoft.com/office/officeart/2005/8/layout/lProcess1"/>
    <dgm:cxn modelId="{1DF4D48E-2EA2-4185-95D2-084290269DD9}" type="presOf" srcId="{A10CCD03-F85C-48DB-A626-14196959A085}" destId="{704D99BC-DC39-4F52-89C1-7DF50BD968BD}" srcOrd="0" destOrd="0" presId="urn:microsoft.com/office/officeart/2005/8/layout/lProcess1"/>
    <dgm:cxn modelId="{7225DA77-697E-4DDC-BE00-456B81C92213}" type="presOf" srcId="{531CE59F-B2A1-4C8B-8085-D6F123CF8758}" destId="{D8EC1ED9-C5C0-4CD0-9DDC-86009AA5BC50}" srcOrd="0" destOrd="0" presId="urn:microsoft.com/office/officeart/2005/8/layout/lProcess1"/>
    <dgm:cxn modelId="{482AE7D5-99F4-40E3-ADE0-2A6F5439908F}" srcId="{531CE59F-B2A1-4C8B-8085-D6F123CF8758}" destId="{1769DF12-1AFF-4C99-A41F-4F7D3ACB5D75}" srcOrd="0" destOrd="0" parTransId="{A10CCD03-F85C-48DB-A626-14196959A085}" sibTransId="{1BB33391-0BDD-4E8E-997D-B1F8F6223EE7}"/>
    <dgm:cxn modelId="{128818B5-8D5D-4645-B36D-90E6E9B280B1}" srcId="{F2EE8DAA-3C7D-4F53-9A37-B1C65645B7A5}" destId="{F97C87D6-6353-4F0B-A864-2D3B226D78C3}" srcOrd="0" destOrd="0" parTransId="{A1E40E8B-AD5A-4C2F-B7DD-20508A6A64B6}" sibTransId="{74672E9D-9037-4BD4-8D8A-5586B5852802}"/>
    <dgm:cxn modelId="{D59F0A36-A27A-4FD6-A8DA-8088FEA49955}" srcId="{5026FE43-0A20-4570-98AD-82DF9F96A43F}" destId="{6A5BF43C-03BC-4FD8-9393-B40511A9C1D4}" srcOrd="2" destOrd="0" parTransId="{DD437FC2-A49B-4A77-A862-2080EBFD073A}" sibTransId="{58A5B4CD-0B1E-42FB-9407-C0E7BDE15445}"/>
    <dgm:cxn modelId="{C64FF9C2-C164-4084-B4D1-8B645C0ED833}" type="presOf" srcId="{1769DF12-1AFF-4C99-A41F-4F7D3ACB5D75}" destId="{D2225081-21C3-4667-8C21-6552867CDBB4}" srcOrd="0" destOrd="0" presId="urn:microsoft.com/office/officeart/2005/8/layout/lProcess1"/>
    <dgm:cxn modelId="{0DB724F9-73D8-4F51-8741-A0D6372F7C3D}" srcId="{5026FE43-0A20-4570-98AD-82DF9F96A43F}" destId="{F2EE8DAA-3C7D-4F53-9A37-B1C65645B7A5}" srcOrd="1" destOrd="0" parTransId="{787DE6EE-9E99-4AEC-BB85-5B57D7FD1859}" sibTransId="{37CE5E6E-FD17-40C7-83F9-9C1380657940}"/>
    <dgm:cxn modelId="{DE974C42-160B-4186-B48C-0D0B94C012C2}" type="presOf" srcId="{1BB33391-0BDD-4E8E-997D-B1F8F6223EE7}" destId="{69622C84-DB90-49ED-A525-BDA79F11670A}" srcOrd="0" destOrd="0" presId="urn:microsoft.com/office/officeart/2005/8/layout/lProcess1"/>
    <dgm:cxn modelId="{117416B7-BF8C-4A4F-9017-6729481E22F1}" type="presOf" srcId="{6A5BF43C-03BC-4FD8-9393-B40511A9C1D4}" destId="{89C4AE5E-655E-453D-8A1E-F2EBB310615D}" srcOrd="0" destOrd="0" presId="urn:microsoft.com/office/officeart/2005/8/layout/lProcess1"/>
    <dgm:cxn modelId="{6BC5926E-A1D3-4D8C-A318-CD282161E41E}" type="presOf" srcId="{F97C87D6-6353-4F0B-A864-2D3B226D78C3}" destId="{A11AE833-B8E3-4F6C-A629-9E0B3524F280}" srcOrd="0" destOrd="0" presId="urn:microsoft.com/office/officeart/2005/8/layout/lProcess1"/>
    <dgm:cxn modelId="{F3F48872-B034-48B0-AB2B-9B6F9CFF0309}" type="presOf" srcId="{F2EE8DAA-3C7D-4F53-9A37-B1C65645B7A5}" destId="{C5B359D7-6CA2-4523-8D39-C32FCE68CB75}" srcOrd="0" destOrd="0" presId="urn:microsoft.com/office/officeart/2005/8/layout/lProcess1"/>
    <dgm:cxn modelId="{A180046C-20D2-41F4-B203-F24BEE364C57}" type="presOf" srcId="{A1E40E8B-AD5A-4C2F-B7DD-20508A6A64B6}" destId="{5FAAF3C9-0586-4B3D-88C2-FA5B434A587A}" srcOrd="0" destOrd="0" presId="urn:microsoft.com/office/officeart/2005/8/layout/lProcess1"/>
    <dgm:cxn modelId="{AAD17A16-2771-455E-9722-7794292B08C3}" type="presOf" srcId="{36568628-61C7-4DDF-99FF-D90C1BA33609}" destId="{61893721-8D05-4824-A613-54C8F21CB7AE}" srcOrd="0" destOrd="0" presId="urn:microsoft.com/office/officeart/2005/8/layout/lProcess1"/>
    <dgm:cxn modelId="{E879FF02-85C1-478E-B9D8-54F18FA46BCE}" type="presParOf" srcId="{E14A91FF-5F2C-45B1-8D6B-1A5606A995A0}" destId="{2B6E74D7-F4AC-4AF2-A595-9CB0B3AC2944}" srcOrd="0" destOrd="0" presId="urn:microsoft.com/office/officeart/2005/8/layout/lProcess1"/>
    <dgm:cxn modelId="{891D4ABC-BD7A-491F-AFAA-53F77500ED80}" type="presParOf" srcId="{2B6E74D7-F4AC-4AF2-A595-9CB0B3AC2944}" destId="{D8EC1ED9-C5C0-4CD0-9DDC-86009AA5BC50}" srcOrd="0" destOrd="0" presId="urn:microsoft.com/office/officeart/2005/8/layout/lProcess1"/>
    <dgm:cxn modelId="{5071DBEA-CB6C-4444-B46D-4BAE83B1476E}" type="presParOf" srcId="{2B6E74D7-F4AC-4AF2-A595-9CB0B3AC2944}" destId="{704D99BC-DC39-4F52-89C1-7DF50BD968BD}" srcOrd="1" destOrd="0" presId="urn:microsoft.com/office/officeart/2005/8/layout/lProcess1"/>
    <dgm:cxn modelId="{36E53287-C2BE-4A02-B4CE-27D78EC28945}" type="presParOf" srcId="{2B6E74D7-F4AC-4AF2-A595-9CB0B3AC2944}" destId="{D2225081-21C3-4667-8C21-6552867CDBB4}" srcOrd="2" destOrd="0" presId="urn:microsoft.com/office/officeart/2005/8/layout/lProcess1"/>
    <dgm:cxn modelId="{871E9E38-747B-4C44-80A7-B5B4DDBC1A20}" type="presParOf" srcId="{2B6E74D7-F4AC-4AF2-A595-9CB0B3AC2944}" destId="{69622C84-DB90-49ED-A525-BDA79F11670A}" srcOrd="3" destOrd="0" presId="urn:microsoft.com/office/officeart/2005/8/layout/lProcess1"/>
    <dgm:cxn modelId="{0C3C1000-1DAF-4811-9912-591AA9E06C88}" type="presParOf" srcId="{2B6E74D7-F4AC-4AF2-A595-9CB0B3AC2944}" destId="{79B5F28C-68C2-478A-A579-87CCEA82A107}" srcOrd="4" destOrd="0" presId="urn:microsoft.com/office/officeart/2005/8/layout/lProcess1"/>
    <dgm:cxn modelId="{862A36E0-F5A6-4A2C-99D6-6B769852E7C8}" type="presParOf" srcId="{E14A91FF-5F2C-45B1-8D6B-1A5606A995A0}" destId="{B7A6303D-CB19-4A9B-9438-DCBFD0A56AA8}" srcOrd="1" destOrd="0" presId="urn:microsoft.com/office/officeart/2005/8/layout/lProcess1"/>
    <dgm:cxn modelId="{C4813362-5D74-43EE-A4E0-27A833249D4B}" type="presParOf" srcId="{E14A91FF-5F2C-45B1-8D6B-1A5606A995A0}" destId="{28420A00-980E-4791-BCBB-25314DABF7A9}" srcOrd="2" destOrd="0" presId="urn:microsoft.com/office/officeart/2005/8/layout/lProcess1"/>
    <dgm:cxn modelId="{09DA3F20-051D-4AE7-AEA4-F9DDCD5A79EA}" type="presParOf" srcId="{28420A00-980E-4791-BCBB-25314DABF7A9}" destId="{C5B359D7-6CA2-4523-8D39-C32FCE68CB75}" srcOrd="0" destOrd="0" presId="urn:microsoft.com/office/officeart/2005/8/layout/lProcess1"/>
    <dgm:cxn modelId="{4B823B5B-78EA-479A-8726-DA015BF6AC7B}" type="presParOf" srcId="{28420A00-980E-4791-BCBB-25314DABF7A9}" destId="{5FAAF3C9-0586-4B3D-88C2-FA5B434A587A}" srcOrd="1" destOrd="0" presId="urn:microsoft.com/office/officeart/2005/8/layout/lProcess1"/>
    <dgm:cxn modelId="{355C173A-9678-4E28-B539-26C6FA7D44CE}" type="presParOf" srcId="{28420A00-980E-4791-BCBB-25314DABF7A9}" destId="{A11AE833-B8E3-4F6C-A629-9E0B3524F280}" srcOrd="2" destOrd="0" presId="urn:microsoft.com/office/officeart/2005/8/layout/lProcess1"/>
    <dgm:cxn modelId="{DEC6E1DB-05A3-48F7-B341-75D6F3D3FB9C}" type="presParOf" srcId="{28420A00-980E-4791-BCBB-25314DABF7A9}" destId="{F6D5D4E9-BDB7-48DD-A2B6-1C1FEFB521EC}" srcOrd="3" destOrd="0" presId="urn:microsoft.com/office/officeart/2005/8/layout/lProcess1"/>
    <dgm:cxn modelId="{CF53888A-4B5E-4BAC-96FA-7BA620C3E48D}" type="presParOf" srcId="{28420A00-980E-4791-BCBB-25314DABF7A9}" destId="{61893721-8D05-4824-A613-54C8F21CB7AE}" srcOrd="4" destOrd="0" presId="urn:microsoft.com/office/officeart/2005/8/layout/lProcess1"/>
    <dgm:cxn modelId="{D5324058-DFB3-4018-AD50-E61AB6D619E4}" type="presParOf" srcId="{E14A91FF-5F2C-45B1-8D6B-1A5606A995A0}" destId="{EFE670A3-DC85-4C7A-8611-DAC23247C4D3}" srcOrd="3" destOrd="0" presId="urn:microsoft.com/office/officeart/2005/8/layout/lProcess1"/>
    <dgm:cxn modelId="{078AAAE3-E010-4CCA-8FA4-0A6A8C0AADBC}" type="presParOf" srcId="{E14A91FF-5F2C-45B1-8D6B-1A5606A995A0}" destId="{E82E1E97-4140-4576-9F58-13588C90B44D}" srcOrd="4" destOrd="0" presId="urn:microsoft.com/office/officeart/2005/8/layout/lProcess1"/>
    <dgm:cxn modelId="{549A5008-2737-48AF-9BF8-75406DC8C91B}" type="presParOf" srcId="{E82E1E97-4140-4576-9F58-13588C90B44D}" destId="{89C4AE5E-655E-453D-8A1E-F2EBB310615D}" srcOrd="0" destOrd="0" presId="urn:microsoft.com/office/officeart/2005/8/layout/lProcess1"/>
    <dgm:cxn modelId="{1A19B763-508D-41AC-B0C9-FF0A7DAE86C7}" type="presParOf" srcId="{E82E1E97-4140-4576-9F58-13588C90B44D}" destId="{A7A0C49E-FE16-4F43-9B7F-78B19BB003D6}" srcOrd="1" destOrd="0" presId="urn:microsoft.com/office/officeart/2005/8/layout/lProcess1"/>
    <dgm:cxn modelId="{0C28C51F-C4C5-4A3C-9082-10E365A2B1D8}" type="presParOf" srcId="{E82E1E97-4140-4576-9F58-13588C90B44D}" destId="{D2C66F77-7499-4E4C-8D1C-D63896AFF67E}" srcOrd="2" destOrd="0" presId="urn:microsoft.com/office/officeart/2005/8/layout/lProcess1"/>
    <dgm:cxn modelId="{6B46ADB4-3F9F-4055-B214-9AD58AA8F715}" type="presParOf" srcId="{E82E1E97-4140-4576-9F58-13588C90B44D}" destId="{2C6D7CB6-A1CA-491E-BEC2-1B15A91EDAF2}" srcOrd="3" destOrd="0" presId="urn:microsoft.com/office/officeart/2005/8/layout/lProcess1"/>
    <dgm:cxn modelId="{D8335F08-F452-429A-B409-37E13B459D33}" type="presParOf" srcId="{E82E1E97-4140-4576-9F58-13588C90B44D}" destId="{5567906E-8737-4B64-95C7-BF728C3AC942}" srcOrd="4"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2F4FEBB-920A-4228-AD31-D8A250165216}"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4F5FEBB0-9DBB-454E-A489-CEDBE28E3702}">
      <dgm:prSet phldrT="[Text]" custT="1"/>
      <dgm:spPr/>
      <dgm:t>
        <a:bodyPr/>
        <a:lstStyle/>
        <a:p>
          <a:r>
            <a:rPr lang="en-US" sz="2400" dirty="0" smtClean="0"/>
            <a:t>Combat</a:t>
          </a:r>
          <a:endParaRPr lang="en-US" sz="2400" dirty="0"/>
        </a:p>
      </dgm:t>
    </dgm:pt>
    <dgm:pt modelId="{01B12097-7A20-4B14-89E3-6FDF175C23D9}" type="parTrans" cxnId="{19E10945-E585-401F-8DE7-5CF0C160790F}">
      <dgm:prSet/>
      <dgm:spPr/>
      <dgm:t>
        <a:bodyPr/>
        <a:lstStyle/>
        <a:p>
          <a:endParaRPr lang="en-US"/>
        </a:p>
      </dgm:t>
    </dgm:pt>
    <dgm:pt modelId="{1E3478A4-7490-4F73-8912-E2D8226680C8}" type="sibTrans" cxnId="{19E10945-E585-401F-8DE7-5CF0C160790F}">
      <dgm:prSet/>
      <dgm:spPr/>
      <dgm:t>
        <a:bodyPr/>
        <a:lstStyle/>
        <a:p>
          <a:endParaRPr lang="en-US"/>
        </a:p>
      </dgm:t>
    </dgm:pt>
    <dgm:pt modelId="{3B4D8C63-B9C7-4236-8AA2-7AD84F4537AD}">
      <dgm:prSet phldrT="[Text]" custT="1"/>
      <dgm:spPr/>
      <dgm:t>
        <a:bodyPr/>
        <a:lstStyle/>
        <a:p>
          <a:r>
            <a:rPr lang="en-US" sz="2400" dirty="0" smtClean="0"/>
            <a:t>CRR/SLR</a:t>
          </a:r>
          <a:endParaRPr lang="en-US" sz="2400" dirty="0"/>
        </a:p>
      </dgm:t>
    </dgm:pt>
    <dgm:pt modelId="{F5646B9B-6267-433B-A898-E85F6DEF1342}" type="parTrans" cxnId="{ECBBF5AE-57BC-4686-A954-FCA85B0222E4}">
      <dgm:prSet/>
      <dgm:spPr/>
      <dgm:t>
        <a:bodyPr/>
        <a:lstStyle/>
        <a:p>
          <a:endParaRPr lang="en-US"/>
        </a:p>
      </dgm:t>
    </dgm:pt>
    <dgm:pt modelId="{71BEEA59-2B3D-4500-9311-8CF6B2FBAA5D}" type="sibTrans" cxnId="{ECBBF5AE-57BC-4686-A954-FCA85B0222E4}">
      <dgm:prSet/>
      <dgm:spPr/>
      <dgm:t>
        <a:bodyPr/>
        <a:lstStyle/>
        <a:p>
          <a:endParaRPr lang="en-US"/>
        </a:p>
      </dgm:t>
    </dgm:pt>
    <dgm:pt modelId="{AED4B576-4433-4A7C-8ABC-9E13D7D63F07}">
      <dgm:prSet phldrT="[Text]" custT="1"/>
      <dgm:spPr/>
      <dgm:t>
        <a:bodyPr/>
        <a:lstStyle/>
        <a:p>
          <a:r>
            <a:rPr lang="en-US" sz="2400" dirty="0" smtClean="0"/>
            <a:t>▼</a:t>
          </a:r>
          <a:endParaRPr lang="en-US" sz="2400" dirty="0"/>
        </a:p>
      </dgm:t>
    </dgm:pt>
    <dgm:pt modelId="{FF80A164-C089-4E02-AE88-5A0F94F6AD0C}" type="parTrans" cxnId="{D1107137-7265-48C9-919C-B7AED0788330}">
      <dgm:prSet/>
      <dgm:spPr/>
      <dgm:t>
        <a:bodyPr/>
        <a:lstStyle/>
        <a:p>
          <a:endParaRPr lang="en-US"/>
        </a:p>
      </dgm:t>
    </dgm:pt>
    <dgm:pt modelId="{450E2B64-5653-400C-9849-F5324FA88AEB}" type="sibTrans" cxnId="{D1107137-7265-48C9-919C-B7AED0788330}">
      <dgm:prSet/>
      <dgm:spPr/>
      <dgm:t>
        <a:bodyPr/>
        <a:lstStyle/>
        <a:p>
          <a:endParaRPr lang="en-US"/>
        </a:p>
      </dgm:t>
    </dgm:pt>
    <dgm:pt modelId="{7E80D0C8-2816-4EDD-ABE0-31E7F154FFB1}">
      <dgm:prSet phldrT="[Text]" custT="1"/>
      <dgm:spPr/>
      <dgm:t>
        <a:bodyPr/>
        <a:lstStyle/>
        <a:p>
          <a:r>
            <a:rPr lang="en-US" sz="2400" dirty="0" smtClean="0"/>
            <a:t>Inflation</a:t>
          </a:r>
          <a:endParaRPr lang="en-US" sz="2400" dirty="0"/>
        </a:p>
      </dgm:t>
    </dgm:pt>
    <dgm:pt modelId="{0261F9EE-DDC2-4A1D-A617-F309F0C6E340}" type="parTrans" cxnId="{34F1F72D-F2AA-4AE8-9D07-B7D58A6D2BEE}">
      <dgm:prSet/>
      <dgm:spPr/>
      <dgm:t>
        <a:bodyPr/>
        <a:lstStyle/>
        <a:p>
          <a:endParaRPr lang="en-US"/>
        </a:p>
      </dgm:t>
    </dgm:pt>
    <dgm:pt modelId="{F1D836A5-71B5-4B71-856D-BFCB7AAADC11}" type="sibTrans" cxnId="{34F1F72D-F2AA-4AE8-9D07-B7D58A6D2BEE}">
      <dgm:prSet/>
      <dgm:spPr/>
      <dgm:t>
        <a:bodyPr/>
        <a:lstStyle/>
        <a:p>
          <a:endParaRPr lang="en-US"/>
        </a:p>
      </dgm:t>
    </dgm:pt>
    <dgm:pt modelId="{7BECF683-C79B-49CA-96DC-0AB3C1CC98A7}">
      <dgm:prSet phldrT="[Text]" custT="1"/>
      <dgm:spPr/>
      <dgm:t>
        <a:bodyPr/>
        <a:lstStyle/>
        <a:p>
          <a:r>
            <a:rPr lang="en-US" sz="2400" dirty="0" smtClean="0"/>
            <a:t>Deflation</a:t>
          </a:r>
          <a:endParaRPr lang="en-US" sz="2400" dirty="0"/>
        </a:p>
      </dgm:t>
    </dgm:pt>
    <dgm:pt modelId="{77350F09-795A-46F9-B4FB-EB2A40A85EA4}" type="parTrans" cxnId="{7319887E-57A5-4596-930E-5F58D25845FC}">
      <dgm:prSet/>
      <dgm:spPr/>
      <dgm:t>
        <a:bodyPr/>
        <a:lstStyle/>
        <a:p>
          <a:endParaRPr lang="en-US"/>
        </a:p>
      </dgm:t>
    </dgm:pt>
    <dgm:pt modelId="{742E1049-D578-409B-ADF6-604682487DAF}" type="sibTrans" cxnId="{7319887E-57A5-4596-930E-5F58D25845FC}">
      <dgm:prSet/>
      <dgm:spPr/>
      <dgm:t>
        <a:bodyPr/>
        <a:lstStyle/>
        <a:p>
          <a:endParaRPr lang="en-US"/>
        </a:p>
      </dgm:t>
    </dgm:pt>
    <dgm:pt modelId="{0F0361C0-527E-42CF-86F4-3D8CD871AFA0}">
      <dgm:prSet phldrT="[Text]" custT="1"/>
      <dgm:spPr/>
      <dgm:t>
        <a:bodyPr/>
        <a:lstStyle/>
        <a:p>
          <a:r>
            <a:rPr lang="en-US" sz="2400" dirty="0" smtClean="0"/>
            <a:t>Money?</a:t>
          </a:r>
          <a:endParaRPr lang="en-US" sz="2400" dirty="0"/>
        </a:p>
      </dgm:t>
    </dgm:pt>
    <dgm:pt modelId="{CB9BB719-549D-43D6-8AE0-2F200E086A45}" type="parTrans" cxnId="{6D0F181E-09F0-430C-BF99-A3C8DCEA83B2}">
      <dgm:prSet/>
      <dgm:spPr/>
      <dgm:t>
        <a:bodyPr/>
        <a:lstStyle/>
        <a:p>
          <a:endParaRPr lang="en-US"/>
        </a:p>
      </dgm:t>
    </dgm:pt>
    <dgm:pt modelId="{25E60352-6D02-4945-B346-CEF0B23F9F52}" type="sibTrans" cxnId="{6D0F181E-09F0-430C-BF99-A3C8DCEA83B2}">
      <dgm:prSet/>
      <dgm:spPr/>
      <dgm:t>
        <a:bodyPr/>
        <a:lstStyle/>
        <a:p>
          <a:endParaRPr lang="en-US"/>
        </a:p>
      </dgm:t>
    </dgm:pt>
    <dgm:pt modelId="{2A6624A6-82BC-44BF-862D-C4CA2D1CA166}">
      <dgm:prSet phldrT="[Text]" custT="1"/>
      <dgm:spPr/>
      <dgm:t>
        <a:bodyPr/>
        <a:lstStyle/>
        <a:p>
          <a:r>
            <a:rPr lang="en-US" sz="2400" dirty="0" smtClean="0"/>
            <a:t>Tight / Dear</a:t>
          </a:r>
          <a:endParaRPr lang="en-US" sz="2400" dirty="0"/>
        </a:p>
      </dgm:t>
    </dgm:pt>
    <dgm:pt modelId="{BD373CBD-51CE-4BEC-A649-C7503324CA07}" type="parTrans" cxnId="{464543B1-C1EB-412E-94A9-9A37085E118C}">
      <dgm:prSet/>
      <dgm:spPr/>
      <dgm:t>
        <a:bodyPr/>
        <a:lstStyle/>
        <a:p>
          <a:endParaRPr lang="en-US"/>
        </a:p>
      </dgm:t>
    </dgm:pt>
    <dgm:pt modelId="{2F1D4733-3144-46D1-A933-B09D8478B77E}" type="sibTrans" cxnId="{464543B1-C1EB-412E-94A9-9A37085E118C}">
      <dgm:prSet/>
      <dgm:spPr/>
      <dgm:t>
        <a:bodyPr/>
        <a:lstStyle/>
        <a:p>
          <a:endParaRPr lang="en-US"/>
        </a:p>
      </dgm:t>
    </dgm:pt>
    <dgm:pt modelId="{0D71CC5B-F590-41B3-9E7C-BA6E44CAFF13}">
      <dgm:prSet phldrT="[Text]" custT="1"/>
      <dgm:spPr/>
      <dgm:t>
        <a:bodyPr/>
        <a:lstStyle/>
        <a:p>
          <a:r>
            <a:rPr lang="en-US" sz="2400" dirty="0" smtClean="0"/>
            <a:t>Easy / Cheap</a:t>
          </a:r>
          <a:endParaRPr lang="en-US" sz="2400" dirty="0"/>
        </a:p>
      </dgm:t>
    </dgm:pt>
    <dgm:pt modelId="{FA155530-A5FD-45FE-B6D7-A89C44FEE54C}" type="parTrans" cxnId="{AF2E4E65-DC8B-4835-8B15-EC7F637F9E3F}">
      <dgm:prSet/>
      <dgm:spPr/>
      <dgm:t>
        <a:bodyPr/>
        <a:lstStyle/>
        <a:p>
          <a:endParaRPr lang="en-US"/>
        </a:p>
      </dgm:t>
    </dgm:pt>
    <dgm:pt modelId="{991BE43B-7F5A-4DDD-9CA6-1BF3CAE2EEEF}" type="sibTrans" cxnId="{AF2E4E65-DC8B-4835-8B15-EC7F637F9E3F}">
      <dgm:prSet/>
      <dgm:spPr/>
      <dgm:t>
        <a:bodyPr/>
        <a:lstStyle/>
        <a:p>
          <a:endParaRPr lang="en-US"/>
        </a:p>
      </dgm:t>
    </dgm:pt>
    <dgm:pt modelId="{26ACFA55-5DD7-4774-A115-0B3E1591663E}">
      <dgm:prSet phldrT="[Text]" custT="1"/>
      <dgm:spPr/>
      <dgm:t>
        <a:bodyPr/>
        <a:lstStyle/>
        <a:p>
          <a:r>
            <a:rPr lang="en-US" sz="2400" dirty="0" smtClean="0"/>
            <a:t>▲</a:t>
          </a:r>
          <a:endParaRPr lang="en-US" sz="2400" dirty="0"/>
        </a:p>
      </dgm:t>
    </dgm:pt>
    <dgm:pt modelId="{59C3546E-CE30-468D-AC2D-E32FEB0C2B66}" type="parTrans" cxnId="{A15430F2-EE3E-4753-AB82-5935E03694A1}">
      <dgm:prSet/>
      <dgm:spPr/>
      <dgm:t>
        <a:bodyPr/>
        <a:lstStyle/>
        <a:p>
          <a:endParaRPr lang="en-US"/>
        </a:p>
      </dgm:t>
    </dgm:pt>
    <dgm:pt modelId="{3BA92526-6B18-47B5-8BC3-7F013628213B}" type="sibTrans" cxnId="{A15430F2-EE3E-4753-AB82-5935E03694A1}">
      <dgm:prSet/>
      <dgm:spPr/>
      <dgm:t>
        <a:bodyPr/>
        <a:lstStyle/>
        <a:p>
          <a:endParaRPr lang="en-US"/>
        </a:p>
      </dgm:t>
    </dgm:pt>
    <dgm:pt modelId="{3D2F0965-A43D-46BC-BE93-690BFC5E0C7E}">
      <dgm:prSet phldrT="[Text]" custT="1"/>
      <dgm:spPr/>
      <dgm:t>
        <a:bodyPr/>
        <a:lstStyle/>
        <a:p>
          <a:r>
            <a:rPr lang="en-US" sz="2400" dirty="0" smtClean="0"/>
            <a:t>Policy Rate (Repo Rate)</a:t>
          </a:r>
          <a:endParaRPr lang="en-US" sz="2400" dirty="0"/>
        </a:p>
      </dgm:t>
    </dgm:pt>
    <dgm:pt modelId="{8ADF6AEF-6D6E-447E-9BE3-72BAEE7E1C17}" type="parTrans" cxnId="{2908E770-E2E9-41C4-9195-D50A504FAFDB}">
      <dgm:prSet/>
      <dgm:spPr/>
      <dgm:t>
        <a:bodyPr/>
        <a:lstStyle/>
        <a:p>
          <a:endParaRPr lang="en-US"/>
        </a:p>
      </dgm:t>
    </dgm:pt>
    <dgm:pt modelId="{DB43B3CE-C5BE-461A-A7AF-B7361261AA1F}" type="sibTrans" cxnId="{2908E770-E2E9-41C4-9195-D50A504FAFDB}">
      <dgm:prSet/>
      <dgm:spPr/>
      <dgm:t>
        <a:bodyPr/>
        <a:lstStyle/>
        <a:p>
          <a:endParaRPr lang="en-US"/>
        </a:p>
      </dgm:t>
    </dgm:pt>
    <dgm:pt modelId="{7EE8B6C5-7AF5-437D-90B8-336130D71D19}">
      <dgm:prSet phldrT="[Text]" custT="1"/>
      <dgm:spPr/>
      <dgm:t>
        <a:bodyPr/>
        <a:lstStyle/>
        <a:p>
          <a:r>
            <a:rPr lang="en-US" sz="2400" dirty="0" smtClean="0"/>
            <a:t>▲ (hike)</a:t>
          </a:r>
          <a:endParaRPr lang="en-US" sz="2400" dirty="0"/>
        </a:p>
      </dgm:t>
    </dgm:pt>
    <dgm:pt modelId="{6C533B81-C8FF-483D-9BD4-5C47A06B3337}" type="parTrans" cxnId="{1AB0DBE8-C5A6-42E6-BB35-FFCD280B7AC1}">
      <dgm:prSet/>
      <dgm:spPr/>
      <dgm:t>
        <a:bodyPr/>
        <a:lstStyle/>
        <a:p>
          <a:endParaRPr lang="en-US"/>
        </a:p>
      </dgm:t>
    </dgm:pt>
    <dgm:pt modelId="{A4A4B806-44CB-42B2-BC1D-46E7288126CF}" type="sibTrans" cxnId="{1AB0DBE8-C5A6-42E6-BB35-FFCD280B7AC1}">
      <dgm:prSet/>
      <dgm:spPr/>
      <dgm:t>
        <a:bodyPr/>
        <a:lstStyle/>
        <a:p>
          <a:endParaRPr lang="en-US"/>
        </a:p>
      </dgm:t>
    </dgm:pt>
    <dgm:pt modelId="{BE39232C-A59D-4283-AB80-E0FF85C28AA0}">
      <dgm:prSet phldrT="[Text]" custT="1"/>
      <dgm:spPr/>
      <dgm:t>
        <a:bodyPr/>
        <a:lstStyle/>
        <a:p>
          <a:r>
            <a:rPr lang="en-US" sz="2400" dirty="0" smtClean="0"/>
            <a:t>▼</a:t>
          </a:r>
          <a:endParaRPr lang="en-US" sz="2400" dirty="0"/>
        </a:p>
      </dgm:t>
    </dgm:pt>
    <dgm:pt modelId="{5D6A5E30-6EDC-46B0-8849-87221080D815}" type="parTrans" cxnId="{40A6519E-5CD4-4AB3-9CDA-C3FADFAE8E1A}">
      <dgm:prSet/>
      <dgm:spPr/>
      <dgm:t>
        <a:bodyPr/>
        <a:lstStyle/>
        <a:p>
          <a:endParaRPr lang="en-US"/>
        </a:p>
      </dgm:t>
    </dgm:pt>
    <dgm:pt modelId="{66CCB3F1-AD9D-4C89-839E-C7E9EF2CBE3D}" type="sibTrans" cxnId="{40A6519E-5CD4-4AB3-9CDA-C3FADFAE8E1A}">
      <dgm:prSet/>
      <dgm:spPr/>
      <dgm:t>
        <a:bodyPr/>
        <a:lstStyle/>
        <a:p>
          <a:endParaRPr lang="en-US"/>
        </a:p>
      </dgm:t>
    </dgm:pt>
    <dgm:pt modelId="{56764A60-0D42-45EF-A0AC-F2A6174ED0AE}">
      <dgm:prSet phldrT="[Text]" custT="1"/>
      <dgm:spPr/>
      <dgm:t>
        <a:bodyPr/>
        <a:lstStyle/>
        <a:p>
          <a:r>
            <a:rPr lang="en-US" sz="2400" dirty="0" smtClean="0"/>
            <a:t>OMO|MSS*</a:t>
          </a:r>
          <a:endParaRPr lang="en-US" sz="2400" dirty="0"/>
        </a:p>
      </dgm:t>
    </dgm:pt>
    <dgm:pt modelId="{D2B0EF18-0D0C-43FD-AC46-B53407AC3369}" type="parTrans" cxnId="{E578A8D1-6DFD-4CDE-8AD6-7CF771B6E05F}">
      <dgm:prSet/>
      <dgm:spPr/>
      <dgm:t>
        <a:bodyPr/>
        <a:lstStyle/>
        <a:p>
          <a:endParaRPr lang="en-US"/>
        </a:p>
      </dgm:t>
    </dgm:pt>
    <dgm:pt modelId="{392288F2-C0EA-4F89-8639-92EDE7AF2F25}" type="sibTrans" cxnId="{E578A8D1-6DFD-4CDE-8AD6-7CF771B6E05F}">
      <dgm:prSet/>
      <dgm:spPr/>
      <dgm:t>
        <a:bodyPr/>
        <a:lstStyle/>
        <a:p>
          <a:endParaRPr lang="en-US"/>
        </a:p>
      </dgm:t>
    </dgm:pt>
    <dgm:pt modelId="{D55B2FFF-B117-43A9-A94D-17DC1E771B4E}">
      <dgm:prSet phldrT="[Text]" custT="1"/>
      <dgm:spPr/>
      <dgm:t>
        <a:bodyPr/>
        <a:lstStyle/>
        <a:p>
          <a:r>
            <a:rPr lang="en-US" sz="2400" dirty="0" smtClean="0"/>
            <a:t>Sell</a:t>
          </a:r>
          <a:endParaRPr lang="en-US" sz="2400" dirty="0"/>
        </a:p>
      </dgm:t>
    </dgm:pt>
    <dgm:pt modelId="{E9C58523-9982-42F9-81B3-98DF0C33EAC5}" type="parTrans" cxnId="{1F2A7CDE-C85D-44ED-9635-4D7431538EAC}">
      <dgm:prSet/>
      <dgm:spPr/>
      <dgm:t>
        <a:bodyPr/>
        <a:lstStyle/>
        <a:p>
          <a:endParaRPr lang="en-US"/>
        </a:p>
      </dgm:t>
    </dgm:pt>
    <dgm:pt modelId="{BC8EF729-FE3A-4031-BCF1-A4D4446E851B}" type="sibTrans" cxnId="{1F2A7CDE-C85D-44ED-9635-4D7431538EAC}">
      <dgm:prSet/>
      <dgm:spPr/>
      <dgm:t>
        <a:bodyPr/>
        <a:lstStyle/>
        <a:p>
          <a:endParaRPr lang="en-US"/>
        </a:p>
      </dgm:t>
    </dgm:pt>
    <dgm:pt modelId="{4DE51473-8ABB-41E3-B0D5-D1C84EE3BD8D}">
      <dgm:prSet phldrT="[Text]" custT="1"/>
      <dgm:spPr/>
      <dgm:t>
        <a:bodyPr/>
        <a:lstStyle/>
        <a:p>
          <a:r>
            <a:rPr lang="en-US" sz="2400" dirty="0" err="1" smtClean="0"/>
            <a:t>Buy|NA</a:t>
          </a:r>
          <a:r>
            <a:rPr lang="en-US" sz="2400" dirty="0" smtClean="0"/>
            <a:t>*</a:t>
          </a:r>
          <a:endParaRPr lang="en-US" sz="2400" dirty="0"/>
        </a:p>
      </dgm:t>
    </dgm:pt>
    <dgm:pt modelId="{5BF5FB0A-DCC9-42AC-AFDC-67465BA4E039}" type="parTrans" cxnId="{2534B843-A32C-47E6-B060-4DBB7F38D535}">
      <dgm:prSet/>
      <dgm:spPr/>
      <dgm:t>
        <a:bodyPr/>
        <a:lstStyle/>
        <a:p>
          <a:endParaRPr lang="en-US"/>
        </a:p>
      </dgm:t>
    </dgm:pt>
    <dgm:pt modelId="{713BAAA5-DCD8-4F47-92DA-02F9B02FEF50}" type="sibTrans" cxnId="{2534B843-A32C-47E6-B060-4DBB7F38D535}">
      <dgm:prSet/>
      <dgm:spPr/>
      <dgm:t>
        <a:bodyPr/>
        <a:lstStyle/>
        <a:p>
          <a:endParaRPr lang="en-US"/>
        </a:p>
      </dgm:t>
    </dgm:pt>
    <dgm:pt modelId="{CF038416-3148-4C2E-A885-C19DD62582DB}">
      <dgm:prSet phldrT="[Text]" custT="1"/>
      <dgm:spPr/>
      <dgm:t>
        <a:bodyPr/>
        <a:lstStyle/>
        <a:p>
          <a:r>
            <a:rPr lang="en-US" sz="2400" dirty="0" smtClean="0"/>
            <a:t>Money supply</a:t>
          </a:r>
          <a:endParaRPr lang="en-US" sz="2400" dirty="0"/>
        </a:p>
      </dgm:t>
    </dgm:pt>
    <dgm:pt modelId="{F38E2514-9770-4531-A514-DBF16F116F63}" type="parTrans" cxnId="{53BCEF71-2B3B-4FE6-8C19-D787E511BE0F}">
      <dgm:prSet/>
      <dgm:spPr/>
      <dgm:t>
        <a:bodyPr/>
        <a:lstStyle/>
        <a:p>
          <a:endParaRPr lang="en-US"/>
        </a:p>
      </dgm:t>
    </dgm:pt>
    <dgm:pt modelId="{A201A53F-85B5-47F5-8EF5-1B6783BD125F}" type="sibTrans" cxnId="{53BCEF71-2B3B-4FE6-8C19-D787E511BE0F}">
      <dgm:prSet/>
      <dgm:spPr/>
      <dgm:t>
        <a:bodyPr/>
        <a:lstStyle/>
        <a:p>
          <a:endParaRPr lang="en-US"/>
        </a:p>
      </dgm:t>
    </dgm:pt>
    <dgm:pt modelId="{ECDCF5B1-7800-4B09-AA9B-EFE19D1BB28F}">
      <dgm:prSet phldrT="[Text]" custT="1"/>
      <dgm:spPr/>
      <dgm:t>
        <a:bodyPr/>
        <a:lstStyle/>
        <a:p>
          <a:r>
            <a:rPr lang="en-US" sz="2400" dirty="0" smtClean="0"/>
            <a:t>▼</a:t>
          </a:r>
          <a:endParaRPr lang="en-US" sz="2400" dirty="0"/>
        </a:p>
      </dgm:t>
    </dgm:pt>
    <dgm:pt modelId="{142842B6-0BD1-41F6-A2E2-844D96541791}" type="parTrans" cxnId="{52E66E06-579B-4F48-A6DB-23C63F5DA1E3}">
      <dgm:prSet/>
      <dgm:spPr/>
      <dgm:t>
        <a:bodyPr/>
        <a:lstStyle/>
        <a:p>
          <a:endParaRPr lang="en-US"/>
        </a:p>
      </dgm:t>
    </dgm:pt>
    <dgm:pt modelId="{3757C360-858C-42BC-AFEF-60A738293E24}" type="sibTrans" cxnId="{52E66E06-579B-4F48-A6DB-23C63F5DA1E3}">
      <dgm:prSet/>
      <dgm:spPr/>
      <dgm:t>
        <a:bodyPr/>
        <a:lstStyle/>
        <a:p>
          <a:endParaRPr lang="en-US"/>
        </a:p>
      </dgm:t>
    </dgm:pt>
    <dgm:pt modelId="{EDB461DC-C04B-47EB-849B-F752AB528CB2}">
      <dgm:prSet phldrT="[Text]" custT="1"/>
      <dgm:spPr/>
      <dgm:t>
        <a:bodyPr/>
        <a:lstStyle/>
        <a:p>
          <a:r>
            <a:rPr lang="en-US" sz="2400" dirty="0" smtClean="0"/>
            <a:t>▲</a:t>
          </a:r>
          <a:endParaRPr lang="en-US" sz="2400" dirty="0"/>
        </a:p>
      </dgm:t>
    </dgm:pt>
    <dgm:pt modelId="{0B1DE53E-014F-4F06-BBEE-C4C7FED19DFF}" type="parTrans" cxnId="{AE829A68-1EE2-4E69-A954-4B34C62682E5}">
      <dgm:prSet/>
      <dgm:spPr/>
      <dgm:t>
        <a:bodyPr/>
        <a:lstStyle/>
        <a:p>
          <a:endParaRPr lang="en-US"/>
        </a:p>
      </dgm:t>
    </dgm:pt>
    <dgm:pt modelId="{97F3143D-D60D-4EE4-AB41-7AD71C75F630}" type="sibTrans" cxnId="{AE829A68-1EE2-4E69-A954-4B34C62682E5}">
      <dgm:prSet/>
      <dgm:spPr/>
      <dgm:t>
        <a:bodyPr/>
        <a:lstStyle/>
        <a:p>
          <a:endParaRPr lang="en-US"/>
        </a:p>
      </dgm:t>
    </dgm:pt>
    <dgm:pt modelId="{1C40F56C-027C-4462-A251-317B590CE23D}">
      <dgm:prSet phldrT="[Text]" custT="1"/>
      <dgm:spPr>
        <a:solidFill>
          <a:srgbClr val="FF0000"/>
        </a:solidFill>
      </dgm:spPr>
      <dgm:t>
        <a:bodyPr/>
        <a:lstStyle/>
        <a:p>
          <a:r>
            <a:rPr lang="en-US" sz="2400" dirty="0" smtClean="0"/>
            <a:t>CCC</a:t>
          </a:r>
          <a:endParaRPr lang="en-US" sz="2400" dirty="0"/>
        </a:p>
      </dgm:t>
    </dgm:pt>
    <dgm:pt modelId="{041731BE-48F4-4930-9B1A-3BF0F248229E}" type="parTrans" cxnId="{8E3FF26E-1D25-44E9-907C-42FE3372CC0C}">
      <dgm:prSet/>
      <dgm:spPr/>
      <dgm:t>
        <a:bodyPr/>
        <a:lstStyle/>
        <a:p>
          <a:endParaRPr lang="en-US"/>
        </a:p>
      </dgm:t>
    </dgm:pt>
    <dgm:pt modelId="{7B96FC19-2C81-4988-9FD0-69EAD866ADC3}" type="sibTrans" cxnId="{8E3FF26E-1D25-44E9-907C-42FE3372CC0C}">
      <dgm:prSet/>
      <dgm:spPr/>
      <dgm:t>
        <a:bodyPr/>
        <a:lstStyle/>
        <a:p>
          <a:endParaRPr lang="en-US"/>
        </a:p>
      </dgm:t>
    </dgm:pt>
    <dgm:pt modelId="{671184EA-C4DB-442A-BBCB-AB1F729056B7}">
      <dgm:prSet phldrT="[Text]" custT="1"/>
      <dgm:spPr/>
      <dgm:t>
        <a:bodyPr/>
        <a:lstStyle/>
        <a:p>
          <a:r>
            <a:rPr lang="en-US" sz="2400" dirty="0" smtClean="0"/>
            <a:t>▲ (Tight)</a:t>
          </a:r>
          <a:endParaRPr lang="en-US" sz="2400" dirty="0"/>
        </a:p>
      </dgm:t>
    </dgm:pt>
    <dgm:pt modelId="{84A7E390-6F37-4160-8C69-AAC65B9D5201}" type="parTrans" cxnId="{F1238DE2-F736-468F-B032-90F839F80AD2}">
      <dgm:prSet/>
      <dgm:spPr/>
      <dgm:t>
        <a:bodyPr/>
        <a:lstStyle/>
        <a:p>
          <a:endParaRPr lang="en-US"/>
        </a:p>
      </dgm:t>
    </dgm:pt>
    <dgm:pt modelId="{FF883561-3FCC-4FB6-AB61-F962979252C4}" type="sibTrans" cxnId="{F1238DE2-F736-468F-B032-90F839F80AD2}">
      <dgm:prSet/>
      <dgm:spPr/>
      <dgm:t>
        <a:bodyPr/>
        <a:lstStyle/>
        <a:p>
          <a:endParaRPr lang="en-US"/>
        </a:p>
      </dgm:t>
    </dgm:pt>
    <dgm:pt modelId="{E465B26E-C92F-40AD-9657-1710D478BB79}">
      <dgm:prSet phldrT="[Text]" custT="1"/>
      <dgm:spPr/>
      <dgm:t>
        <a:bodyPr/>
        <a:lstStyle/>
        <a:p>
          <a:r>
            <a:rPr lang="en-US" sz="2400" dirty="0" smtClean="0"/>
            <a:t>▼ (easy EMI, </a:t>
          </a:r>
          <a:r>
            <a:rPr lang="en-US" sz="2400" dirty="0" err="1" smtClean="0"/>
            <a:t>DownPay</a:t>
          </a:r>
          <a:r>
            <a:rPr lang="en-US" sz="2400" dirty="0" smtClean="0"/>
            <a:t>)</a:t>
          </a:r>
          <a:endParaRPr lang="en-US" sz="2400" dirty="0"/>
        </a:p>
      </dgm:t>
    </dgm:pt>
    <dgm:pt modelId="{5C2CA703-BCFB-4594-9BB9-AF765F6DC5B7}" type="parTrans" cxnId="{6B2C0FBA-D591-435D-BA0F-246BDDB537BF}">
      <dgm:prSet/>
      <dgm:spPr/>
      <dgm:t>
        <a:bodyPr/>
        <a:lstStyle/>
        <a:p>
          <a:endParaRPr lang="en-US"/>
        </a:p>
      </dgm:t>
    </dgm:pt>
    <dgm:pt modelId="{52E80B38-BC5E-4B64-BFC5-29FDFA8A4FDB}" type="sibTrans" cxnId="{6B2C0FBA-D591-435D-BA0F-246BDDB537BF}">
      <dgm:prSet/>
      <dgm:spPr/>
      <dgm:t>
        <a:bodyPr/>
        <a:lstStyle/>
        <a:p>
          <a:endParaRPr lang="en-US"/>
        </a:p>
      </dgm:t>
    </dgm:pt>
    <dgm:pt modelId="{64321754-AD5B-4C07-8D77-06A37D4CEE66}" type="pres">
      <dgm:prSet presAssocID="{92F4FEBB-920A-4228-AD31-D8A250165216}" presName="Name0" presStyleCnt="0">
        <dgm:presLayoutVars>
          <dgm:chPref val="3"/>
          <dgm:dir/>
          <dgm:animLvl val="lvl"/>
          <dgm:resizeHandles/>
        </dgm:presLayoutVars>
      </dgm:prSet>
      <dgm:spPr/>
      <dgm:t>
        <a:bodyPr/>
        <a:lstStyle/>
        <a:p>
          <a:endParaRPr lang="en-US"/>
        </a:p>
      </dgm:t>
    </dgm:pt>
    <dgm:pt modelId="{F27EEC53-2972-429B-8810-D4D99F33C45F}" type="pres">
      <dgm:prSet presAssocID="{4F5FEBB0-9DBB-454E-A489-CEDBE28E3702}" presName="horFlow" presStyleCnt="0"/>
      <dgm:spPr/>
      <dgm:t>
        <a:bodyPr/>
        <a:lstStyle/>
        <a:p>
          <a:endParaRPr lang="en-US"/>
        </a:p>
      </dgm:t>
    </dgm:pt>
    <dgm:pt modelId="{39B7407B-2AB8-49A8-8AF4-82784044E43D}" type="pres">
      <dgm:prSet presAssocID="{4F5FEBB0-9DBB-454E-A489-CEDBE28E3702}" presName="bigChev" presStyleLbl="node1" presStyleIdx="0" presStyleCnt="7" custScaleX="212971" custLinFactX="-11239" custLinFactNeighborX="-100000" custLinFactNeighborY="1390"/>
      <dgm:spPr/>
      <dgm:t>
        <a:bodyPr/>
        <a:lstStyle/>
        <a:p>
          <a:endParaRPr lang="en-US"/>
        </a:p>
      </dgm:t>
    </dgm:pt>
    <dgm:pt modelId="{95EA08F9-413E-4AB3-8894-D83B70D4191C}" type="pres">
      <dgm:prSet presAssocID="{0261F9EE-DDC2-4A1D-A617-F309F0C6E340}" presName="parTrans" presStyleCnt="0"/>
      <dgm:spPr/>
      <dgm:t>
        <a:bodyPr/>
        <a:lstStyle/>
        <a:p>
          <a:endParaRPr lang="en-US"/>
        </a:p>
      </dgm:t>
    </dgm:pt>
    <dgm:pt modelId="{9BA8E901-4F2C-4413-AEB1-30E519BCC3D8}" type="pres">
      <dgm:prSet presAssocID="{7E80D0C8-2816-4EDD-ABE0-31E7F154FFB1}" presName="node" presStyleLbl="alignAccFollowNode1" presStyleIdx="0" presStyleCnt="14" custScaleX="212971" custLinFactX="-15204" custLinFactNeighborX="-100000" custLinFactNeighborY="1674">
        <dgm:presLayoutVars>
          <dgm:bulletEnabled val="1"/>
        </dgm:presLayoutVars>
      </dgm:prSet>
      <dgm:spPr/>
      <dgm:t>
        <a:bodyPr/>
        <a:lstStyle/>
        <a:p>
          <a:endParaRPr lang="en-US"/>
        </a:p>
      </dgm:t>
    </dgm:pt>
    <dgm:pt modelId="{7CA91E98-5D6A-47E3-82A8-750C2A8BDDD3}" type="pres">
      <dgm:prSet presAssocID="{F1D836A5-71B5-4B71-856D-BFCB7AAADC11}" presName="sibTrans" presStyleCnt="0"/>
      <dgm:spPr/>
      <dgm:t>
        <a:bodyPr/>
        <a:lstStyle/>
        <a:p>
          <a:endParaRPr lang="en-US"/>
        </a:p>
      </dgm:t>
    </dgm:pt>
    <dgm:pt modelId="{F6758218-6559-4511-AFDE-13B4C6505DAE}" type="pres">
      <dgm:prSet presAssocID="{7BECF683-C79B-49CA-96DC-0AB3C1CC98A7}" presName="node" presStyleLbl="alignAccFollowNode1" presStyleIdx="1" presStyleCnt="14" custScaleX="212971" custLinFactX="-15204" custLinFactNeighborX="-100000" custLinFactNeighborY="1674">
        <dgm:presLayoutVars>
          <dgm:bulletEnabled val="1"/>
        </dgm:presLayoutVars>
      </dgm:prSet>
      <dgm:spPr/>
      <dgm:t>
        <a:bodyPr/>
        <a:lstStyle/>
        <a:p>
          <a:endParaRPr lang="en-US"/>
        </a:p>
      </dgm:t>
    </dgm:pt>
    <dgm:pt modelId="{919BB200-9527-498D-BE27-9BB143473EF6}" type="pres">
      <dgm:prSet presAssocID="{4F5FEBB0-9DBB-454E-A489-CEDBE28E3702}" presName="vSp" presStyleCnt="0"/>
      <dgm:spPr/>
      <dgm:t>
        <a:bodyPr/>
        <a:lstStyle/>
        <a:p>
          <a:endParaRPr lang="en-US"/>
        </a:p>
      </dgm:t>
    </dgm:pt>
    <dgm:pt modelId="{B96CCECD-C1AE-40A1-B59C-C63E885E887C}" type="pres">
      <dgm:prSet presAssocID="{0F0361C0-527E-42CF-86F4-3D8CD871AFA0}" presName="horFlow" presStyleCnt="0"/>
      <dgm:spPr/>
      <dgm:t>
        <a:bodyPr/>
        <a:lstStyle/>
        <a:p>
          <a:endParaRPr lang="en-US"/>
        </a:p>
      </dgm:t>
    </dgm:pt>
    <dgm:pt modelId="{275FCE47-43E0-48B9-A485-95D90BA45A4A}" type="pres">
      <dgm:prSet presAssocID="{0F0361C0-527E-42CF-86F4-3D8CD871AFA0}" presName="bigChev" presStyleLbl="node1" presStyleIdx="1" presStyleCnt="7" custScaleX="212971" custLinFactX="-11239" custLinFactNeighborX="-100000" custLinFactNeighborY="1390"/>
      <dgm:spPr/>
      <dgm:t>
        <a:bodyPr/>
        <a:lstStyle/>
        <a:p>
          <a:endParaRPr lang="en-US"/>
        </a:p>
      </dgm:t>
    </dgm:pt>
    <dgm:pt modelId="{4ABB432F-F513-4C2B-91CA-3D692E45CE44}" type="pres">
      <dgm:prSet presAssocID="{BD373CBD-51CE-4BEC-A649-C7503324CA07}" presName="parTrans" presStyleCnt="0"/>
      <dgm:spPr/>
      <dgm:t>
        <a:bodyPr/>
        <a:lstStyle/>
        <a:p>
          <a:endParaRPr lang="en-US"/>
        </a:p>
      </dgm:t>
    </dgm:pt>
    <dgm:pt modelId="{D1BFD676-7BA3-4EE2-B17F-C11FE4AAFBFD}" type="pres">
      <dgm:prSet presAssocID="{2A6624A6-82BC-44BF-862D-C4CA2D1CA166}" presName="node" presStyleLbl="alignAccFollowNode1" presStyleIdx="2" presStyleCnt="14" custScaleX="212971" custLinFactX="-15204" custLinFactNeighborX="-100000" custLinFactNeighborY="1674">
        <dgm:presLayoutVars>
          <dgm:bulletEnabled val="1"/>
        </dgm:presLayoutVars>
      </dgm:prSet>
      <dgm:spPr/>
      <dgm:t>
        <a:bodyPr/>
        <a:lstStyle/>
        <a:p>
          <a:endParaRPr lang="en-US"/>
        </a:p>
      </dgm:t>
    </dgm:pt>
    <dgm:pt modelId="{FDF11CA7-05B6-4C1F-9AD7-527B82529240}" type="pres">
      <dgm:prSet presAssocID="{2F1D4733-3144-46D1-A933-B09D8478B77E}" presName="sibTrans" presStyleCnt="0"/>
      <dgm:spPr/>
      <dgm:t>
        <a:bodyPr/>
        <a:lstStyle/>
        <a:p>
          <a:endParaRPr lang="en-US"/>
        </a:p>
      </dgm:t>
    </dgm:pt>
    <dgm:pt modelId="{E96EFA95-CC63-43AB-9DD8-90D204122696}" type="pres">
      <dgm:prSet presAssocID="{0D71CC5B-F590-41B3-9E7C-BA6E44CAFF13}" presName="node" presStyleLbl="alignAccFollowNode1" presStyleIdx="3" presStyleCnt="14" custScaleX="212971" custLinFactX="-15204" custLinFactNeighborX="-100000" custLinFactNeighborY="1674">
        <dgm:presLayoutVars>
          <dgm:bulletEnabled val="1"/>
        </dgm:presLayoutVars>
      </dgm:prSet>
      <dgm:spPr/>
      <dgm:t>
        <a:bodyPr/>
        <a:lstStyle/>
        <a:p>
          <a:endParaRPr lang="en-US"/>
        </a:p>
      </dgm:t>
    </dgm:pt>
    <dgm:pt modelId="{F764EF94-DBB7-4478-BC22-B64DB8EDB66D}" type="pres">
      <dgm:prSet presAssocID="{0F0361C0-527E-42CF-86F4-3D8CD871AFA0}" presName="vSp" presStyleCnt="0"/>
      <dgm:spPr/>
      <dgm:t>
        <a:bodyPr/>
        <a:lstStyle/>
        <a:p>
          <a:endParaRPr lang="en-US"/>
        </a:p>
      </dgm:t>
    </dgm:pt>
    <dgm:pt modelId="{977DD9D9-0255-43F6-A4A4-5E021EA0861F}" type="pres">
      <dgm:prSet presAssocID="{CF038416-3148-4C2E-A885-C19DD62582DB}" presName="horFlow" presStyleCnt="0"/>
      <dgm:spPr/>
      <dgm:t>
        <a:bodyPr/>
        <a:lstStyle/>
        <a:p>
          <a:endParaRPr lang="en-US"/>
        </a:p>
      </dgm:t>
    </dgm:pt>
    <dgm:pt modelId="{4B729C95-4330-4148-B213-32A6F00B4072}" type="pres">
      <dgm:prSet presAssocID="{CF038416-3148-4C2E-A885-C19DD62582DB}" presName="bigChev" presStyleLbl="node1" presStyleIdx="2" presStyleCnt="7" custScaleX="212971" custLinFactX="-11239" custLinFactNeighborX="-100000" custLinFactNeighborY="1390"/>
      <dgm:spPr/>
      <dgm:t>
        <a:bodyPr/>
        <a:lstStyle/>
        <a:p>
          <a:endParaRPr lang="en-US"/>
        </a:p>
      </dgm:t>
    </dgm:pt>
    <dgm:pt modelId="{B1909625-391F-449A-9E81-5E3DB05FC441}" type="pres">
      <dgm:prSet presAssocID="{142842B6-0BD1-41F6-A2E2-844D96541791}" presName="parTrans" presStyleCnt="0"/>
      <dgm:spPr/>
      <dgm:t>
        <a:bodyPr/>
        <a:lstStyle/>
        <a:p>
          <a:endParaRPr lang="en-US"/>
        </a:p>
      </dgm:t>
    </dgm:pt>
    <dgm:pt modelId="{8D5D9007-CF33-49B5-AC4E-48D47A2C09B4}" type="pres">
      <dgm:prSet presAssocID="{ECDCF5B1-7800-4B09-AA9B-EFE19D1BB28F}" presName="node" presStyleLbl="alignAccFollowNode1" presStyleIdx="4" presStyleCnt="14" custScaleX="212971" custLinFactX="-15204" custLinFactNeighborX="-100000" custLinFactNeighborY="1674">
        <dgm:presLayoutVars>
          <dgm:bulletEnabled val="1"/>
        </dgm:presLayoutVars>
      </dgm:prSet>
      <dgm:spPr/>
      <dgm:t>
        <a:bodyPr/>
        <a:lstStyle/>
        <a:p>
          <a:endParaRPr lang="en-US"/>
        </a:p>
      </dgm:t>
    </dgm:pt>
    <dgm:pt modelId="{C64CCFFF-7388-4ABC-9017-CE803B60F600}" type="pres">
      <dgm:prSet presAssocID="{3757C360-858C-42BC-AFEF-60A738293E24}" presName="sibTrans" presStyleCnt="0"/>
      <dgm:spPr/>
      <dgm:t>
        <a:bodyPr/>
        <a:lstStyle/>
        <a:p>
          <a:endParaRPr lang="en-US"/>
        </a:p>
      </dgm:t>
    </dgm:pt>
    <dgm:pt modelId="{68D4C71B-AD7E-4660-A079-B6220ECFBB13}" type="pres">
      <dgm:prSet presAssocID="{EDB461DC-C04B-47EB-849B-F752AB528CB2}" presName="node" presStyleLbl="alignAccFollowNode1" presStyleIdx="5" presStyleCnt="14" custScaleX="212971" custLinFactX="-15204" custLinFactNeighborX="-100000" custLinFactNeighborY="1674">
        <dgm:presLayoutVars>
          <dgm:bulletEnabled val="1"/>
        </dgm:presLayoutVars>
      </dgm:prSet>
      <dgm:spPr/>
      <dgm:t>
        <a:bodyPr/>
        <a:lstStyle/>
        <a:p>
          <a:endParaRPr lang="en-US"/>
        </a:p>
      </dgm:t>
    </dgm:pt>
    <dgm:pt modelId="{090300FB-21C7-4CEB-AA74-22811D81E651}" type="pres">
      <dgm:prSet presAssocID="{CF038416-3148-4C2E-A885-C19DD62582DB}" presName="vSp" presStyleCnt="0"/>
      <dgm:spPr/>
      <dgm:t>
        <a:bodyPr/>
        <a:lstStyle/>
        <a:p>
          <a:endParaRPr lang="en-US"/>
        </a:p>
      </dgm:t>
    </dgm:pt>
    <dgm:pt modelId="{AFE73A07-8CCB-4F80-89A1-576541996011}" type="pres">
      <dgm:prSet presAssocID="{3B4D8C63-B9C7-4236-8AA2-7AD84F4537AD}" presName="horFlow" presStyleCnt="0"/>
      <dgm:spPr/>
      <dgm:t>
        <a:bodyPr/>
        <a:lstStyle/>
        <a:p>
          <a:endParaRPr lang="en-US"/>
        </a:p>
      </dgm:t>
    </dgm:pt>
    <dgm:pt modelId="{7FB618B3-B0AA-49A0-A29D-06DE778D713E}" type="pres">
      <dgm:prSet presAssocID="{3B4D8C63-B9C7-4236-8AA2-7AD84F4537AD}" presName="bigChev" presStyleLbl="node1" presStyleIdx="3" presStyleCnt="7" custScaleX="212971" custLinFactX="-11239" custLinFactNeighborX="-100000" custLinFactNeighborY="1390"/>
      <dgm:spPr/>
      <dgm:t>
        <a:bodyPr/>
        <a:lstStyle/>
        <a:p>
          <a:endParaRPr lang="en-US"/>
        </a:p>
      </dgm:t>
    </dgm:pt>
    <dgm:pt modelId="{217E0058-8611-41C1-A4A3-1C8383084BEA}" type="pres">
      <dgm:prSet presAssocID="{59C3546E-CE30-468D-AC2D-E32FEB0C2B66}" presName="parTrans" presStyleCnt="0"/>
      <dgm:spPr/>
      <dgm:t>
        <a:bodyPr/>
        <a:lstStyle/>
        <a:p>
          <a:endParaRPr lang="en-US"/>
        </a:p>
      </dgm:t>
    </dgm:pt>
    <dgm:pt modelId="{6C3BAA77-48E8-47D3-9E75-33E26DBBF6FC}" type="pres">
      <dgm:prSet presAssocID="{26ACFA55-5DD7-4774-A115-0B3E1591663E}" presName="node" presStyleLbl="alignAccFollowNode1" presStyleIdx="6" presStyleCnt="14" custScaleX="212971" custLinFactX="-15204" custLinFactNeighborX="-100000" custLinFactNeighborY="1674">
        <dgm:presLayoutVars>
          <dgm:bulletEnabled val="1"/>
        </dgm:presLayoutVars>
      </dgm:prSet>
      <dgm:spPr/>
      <dgm:t>
        <a:bodyPr/>
        <a:lstStyle/>
        <a:p>
          <a:endParaRPr lang="en-US"/>
        </a:p>
      </dgm:t>
    </dgm:pt>
    <dgm:pt modelId="{E65D7983-67B8-43FB-B06A-3F7D97FEE74F}" type="pres">
      <dgm:prSet presAssocID="{3BA92526-6B18-47B5-8BC3-7F013628213B}" presName="sibTrans" presStyleCnt="0"/>
      <dgm:spPr/>
      <dgm:t>
        <a:bodyPr/>
        <a:lstStyle/>
        <a:p>
          <a:endParaRPr lang="en-US"/>
        </a:p>
      </dgm:t>
    </dgm:pt>
    <dgm:pt modelId="{83A3A800-AA53-41C6-B5F0-41475BC1EF26}" type="pres">
      <dgm:prSet presAssocID="{AED4B576-4433-4A7C-8ABC-9E13D7D63F07}" presName="node" presStyleLbl="alignAccFollowNode1" presStyleIdx="7" presStyleCnt="14" custScaleX="212971" custLinFactX="-15204" custLinFactNeighborX="-100000" custLinFactNeighborY="1674">
        <dgm:presLayoutVars>
          <dgm:bulletEnabled val="1"/>
        </dgm:presLayoutVars>
      </dgm:prSet>
      <dgm:spPr/>
      <dgm:t>
        <a:bodyPr/>
        <a:lstStyle/>
        <a:p>
          <a:endParaRPr lang="en-US"/>
        </a:p>
      </dgm:t>
    </dgm:pt>
    <dgm:pt modelId="{5F1BA277-4EE2-4EC8-A774-3FD20F4288EA}" type="pres">
      <dgm:prSet presAssocID="{3B4D8C63-B9C7-4236-8AA2-7AD84F4537AD}" presName="vSp" presStyleCnt="0"/>
      <dgm:spPr/>
      <dgm:t>
        <a:bodyPr/>
        <a:lstStyle/>
        <a:p>
          <a:endParaRPr lang="en-US"/>
        </a:p>
      </dgm:t>
    </dgm:pt>
    <dgm:pt modelId="{4DCA7096-C269-4F20-82FB-5634A91EA529}" type="pres">
      <dgm:prSet presAssocID="{3D2F0965-A43D-46BC-BE93-690BFC5E0C7E}" presName="horFlow" presStyleCnt="0"/>
      <dgm:spPr/>
      <dgm:t>
        <a:bodyPr/>
        <a:lstStyle/>
        <a:p>
          <a:endParaRPr lang="en-US"/>
        </a:p>
      </dgm:t>
    </dgm:pt>
    <dgm:pt modelId="{49670A67-EEB4-4DD8-85C4-7C9AB76783B2}" type="pres">
      <dgm:prSet presAssocID="{3D2F0965-A43D-46BC-BE93-690BFC5E0C7E}" presName="bigChev" presStyleLbl="node1" presStyleIdx="4" presStyleCnt="7" custScaleX="212971" custLinFactX="-11239" custLinFactNeighborX="-100000" custLinFactNeighborY="1390"/>
      <dgm:spPr/>
      <dgm:t>
        <a:bodyPr/>
        <a:lstStyle/>
        <a:p>
          <a:endParaRPr lang="en-US"/>
        </a:p>
      </dgm:t>
    </dgm:pt>
    <dgm:pt modelId="{274D8DA0-38F6-4227-8EB0-918955C92FA5}" type="pres">
      <dgm:prSet presAssocID="{6C533B81-C8FF-483D-9BD4-5C47A06B3337}" presName="parTrans" presStyleCnt="0"/>
      <dgm:spPr/>
      <dgm:t>
        <a:bodyPr/>
        <a:lstStyle/>
        <a:p>
          <a:endParaRPr lang="en-US"/>
        </a:p>
      </dgm:t>
    </dgm:pt>
    <dgm:pt modelId="{2D5A66F6-3F03-4DF8-A2E8-0CDBDC786E02}" type="pres">
      <dgm:prSet presAssocID="{7EE8B6C5-7AF5-437D-90B8-336130D71D19}" presName="node" presStyleLbl="alignAccFollowNode1" presStyleIdx="8" presStyleCnt="14" custScaleX="212971" custLinFactX="-15204" custLinFactNeighborX="-100000" custLinFactNeighborY="1674">
        <dgm:presLayoutVars>
          <dgm:bulletEnabled val="1"/>
        </dgm:presLayoutVars>
      </dgm:prSet>
      <dgm:spPr/>
      <dgm:t>
        <a:bodyPr/>
        <a:lstStyle/>
        <a:p>
          <a:endParaRPr lang="en-US"/>
        </a:p>
      </dgm:t>
    </dgm:pt>
    <dgm:pt modelId="{9D5EF348-4A0A-4BE0-A117-ABF636DDD2D8}" type="pres">
      <dgm:prSet presAssocID="{A4A4B806-44CB-42B2-BC1D-46E7288126CF}" presName="sibTrans" presStyleCnt="0"/>
      <dgm:spPr/>
      <dgm:t>
        <a:bodyPr/>
        <a:lstStyle/>
        <a:p>
          <a:endParaRPr lang="en-US"/>
        </a:p>
      </dgm:t>
    </dgm:pt>
    <dgm:pt modelId="{AEF368E0-42F0-4F16-8B67-B6337C9EECA9}" type="pres">
      <dgm:prSet presAssocID="{BE39232C-A59D-4283-AB80-E0FF85C28AA0}" presName="node" presStyleLbl="alignAccFollowNode1" presStyleIdx="9" presStyleCnt="14" custScaleX="212971" custLinFactX="-15204" custLinFactNeighborX="-100000" custLinFactNeighborY="1674">
        <dgm:presLayoutVars>
          <dgm:bulletEnabled val="1"/>
        </dgm:presLayoutVars>
      </dgm:prSet>
      <dgm:spPr/>
      <dgm:t>
        <a:bodyPr/>
        <a:lstStyle/>
        <a:p>
          <a:endParaRPr lang="en-US"/>
        </a:p>
      </dgm:t>
    </dgm:pt>
    <dgm:pt modelId="{93497824-2DED-4F81-B9A9-60B49A974BDF}" type="pres">
      <dgm:prSet presAssocID="{3D2F0965-A43D-46BC-BE93-690BFC5E0C7E}" presName="vSp" presStyleCnt="0"/>
      <dgm:spPr/>
      <dgm:t>
        <a:bodyPr/>
        <a:lstStyle/>
        <a:p>
          <a:endParaRPr lang="en-US"/>
        </a:p>
      </dgm:t>
    </dgm:pt>
    <dgm:pt modelId="{E0678314-B965-4202-A42F-E22F608703D1}" type="pres">
      <dgm:prSet presAssocID="{1C40F56C-027C-4462-A251-317B590CE23D}" presName="horFlow" presStyleCnt="0"/>
      <dgm:spPr/>
      <dgm:t>
        <a:bodyPr/>
        <a:lstStyle/>
        <a:p>
          <a:endParaRPr lang="en-US"/>
        </a:p>
      </dgm:t>
    </dgm:pt>
    <dgm:pt modelId="{43E19BF6-C786-4840-B3FF-A35A2445987D}" type="pres">
      <dgm:prSet presAssocID="{1C40F56C-027C-4462-A251-317B590CE23D}" presName="bigChev" presStyleLbl="node1" presStyleIdx="5" presStyleCnt="7" custScaleX="212971" custLinFactX="-11239" custLinFactNeighborX="-100000" custLinFactNeighborY="1390"/>
      <dgm:spPr/>
      <dgm:t>
        <a:bodyPr/>
        <a:lstStyle/>
        <a:p>
          <a:endParaRPr lang="en-US"/>
        </a:p>
      </dgm:t>
    </dgm:pt>
    <dgm:pt modelId="{40DBB002-F678-4B60-A647-3EF330C1E6CF}" type="pres">
      <dgm:prSet presAssocID="{84A7E390-6F37-4160-8C69-AAC65B9D5201}" presName="parTrans" presStyleCnt="0"/>
      <dgm:spPr/>
      <dgm:t>
        <a:bodyPr/>
        <a:lstStyle/>
        <a:p>
          <a:endParaRPr lang="en-US"/>
        </a:p>
      </dgm:t>
    </dgm:pt>
    <dgm:pt modelId="{6ABB4AC1-3856-45FC-925D-5A396FA60E55}" type="pres">
      <dgm:prSet presAssocID="{671184EA-C4DB-442A-BBCB-AB1F729056B7}" presName="node" presStyleLbl="alignAccFollowNode1" presStyleIdx="10" presStyleCnt="14" custScaleX="212971" custLinFactX="-15204" custLinFactNeighborX="-100000" custLinFactNeighborY="1674">
        <dgm:presLayoutVars>
          <dgm:bulletEnabled val="1"/>
        </dgm:presLayoutVars>
      </dgm:prSet>
      <dgm:spPr/>
      <dgm:t>
        <a:bodyPr/>
        <a:lstStyle/>
        <a:p>
          <a:endParaRPr lang="en-US"/>
        </a:p>
      </dgm:t>
    </dgm:pt>
    <dgm:pt modelId="{82215509-29E0-4065-988F-E67B1AEA3365}" type="pres">
      <dgm:prSet presAssocID="{FF883561-3FCC-4FB6-AB61-F962979252C4}" presName="sibTrans" presStyleCnt="0"/>
      <dgm:spPr/>
      <dgm:t>
        <a:bodyPr/>
        <a:lstStyle/>
        <a:p>
          <a:endParaRPr lang="en-US"/>
        </a:p>
      </dgm:t>
    </dgm:pt>
    <dgm:pt modelId="{E56231A7-992F-4E40-9524-A2F1108EE684}" type="pres">
      <dgm:prSet presAssocID="{E465B26E-C92F-40AD-9657-1710D478BB79}" presName="node" presStyleLbl="alignAccFollowNode1" presStyleIdx="11" presStyleCnt="14" custScaleX="212971" custScaleY="134663" custLinFactX="-15204" custLinFactNeighborX="-100000" custLinFactNeighborY="1674">
        <dgm:presLayoutVars>
          <dgm:bulletEnabled val="1"/>
        </dgm:presLayoutVars>
      </dgm:prSet>
      <dgm:spPr/>
      <dgm:t>
        <a:bodyPr/>
        <a:lstStyle/>
        <a:p>
          <a:endParaRPr lang="en-US"/>
        </a:p>
      </dgm:t>
    </dgm:pt>
    <dgm:pt modelId="{22691479-25B1-4AAF-868E-08B19D3B8FA0}" type="pres">
      <dgm:prSet presAssocID="{1C40F56C-027C-4462-A251-317B590CE23D}" presName="vSp" presStyleCnt="0"/>
      <dgm:spPr/>
      <dgm:t>
        <a:bodyPr/>
        <a:lstStyle/>
        <a:p>
          <a:endParaRPr lang="en-US"/>
        </a:p>
      </dgm:t>
    </dgm:pt>
    <dgm:pt modelId="{09738768-C213-4F7C-BCB5-19B6A45D0C86}" type="pres">
      <dgm:prSet presAssocID="{56764A60-0D42-45EF-A0AC-F2A6174ED0AE}" presName="horFlow" presStyleCnt="0"/>
      <dgm:spPr/>
      <dgm:t>
        <a:bodyPr/>
        <a:lstStyle/>
        <a:p>
          <a:endParaRPr lang="en-US"/>
        </a:p>
      </dgm:t>
    </dgm:pt>
    <dgm:pt modelId="{F2B88AFB-B3FA-45EA-A349-EFF96B415CE8}" type="pres">
      <dgm:prSet presAssocID="{56764A60-0D42-45EF-A0AC-F2A6174ED0AE}" presName="bigChev" presStyleLbl="node1" presStyleIdx="6" presStyleCnt="7" custScaleX="212971" custLinFactX="-11239" custLinFactNeighborX="-100000" custLinFactNeighborY="1390"/>
      <dgm:spPr/>
      <dgm:t>
        <a:bodyPr/>
        <a:lstStyle/>
        <a:p>
          <a:endParaRPr lang="en-US"/>
        </a:p>
      </dgm:t>
    </dgm:pt>
    <dgm:pt modelId="{B019B41D-E599-4D2A-B00E-CEB727019711}" type="pres">
      <dgm:prSet presAssocID="{E9C58523-9982-42F9-81B3-98DF0C33EAC5}" presName="parTrans" presStyleCnt="0"/>
      <dgm:spPr/>
      <dgm:t>
        <a:bodyPr/>
        <a:lstStyle/>
        <a:p>
          <a:endParaRPr lang="en-US"/>
        </a:p>
      </dgm:t>
    </dgm:pt>
    <dgm:pt modelId="{6F5DC43A-1940-4420-8581-B9C97D3099B6}" type="pres">
      <dgm:prSet presAssocID="{D55B2FFF-B117-43A9-A94D-17DC1E771B4E}" presName="node" presStyleLbl="alignAccFollowNode1" presStyleIdx="12" presStyleCnt="14" custScaleX="212971" custLinFactX="-15204" custLinFactNeighborX="-100000" custLinFactNeighborY="1674">
        <dgm:presLayoutVars>
          <dgm:bulletEnabled val="1"/>
        </dgm:presLayoutVars>
      </dgm:prSet>
      <dgm:spPr/>
      <dgm:t>
        <a:bodyPr/>
        <a:lstStyle/>
        <a:p>
          <a:endParaRPr lang="en-US"/>
        </a:p>
      </dgm:t>
    </dgm:pt>
    <dgm:pt modelId="{2D491F22-6B0D-41F2-99B2-8D46E50EAFC4}" type="pres">
      <dgm:prSet presAssocID="{BC8EF729-FE3A-4031-BCF1-A4D4446E851B}" presName="sibTrans" presStyleCnt="0"/>
      <dgm:spPr/>
      <dgm:t>
        <a:bodyPr/>
        <a:lstStyle/>
        <a:p>
          <a:endParaRPr lang="en-US"/>
        </a:p>
      </dgm:t>
    </dgm:pt>
    <dgm:pt modelId="{E6E6A836-0BBE-4733-A40A-1D3DB3D78F55}" type="pres">
      <dgm:prSet presAssocID="{4DE51473-8ABB-41E3-B0D5-D1C84EE3BD8D}" presName="node" presStyleLbl="alignAccFollowNode1" presStyleIdx="13" presStyleCnt="14" custScaleX="212971" custLinFactX="-15204" custLinFactNeighborX="-100000" custLinFactNeighborY="1674">
        <dgm:presLayoutVars>
          <dgm:bulletEnabled val="1"/>
        </dgm:presLayoutVars>
      </dgm:prSet>
      <dgm:spPr/>
      <dgm:t>
        <a:bodyPr/>
        <a:lstStyle/>
        <a:p>
          <a:endParaRPr lang="en-US"/>
        </a:p>
      </dgm:t>
    </dgm:pt>
  </dgm:ptLst>
  <dgm:cxnLst>
    <dgm:cxn modelId="{7319887E-57A5-4596-930E-5F58D25845FC}" srcId="{4F5FEBB0-9DBB-454E-A489-CEDBE28E3702}" destId="{7BECF683-C79B-49CA-96DC-0AB3C1CC98A7}" srcOrd="1" destOrd="0" parTransId="{77350F09-795A-46F9-B4FB-EB2A40A85EA4}" sibTransId="{742E1049-D578-409B-ADF6-604682487DAF}"/>
    <dgm:cxn modelId="{6B2C0FBA-D591-435D-BA0F-246BDDB537BF}" srcId="{1C40F56C-027C-4462-A251-317B590CE23D}" destId="{E465B26E-C92F-40AD-9657-1710D478BB79}" srcOrd="1" destOrd="0" parTransId="{5C2CA703-BCFB-4594-9BB9-AF765F6DC5B7}" sibTransId="{52E80B38-BC5E-4B64-BFC5-29FDFA8A4FDB}"/>
    <dgm:cxn modelId="{8E3FF26E-1D25-44E9-907C-42FE3372CC0C}" srcId="{92F4FEBB-920A-4228-AD31-D8A250165216}" destId="{1C40F56C-027C-4462-A251-317B590CE23D}" srcOrd="5" destOrd="0" parTransId="{041731BE-48F4-4930-9B1A-3BF0F248229E}" sibTransId="{7B96FC19-2C81-4988-9FD0-69EAD866ADC3}"/>
    <dgm:cxn modelId="{20BC242E-98E9-47E8-9797-57AC675C8BA3}" type="presOf" srcId="{56764A60-0D42-45EF-A0AC-F2A6174ED0AE}" destId="{F2B88AFB-B3FA-45EA-A349-EFF96B415CE8}" srcOrd="0" destOrd="0" presId="urn:microsoft.com/office/officeart/2005/8/layout/lProcess3"/>
    <dgm:cxn modelId="{A15430F2-EE3E-4753-AB82-5935E03694A1}" srcId="{3B4D8C63-B9C7-4236-8AA2-7AD84F4537AD}" destId="{26ACFA55-5DD7-4774-A115-0B3E1591663E}" srcOrd="0" destOrd="0" parTransId="{59C3546E-CE30-468D-AC2D-E32FEB0C2B66}" sibTransId="{3BA92526-6B18-47B5-8BC3-7F013628213B}"/>
    <dgm:cxn modelId="{F5FD5144-5FC5-4834-A3DC-4D0472CB6CD7}" type="presOf" srcId="{EDB461DC-C04B-47EB-849B-F752AB528CB2}" destId="{68D4C71B-AD7E-4660-A079-B6220ECFBB13}" srcOrd="0" destOrd="0" presId="urn:microsoft.com/office/officeart/2005/8/layout/lProcess3"/>
    <dgm:cxn modelId="{AE829A68-1EE2-4E69-A954-4B34C62682E5}" srcId="{CF038416-3148-4C2E-A885-C19DD62582DB}" destId="{EDB461DC-C04B-47EB-849B-F752AB528CB2}" srcOrd="1" destOrd="0" parTransId="{0B1DE53E-014F-4F06-BBEE-C4C7FED19DFF}" sibTransId="{97F3143D-D60D-4EE4-AB41-7AD71C75F630}"/>
    <dgm:cxn modelId="{40A6519E-5CD4-4AB3-9CDA-C3FADFAE8E1A}" srcId="{3D2F0965-A43D-46BC-BE93-690BFC5E0C7E}" destId="{BE39232C-A59D-4283-AB80-E0FF85C28AA0}" srcOrd="1" destOrd="0" parTransId="{5D6A5E30-6EDC-46B0-8849-87221080D815}" sibTransId="{66CCB3F1-AD9D-4C89-839E-C7E9EF2CBE3D}"/>
    <dgm:cxn modelId="{464543B1-C1EB-412E-94A9-9A37085E118C}" srcId="{0F0361C0-527E-42CF-86F4-3D8CD871AFA0}" destId="{2A6624A6-82BC-44BF-862D-C4CA2D1CA166}" srcOrd="0" destOrd="0" parTransId="{BD373CBD-51CE-4BEC-A649-C7503324CA07}" sibTransId="{2F1D4733-3144-46D1-A933-B09D8478B77E}"/>
    <dgm:cxn modelId="{D37C6B1D-631E-4E6C-BDF6-9E582C89CF5B}" type="presOf" srcId="{3B4D8C63-B9C7-4236-8AA2-7AD84F4537AD}" destId="{7FB618B3-B0AA-49A0-A29D-06DE778D713E}" srcOrd="0" destOrd="0" presId="urn:microsoft.com/office/officeart/2005/8/layout/lProcess3"/>
    <dgm:cxn modelId="{17B6E6E5-AAE3-40A5-91C9-77F08ED87498}" type="presOf" srcId="{CF038416-3148-4C2E-A885-C19DD62582DB}" destId="{4B729C95-4330-4148-B213-32A6F00B4072}" srcOrd="0" destOrd="0" presId="urn:microsoft.com/office/officeart/2005/8/layout/lProcess3"/>
    <dgm:cxn modelId="{2534B843-A32C-47E6-B060-4DBB7F38D535}" srcId="{56764A60-0D42-45EF-A0AC-F2A6174ED0AE}" destId="{4DE51473-8ABB-41E3-B0D5-D1C84EE3BD8D}" srcOrd="1" destOrd="0" parTransId="{5BF5FB0A-DCC9-42AC-AFDC-67465BA4E039}" sibTransId="{713BAAA5-DCD8-4F47-92DA-02F9B02FEF50}"/>
    <dgm:cxn modelId="{1AB0DBE8-C5A6-42E6-BB35-FFCD280B7AC1}" srcId="{3D2F0965-A43D-46BC-BE93-690BFC5E0C7E}" destId="{7EE8B6C5-7AF5-437D-90B8-336130D71D19}" srcOrd="0" destOrd="0" parTransId="{6C533B81-C8FF-483D-9BD4-5C47A06B3337}" sibTransId="{A4A4B806-44CB-42B2-BC1D-46E7288126CF}"/>
    <dgm:cxn modelId="{53BCEF71-2B3B-4FE6-8C19-D787E511BE0F}" srcId="{92F4FEBB-920A-4228-AD31-D8A250165216}" destId="{CF038416-3148-4C2E-A885-C19DD62582DB}" srcOrd="2" destOrd="0" parTransId="{F38E2514-9770-4531-A514-DBF16F116F63}" sibTransId="{A201A53F-85B5-47F5-8EF5-1B6783BD125F}"/>
    <dgm:cxn modelId="{E578A8D1-6DFD-4CDE-8AD6-7CF771B6E05F}" srcId="{92F4FEBB-920A-4228-AD31-D8A250165216}" destId="{56764A60-0D42-45EF-A0AC-F2A6174ED0AE}" srcOrd="6" destOrd="0" parTransId="{D2B0EF18-0D0C-43FD-AC46-B53407AC3369}" sibTransId="{392288F2-C0EA-4F89-8639-92EDE7AF2F25}"/>
    <dgm:cxn modelId="{60EB5A95-34DF-4395-A0A0-6A219D5A6A91}" type="presOf" srcId="{3D2F0965-A43D-46BC-BE93-690BFC5E0C7E}" destId="{49670A67-EEB4-4DD8-85C4-7C9AB76783B2}" srcOrd="0" destOrd="0" presId="urn:microsoft.com/office/officeart/2005/8/layout/lProcess3"/>
    <dgm:cxn modelId="{3148FB55-6C40-4852-8CB8-A41A64976A99}" type="presOf" srcId="{7E80D0C8-2816-4EDD-ABE0-31E7F154FFB1}" destId="{9BA8E901-4F2C-4413-AEB1-30E519BCC3D8}" srcOrd="0" destOrd="0" presId="urn:microsoft.com/office/officeart/2005/8/layout/lProcess3"/>
    <dgm:cxn modelId="{2908E770-E2E9-41C4-9195-D50A504FAFDB}" srcId="{92F4FEBB-920A-4228-AD31-D8A250165216}" destId="{3D2F0965-A43D-46BC-BE93-690BFC5E0C7E}" srcOrd="4" destOrd="0" parTransId="{8ADF6AEF-6D6E-447E-9BE3-72BAEE7E1C17}" sibTransId="{DB43B3CE-C5BE-461A-A7AF-B7361261AA1F}"/>
    <dgm:cxn modelId="{FC1AEDE9-D115-497C-B231-74EA78EC106D}" type="presOf" srcId="{2A6624A6-82BC-44BF-862D-C4CA2D1CA166}" destId="{D1BFD676-7BA3-4EE2-B17F-C11FE4AAFBFD}" srcOrd="0" destOrd="0" presId="urn:microsoft.com/office/officeart/2005/8/layout/lProcess3"/>
    <dgm:cxn modelId="{E4B14C5D-7ACF-42F2-993A-B587DA6CDAB6}" type="presOf" srcId="{E465B26E-C92F-40AD-9657-1710D478BB79}" destId="{E56231A7-992F-4E40-9524-A2F1108EE684}" srcOrd="0" destOrd="0" presId="urn:microsoft.com/office/officeart/2005/8/layout/lProcess3"/>
    <dgm:cxn modelId="{6F214910-7FCC-4D13-9250-C3043A73C5A3}" type="presOf" srcId="{BE39232C-A59D-4283-AB80-E0FF85C28AA0}" destId="{AEF368E0-42F0-4F16-8B67-B6337C9EECA9}" srcOrd="0" destOrd="0" presId="urn:microsoft.com/office/officeart/2005/8/layout/lProcess3"/>
    <dgm:cxn modelId="{DBBF68C7-133B-4618-8B3F-8AD48938D8EB}" type="presOf" srcId="{92F4FEBB-920A-4228-AD31-D8A250165216}" destId="{64321754-AD5B-4C07-8D77-06A37D4CEE66}" srcOrd="0" destOrd="0" presId="urn:microsoft.com/office/officeart/2005/8/layout/lProcess3"/>
    <dgm:cxn modelId="{F1238DE2-F736-468F-B032-90F839F80AD2}" srcId="{1C40F56C-027C-4462-A251-317B590CE23D}" destId="{671184EA-C4DB-442A-BBCB-AB1F729056B7}" srcOrd="0" destOrd="0" parTransId="{84A7E390-6F37-4160-8C69-AAC65B9D5201}" sibTransId="{FF883561-3FCC-4FB6-AB61-F962979252C4}"/>
    <dgm:cxn modelId="{9B8633B7-C791-4A4D-9F9B-C7F7712CB05E}" type="presOf" srcId="{7BECF683-C79B-49CA-96DC-0AB3C1CC98A7}" destId="{F6758218-6559-4511-AFDE-13B4C6505DAE}" srcOrd="0" destOrd="0" presId="urn:microsoft.com/office/officeart/2005/8/layout/lProcess3"/>
    <dgm:cxn modelId="{D1107137-7265-48C9-919C-B7AED0788330}" srcId="{3B4D8C63-B9C7-4236-8AA2-7AD84F4537AD}" destId="{AED4B576-4433-4A7C-8ABC-9E13D7D63F07}" srcOrd="1" destOrd="0" parTransId="{FF80A164-C089-4E02-AE88-5A0F94F6AD0C}" sibTransId="{450E2B64-5653-400C-9849-F5324FA88AEB}"/>
    <dgm:cxn modelId="{E1AFF4F0-4B32-46E0-975A-38FD2711D7D3}" type="presOf" srcId="{26ACFA55-5DD7-4774-A115-0B3E1591663E}" destId="{6C3BAA77-48E8-47D3-9E75-33E26DBBF6FC}" srcOrd="0" destOrd="0" presId="urn:microsoft.com/office/officeart/2005/8/layout/lProcess3"/>
    <dgm:cxn modelId="{C3B976ED-CD3A-4DC2-A7C1-FE663D8E09DC}" type="presOf" srcId="{AED4B576-4433-4A7C-8ABC-9E13D7D63F07}" destId="{83A3A800-AA53-41C6-B5F0-41475BC1EF26}" srcOrd="0" destOrd="0" presId="urn:microsoft.com/office/officeart/2005/8/layout/lProcess3"/>
    <dgm:cxn modelId="{2C34CF6E-DB9A-4EED-8E67-C6C723D47FB9}" type="presOf" srcId="{1C40F56C-027C-4462-A251-317B590CE23D}" destId="{43E19BF6-C786-4840-B3FF-A35A2445987D}" srcOrd="0" destOrd="0" presId="urn:microsoft.com/office/officeart/2005/8/layout/lProcess3"/>
    <dgm:cxn modelId="{EFC9FCC0-D2D6-4EB2-83FE-196A31AA922A}" type="presOf" srcId="{0F0361C0-527E-42CF-86F4-3D8CD871AFA0}" destId="{275FCE47-43E0-48B9-A485-95D90BA45A4A}" srcOrd="0" destOrd="0" presId="urn:microsoft.com/office/officeart/2005/8/layout/lProcess3"/>
    <dgm:cxn modelId="{ECBBF5AE-57BC-4686-A954-FCA85B0222E4}" srcId="{92F4FEBB-920A-4228-AD31-D8A250165216}" destId="{3B4D8C63-B9C7-4236-8AA2-7AD84F4537AD}" srcOrd="3" destOrd="0" parTransId="{F5646B9B-6267-433B-A898-E85F6DEF1342}" sibTransId="{71BEEA59-2B3D-4500-9311-8CF6B2FBAA5D}"/>
    <dgm:cxn modelId="{52E66E06-579B-4F48-A6DB-23C63F5DA1E3}" srcId="{CF038416-3148-4C2E-A885-C19DD62582DB}" destId="{ECDCF5B1-7800-4B09-AA9B-EFE19D1BB28F}" srcOrd="0" destOrd="0" parTransId="{142842B6-0BD1-41F6-A2E2-844D96541791}" sibTransId="{3757C360-858C-42BC-AFEF-60A738293E24}"/>
    <dgm:cxn modelId="{C50D270C-31AA-4D28-BEBB-71CE24E7F673}" type="presOf" srcId="{4DE51473-8ABB-41E3-B0D5-D1C84EE3BD8D}" destId="{E6E6A836-0BBE-4733-A40A-1D3DB3D78F55}" srcOrd="0" destOrd="0" presId="urn:microsoft.com/office/officeart/2005/8/layout/lProcess3"/>
    <dgm:cxn modelId="{19E10945-E585-401F-8DE7-5CF0C160790F}" srcId="{92F4FEBB-920A-4228-AD31-D8A250165216}" destId="{4F5FEBB0-9DBB-454E-A489-CEDBE28E3702}" srcOrd="0" destOrd="0" parTransId="{01B12097-7A20-4B14-89E3-6FDF175C23D9}" sibTransId="{1E3478A4-7490-4F73-8912-E2D8226680C8}"/>
    <dgm:cxn modelId="{6D0F181E-09F0-430C-BF99-A3C8DCEA83B2}" srcId="{92F4FEBB-920A-4228-AD31-D8A250165216}" destId="{0F0361C0-527E-42CF-86F4-3D8CD871AFA0}" srcOrd="1" destOrd="0" parTransId="{CB9BB719-549D-43D6-8AE0-2F200E086A45}" sibTransId="{25E60352-6D02-4945-B346-CEF0B23F9F52}"/>
    <dgm:cxn modelId="{454E5FF5-200A-476F-9C67-7AC3C9FAFF5E}" type="presOf" srcId="{D55B2FFF-B117-43A9-A94D-17DC1E771B4E}" destId="{6F5DC43A-1940-4420-8581-B9C97D3099B6}" srcOrd="0" destOrd="0" presId="urn:microsoft.com/office/officeart/2005/8/layout/lProcess3"/>
    <dgm:cxn modelId="{AF2E4E65-DC8B-4835-8B15-EC7F637F9E3F}" srcId="{0F0361C0-527E-42CF-86F4-3D8CD871AFA0}" destId="{0D71CC5B-F590-41B3-9E7C-BA6E44CAFF13}" srcOrd="1" destOrd="0" parTransId="{FA155530-A5FD-45FE-B6D7-A89C44FEE54C}" sibTransId="{991BE43B-7F5A-4DDD-9CA6-1BF3CAE2EEEF}"/>
    <dgm:cxn modelId="{34F1F72D-F2AA-4AE8-9D07-B7D58A6D2BEE}" srcId="{4F5FEBB0-9DBB-454E-A489-CEDBE28E3702}" destId="{7E80D0C8-2816-4EDD-ABE0-31E7F154FFB1}" srcOrd="0" destOrd="0" parTransId="{0261F9EE-DDC2-4A1D-A617-F309F0C6E340}" sibTransId="{F1D836A5-71B5-4B71-856D-BFCB7AAADC11}"/>
    <dgm:cxn modelId="{63B4FB7F-35AD-449D-93F8-E4821CFF8167}" type="presOf" srcId="{ECDCF5B1-7800-4B09-AA9B-EFE19D1BB28F}" destId="{8D5D9007-CF33-49B5-AC4E-48D47A2C09B4}" srcOrd="0" destOrd="0" presId="urn:microsoft.com/office/officeart/2005/8/layout/lProcess3"/>
    <dgm:cxn modelId="{1F2A7CDE-C85D-44ED-9635-4D7431538EAC}" srcId="{56764A60-0D42-45EF-A0AC-F2A6174ED0AE}" destId="{D55B2FFF-B117-43A9-A94D-17DC1E771B4E}" srcOrd="0" destOrd="0" parTransId="{E9C58523-9982-42F9-81B3-98DF0C33EAC5}" sibTransId="{BC8EF729-FE3A-4031-BCF1-A4D4446E851B}"/>
    <dgm:cxn modelId="{760FE658-0935-438A-9B79-A7CBF7EBC870}" type="presOf" srcId="{671184EA-C4DB-442A-BBCB-AB1F729056B7}" destId="{6ABB4AC1-3856-45FC-925D-5A396FA60E55}" srcOrd="0" destOrd="0" presId="urn:microsoft.com/office/officeart/2005/8/layout/lProcess3"/>
    <dgm:cxn modelId="{2FC0DFBC-421D-4F94-83AE-DB248CE7CF39}" type="presOf" srcId="{4F5FEBB0-9DBB-454E-A489-CEDBE28E3702}" destId="{39B7407B-2AB8-49A8-8AF4-82784044E43D}" srcOrd="0" destOrd="0" presId="urn:microsoft.com/office/officeart/2005/8/layout/lProcess3"/>
    <dgm:cxn modelId="{EFDC2871-CD07-4F53-B058-833E8B0D407B}" type="presOf" srcId="{0D71CC5B-F590-41B3-9E7C-BA6E44CAFF13}" destId="{E96EFA95-CC63-43AB-9DD8-90D204122696}" srcOrd="0" destOrd="0" presId="urn:microsoft.com/office/officeart/2005/8/layout/lProcess3"/>
    <dgm:cxn modelId="{EA02D6BC-66D7-43C5-AA11-AE473AF375BB}" type="presOf" srcId="{7EE8B6C5-7AF5-437D-90B8-336130D71D19}" destId="{2D5A66F6-3F03-4DF8-A2E8-0CDBDC786E02}" srcOrd="0" destOrd="0" presId="urn:microsoft.com/office/officeart/2005/8/layout/lProcess3"/>
    <dgm:cxn modelId="{1DD7B997-E93E-47F0-BF07-FBF1E83CCE90}" type="presParOf" srcId="{64321754-AD5B-4C07-8D77-06A37D4CEE66}" destId="{F27EEC53-2972-429B-8810-D4D99F33C45F}" srcOrd="0" destOrd="0" presId="urn:microsoft.com/office/officeart/2005/8/layout/lProcess3"/>
    <dgm:cxn modelId="{B311FBA1-5088-4796-A9BE-9B9B8F29788E}" type="presParOf" srcId="{F27EEC53-2972-429B-8810-D4D99F33C45F}" destId="{39B7407B-2AB8-49A8-8AF4-82784044E43D}" srcOrd="0" destOrd="0" presId="urn:microsoft.com/office/officeart/2005/8/layout/lProcess3"/>
    <dgm:cxn modelId="{4E35C6F5-4510-4E17-9F3A-67A6C86AA1F2}" type="presParOf" srcId="{F27EEC53-2972-429B-8810-D4D99F33C45F}" destId="{95EA08F9-413E-4AB3-8894-D83B70D4191C}" srcOrd="1" destOrd="0" presId="urn:microsoft.com/office/officeart/2005/8/layout/lProcess3"/>
    <dgm:cxn modelId="{799B5572-FDFB-4F10-AC6A-02EB1983F313}" type="presParOf" srcId="{F27EEC53-2972-429B-8810-D4D99F33C45F}" destId="{9BA8E901-4F2C-4413-AEB1-30E519BCC3D8}" srcOrd="2" destOrd="0" presId="urn:microsoft.com/office/officeart/2005/8/layout/lProcess3"/>
    <dgm:cxn modelId="{7E840B30-2A44-4E37-9A60-364FECEC22D8}" type="presParOf" srcId="{F27EEC53-2972-429B-8810-D4D99F33C45F}" destId="{7CA91E98-5D6A-47E3-82A8-750C2A8BDDD3}" srcOrd="3" destOrd="0" presId="urn:microsoft.com/office/officeart/2005/8/layout/lProcess3"/>
    <dgm:cxn modelId="{16F0CBA4-5905-454E-B71D-0DBABFDBBD71}" type="presParOf" srcId="{F27EEC53-2972-429B-8810-D4D99F33C45F}" destId="{F6758218-6559-4511-AFDE-13B4C6505DAE}" srcOrd="4" destOrd="0" presId="urn:microsoft.com/office/officeart/2005/8/layout/lProcess3"/>
    <dgm:cxn modelId="{FDC09DAE-CAD8-4134-9900-1592C5856B57}" type="presParOf" srcId="{64321754-AD5B-4C07-8D77-06A37D4CEE66}" destId="{919BB200-9527-498D-BE27-9BB143473EF6}" srcOrd="1" destOrd="0" presId="urn:microsoft.com/office/officeart/2005/8/layout/lProcess3"/>
    <dgm:cxn modelId="{C788A4BE-38A4-463F-8E66-A91CB2EB2C3A}" type="presParOf" srcId="{64321754-AD5B-4C07-8D77-06A37D4CEE66}" destId="{B96CCECD-C1AE-40A1-B59C-C63E885E887C}" srcOrd="2" destOrd="0" presId="urn:microsoft.com/office/officeart/2005/8/layout/lProcess3"/>
    <dgm:cxn modelId="{0C33A2CA-B9D4-4B8D-A051-63DB2AB46E44}" type="presParOf" srcId="{B96CCECD-C1AE-40A1-B59C-C63E885E887C}" destId="{275FCE47-43E0-48B9-A485-95D90BA45A4A}" srcOrd="0" destOrd="0" presId="urn:microsoft.com/office/officeart/2005/8/layout/lProcess3"/>
    <dgm:cxn modelId="{AD61A92C-D620-48E7-982A-DFAB50897666}" type="presParOf" srcId="{B96CCECD-C1AE-40A1-B59C-C63E885E887C}" destId="{4ABB432F-F513-4C2B-91CA-3D692E45CE44}" srcOrd="1" destOrd="0" presId="urn:microsoft.com/office/officeart/2005/8/layout/lProcess3"/>
    <dgm:cxn modelId="{195A4247-E149-4A9A-B280-3B299D46A209}" type="presParOf" srcId="{B96CCECD-C1AE-40A1-B59C-C63E885E887C}" destId="{D1BFD676-7BA3-4EE2-B17F-C11FE4AAFBFD}" srcOrd="2" destOrd="0" presId="urn:microsoft.com/office/officeart/2005/8/layout/lProcess3"/>
    <dgm:cxn modelId="{2BA87D04-9ECD-49F9-9D02-39F6A9F0F834}" type="presParOf" srcId="{B96CCECD-C1AE-40A1-B59C-C63E885E887C}" destId="{FDF11CA7-05B6-4C1F-9AD7-527B82529240}" srcOrd="3" destOrd="0" presId="urn:microsoft.com/office/officeart/2005/8/layout/lProcess3"/>
    <dgm:cxn modelId="{773B9574-5EE9-4168-95B4-945B37B08FB8}" type="presParOf" srcId="{B96CCECD-C1AE-40A1-B59C-C63E885E887C}" destId="{E96EFA95-CC63-43AB-9DD8-90D204122696}" srcOrd="4" destOrd="0" presId="urn:microsoft.com/office/officeart/2005/8/layout/lProcess3"/>
    <dgm:cxn modelId="{613F3132-2222-4D85-8AFA-324B2CD3F3C5}" type="presParOf" srcId="{64321754-AD5B-4C07-8D77-06A37D4CEE66}" destId="{F764EF94-DBB7-4478-BC22-B64DB8EDB66D}" srcOrd="3" destOrd="0" presId="urn:microsoft.com/office/officeart/2005/8/layout/lProcess3"/>
    <dgm:cxn modelId="{BD84E903-C89D-4497-8709-DFE1FC353A9B}" type="presParOf" srcId="{64321754-AD5B-4C07-8D77-06A37D4CEE66}" destId="{977DD9D9-0255-43F6-A4A4-5E021EA0861F}" srcOrd="4" destOrd="0" presId="urn:microsoft.com/office/officeart/2005/8/layout/lProcess3"/>
    <dgm:cxn modelId="{93D8AD4A-E725-4BAE-92EB-F1EA918067C2}" type="presParOf" srcId="{977DD9D9-0255-43F6-A4A4-5E021EA0861F}" destId="{4B729C95-4330-4148-B213-32A6F00B4072}" srcOrd="0" destOrd="0" presId="urn:microsoft.com/office/officeart/2005/8/layout/lProcess3"/>
    <dgm:cxn modelId="{045B42A1-9600-40AC-8477-A23F8FD561F1}" type="presParOf" srcId="{977DD9D9-0255-43F6-A4A4-5E021EA0861F}" destId="{B1909625-391F-449A-9E81-5E3DB05FC441}" srcOrd="1" destOrd="0" presId="urn:microsoft.com/office/officeart/2005/8/layout/lProcess3"/>
    <dgm:cxn modelId="{15B70F4E-BE42-4D7E-A9F2-26512A4DC992}" type="presParOf" srcId="{977DD9D9-0255-43F6-A4A4-5E021EA0861F}" destId="{8D5D9007-CF33-49B5-AC4E-48D47A2C09B4}" srcOrd="2" destOrd="0" presId="urn:microsoft.com/office/officeart/2005/8/layout/lProcess3"/>
    <dgm:cxn modelId="{D7822993-F297-4BB4-9220-85CE2458E6F5}" type="presParOf" srcId="{977DD9D9-0255-43F6-A4A4-5E021EA0861F}" destId="{C64CCFFF-7388-4ABC-9017-CE803B60F600}" srcOrd="3" destOrd="0" presId="urn:microsoft.com/office/officeart/2005/8/layout/lProcess3"/>
    <dgm:cxn modelId="{C67CD04F-5BE4-40B8-BA2A-287CB07696EC}" type="presParOf" srcId="{977DD9D9-0255-43F6-A4A4-5E021EA0861F}" destId="{68D4C71B-AD7E-4660-A079-B6220ECFBB13}" srcOrd="4" destOrd="0" presId="urn:microsoft.com/office/officeart/2005/8/layout/lProcess3"/>
    <dgm:cxn modelId="{7CC34AB8-CA9A-4506-85E9-BA05437C7B02}" type="presParOf" srcId="{64321754-AD5B-4C07-8D77-06A37D4CEE66}" destId="{090300FB-21C7-4CEB-AA74-22811D81E651}" srcOrd="5" destOrd="0" presId="urn:microsoft.com/office/officeart/2005/8/layout/lProcess3"/>
    <dgm:cxn modelId="{AEA1034F-EF17-4D77-88E4-94634187741E}" type="presParOf" srcId="{64321754-AD5B-4C07-8D77-06A37D4CEE66}" destId="{AFE73A07-8CCB-4F80-89A1-576541996011}" srcOrd="6" destOrd="0" presId="urn:microsoft.com/office/officeart/2005/8/layout/lProcess3"/>
    <dgm:cxn modelId="{2A7D3AEB-B258-4F9D-B90C-1339AAF04195}" type="presParOf" srcId="{AFE73A07-8CCB-4F80-89A1-576541996011}" destId="{7FB618B3-B0AA-49A0-A29D-06DE778D713E}" srcOrd="0" destOrd="0" presId="urn:microsoft.com/office/officeart/2005/8/layout/lProcess3"/>
    <dgm:cxn modelId="{FA798709-B184-4149-8E5C-F6F3AB9567D0}" type="presParOf" srcId="{AFE73A07-8CCB-4F80-89A1-576541996011}" destId="{217E0058-8611-41C1-A4A3-1C8383084BEA}" srcOrd="1" destOrd="0" presId="urn:microsoft.com/office/officeart/2005/8/layout/lProcess3"/>
    <dgm:cxn modelId="{CBE63F45-89A7-4D8E-9924-4AB0A51A96CD}" type="presParOf" srcId="{AFE73A07-8CCB-4F80-89A1-576541996011}" destId="{6C3BAA77-48E8-47D3-9E75-33E26DBBF6FC}" srcOrd="2" destOrd="0" presId="urn:microsoft.com/office/officeart/2005/8/layout/lProcess3"/>
    <dgm:cxn modelId="{BC727024-C0EA-4475-8AF5-0C76D894984F}" type="presParOf" srcId="{AFE73A07-8CCB-4F80-89A1-576541996011}" destId="{E65D7983-67B8-43FB-B06A-3F7D97FEE74F}" srcOrd="3" destOrd="0" presId="urn:microsoft.com/office/officeart/2005/8/layout/lProcess3"/>
    <dgm:cxn modelId="{F7F21CFF-82E0-48EB-B543-A2C91BA1795D}" type="presParOf" srcId="{AFE73A07-8CCB-4F80-89A1-576541996011}" destId="{83A3A800-AA53-41C6-B5F0-41475BC1EF26}" srcOrd="4" destOrd="0" presId="urn:microsoft.com/office/officeart/2005/8/layout/lProcess3"/>
    <dgm:cxn modelId="{30525A22-C608-48D6-AA43-C9695E8FD0E4}" type="presParOf" srcId="{64321754-AD5B-4C07-8D77-06A37D4CEE66}" destId="{5F1BA277-4EE2-4EC8-A774-3FD20F4288EA}" srcOrd="7" destOrd="0" presId="urn:microsoft.com/office/officeart/2005/8/layout/lProcess3"/>
    <dgm:cxn modelId="{FACDA1DA-ACB6-478E-8E0C-CFF1D6B7768A}" type="presParOf" srcId="{64321754-AD5B-4C07-8D77-06A37D4CEE66}" destId="{4DCA7096-C269-4F20-82FB-5634A91EA529}" srcOrd="8" destOrd="0" presId="urn:microsoft.com/office/officeart/2005/8/layout/lProcess3"/>
    <dgm:cxn modelId="{EBC0C054-5910-4DE2-9556-386368F51DBD}" type="presParOf" srcId="{4DCA7096-C269-4F20-82FB-5634A91EA529}" destId="{49670A67-EEB4-4DD8-85C4-7C9AB76783B2}" srcOrd="0" destOrd="0" presId="urn:microsoft.com/office/officeart/2005/8/layout/lProcess3"/>
    <dgm:cxn modelId="{1D1C305F-9974-4140-8FB8-CD86BB77B3DA}" type="presParOf" srcId="{4DCA7096-C269-4F20-82FB-5634A91EA529}" destId="{274D8DA0-38F6-4227-8EB0-918955C92FA5}" srcOrd="1" destOrd="0" presId="urn:microsoft.com/office/officeart/2005/8/layout/lProcess3"/>
    <dgm:cxn modelId="{F5FF30C6-0931-4A27-B75D-B8338809E759}" type="presParOf" srcId="{4DCA7096-C269-4F20-82FB-5634A91EA529}" destId="{2D5A66F6-3F03-4DF8-A2E8-0CDBDC786E02}" srcOrd="2" destOrd="0" presId="urn:microsoft.com/office/officeart/2005/8/layout/lProcess3"/>
    <dgm:cxn modelId="{DE5EA0D3-9651-486C-997F-30D358E8E7A5}" type="presParOf" srcId="{4DCA7096-C269-4F20-82FB-5634A91EA529}" destId="{9D5EF348-4A0A-4BE0-A117-ABF636DDD2D8}" srcOrd="3" destOrd="0" presId="urn:microsoft.com/office/officeart/2005/8/layout/lProcess3"/>
    <dgm:cxn modelId="{A6F7F49A-5F7D-47FC-B79E-EE40441614ED}" type="presParOf" srcId="{4DCA7096-C269-4F20-82FB-5634A91EA529}" destId="{AEF368E0-42F0-4F16-8B67-B6337C9EECA9}" srcOrd="4" destOrd="0" presId="urn:microsoft.com/office/officeart/2005/8/layout/lProcess3"/>
    <dgm:cxn modelId="{3B758B73-7B9A-4126-A74B-1F9B2F4030C0}" type="presParOf" srcId="{64321754-AD5B-4C07-8D77-06A37D4CEE66}" destId="{93497824-2DED-4F81-B9A9-60B49A974BDF}" srcOrd="9" destOrd="0" presId="urn:microsoft.com/office/officeart/2005/8/layout/lProcess3"/>
    <dgm:cxn modelId="{944FE027-FEAC-4A2A-88B0-CE781B1C0B31}" type="presParOf" srcId="{64321754-AD5B-4C07-8D77-06A37D4CEE66}" destId="{E0678314-B965-4202-A42F-E22F608703D1}" srcOrd="10" destOrd="0" presId="urn:microsoft.com/office/officeart/2005/8/layout/lProcess3"/>
    <dgm:cxn modelId="{54BB31D0-A46C-4C7A-8413-E81E34CC5B46}" type="presParOf" srcId="{E0678314-B965-4202-A42F-E22F608703D1}" destId="{43E19BF6-C786-4840-B3FF-A35A2445987D}" srcOrd="0" destOrd="0" presId="urn:microsoft.com/office/officeart/2005/8/layout/lProcess3"/>
    <dgm:cxn modelId="{563BA8C1-7469-4091-A3D1-B058ED0E37FB}" type="presParOf" srcId="{E0678314-B965-4202-A42F-E22F608703D1}" destId="{40DBB002-F678-4B60-A647-3EF330C1E6CF}" srcOrd="1" destOrd="0" presId="urn:microsoft.com/office/officeart/2005/8/layout/lProcess3"/>
    <dgm:cxn modelId="{DD657A81-C4D7-4C39-827B-9EB7AF00E2D6}" type="presParOf" srcId="{E0678314-B965-4202-A42F-E22F608703D1}" destId="{6ABB4AC1-3856-45FC-925D-5A396FA60E55}" srcOrd="2" destOrd="0" presId="urn:microsoft.com/office/officeart/2005/8/layout/lProcess3"/>
    <dgm:cxn modelId="{A5061172-1DAF-4187-ACE6-524C95D333AF}" type="presParOf" srcId="{E0678314-B965-4202-A42F-E22F608703D1}" destId="{82215509-29E0-4065-988F-E67B1AEA3365}" srcOrd="3" destOrd="0" presId="urn:microsoft.com/office/officeart/2005/8/layout/lProcess3"/>
    <dgm:cxn modelId="{0ABECE7E-578F-4B9F-80E2-C1C6876455DA}" type="presParOf" srcId="{E0678314-B965-4202-A42F-E22F608703D1}" destId="{E56231A7-992F-4E40-9524-A2F1108EE684}" srcOrd="4" destOrd="0" presId="urn:microsoft.com/office/officeart/2005/8/layout/lProcess3"/>
    <dgm:cxn modelId="{ABB9920C-59BE-4C86-9F1A-953661625FF7}" type="presParOf" srcId="{64321754-AD5B-4C07-8D77-06A37D4CEE66}" destId="{22691479-25B1-4AAF-868E-08B19D3B8FA0}" srcOrd="11" destOrd="0" presId="urn:microsoft.com/office/officeart/2005/8/layout/lProcess3"/>
    <dgm:cxn modelId="{5CEB48B2-3342-47B9-9688-F353D100DC81}" type="presParOf" srcId="{64321754-AD5B-4C07-8D77-06A37D4CEE66}" destId="{09738768-C213-4F7C-BCB5-19B6A45D0C86}" srcOrd="12" destOrd="0" presId="urn:microsoft.com/office/officeart/2005/8/layout/lProcess3"/>
    <dgm:cxn modelId="{12D3D2EE-FD78-4FC9-93DA-5C6E0E798F28}" type="presParOf" srcId="{09738768-C213-4F7C-BCB5-19B6A45D0C86}" destId="{F2B88AFB-B3FA-45EA-A349-EFF96B415CE8}" srcOrd="0" destOrd="0" presId="urn:microsoft.com/office/officeart/2005/8/layout/lProcess3"/>
    <dgm:cxn modelId="{0835CAEE-55FB-4EE0-AC03-4A4FABCD8D44}" type="presParOf" srcId="{09738768-C213-4F7C-BCB5-19B6A45D0C86}" destId="{B019B41D-E599-4D2A-B00E-CEB727019711}" srcOrd="1" destOrd="0" presId="urn:microsoft.com/office/officeart/2005/8/layout/lProcess3"/>
    <dgm:cxn modelId="{77350380-B8C3-40AB-9373-F751193A5FF4}" type="presParOf" srcId="{09738768-C213-4F7C-BCB5-19B6A45D0C86}" destId="{6F5DC43A-1940-4420-8581-B9C97D3099B6}" srcOrd="2" destOrd="0" presId="urn:microsoft.com/office/officeart/2005/8/layout/lProcess3"/>
    <dgm:cxn modelId="{DF1555E7-EBC8-48B1-B7CD-C73437E98C3B}" type="presParOf" srcId="{09738768-C213-4F7C-BCB5-19B6A45D0C86}" destId="{2D491F22-6B0D-41F2-99B2-8D46E50EAFC4}" srcOrd="3" destOrd="0" presId="urn:microsoft.com/office/officeart/2005/8/layout/lProcess3"/>
    <dgm:cxn modelId="{B0B07980-3B0D-426D-8710-D83086643302}" type="presParOf" srcId="{09738768-C213-4F7C-BCB5-19B6A45D0C86}" destId="{E6E6A836-0BBE-4733-A40A-1D3DB3D78F55}"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266C817-9BD3-4039-9582-15A85EC2FBD4}" type="doc">
      <dgm:prSet loTypeId="urn:microsoft.com/office/officeart/2005/8/layout/vList4" loCatId="picture" qsTypeId="urn:microsoft.com/office/officeart/2005/8/quickstyle/simple1" qsCatId="simple" csTypeId="urn:microsoft.com/office/officeart/2005/8/colors/accent3_3" csCatId="accent3" phldr="1"/>
      <dgm:spPr/>
      <dgm:t>
        <a:bodyPr/>
        <a:lstStyle/>
        <a:p>
          <a:endParaRPr lang="en-US"/>
        </a:p>
      </dgm:t>
    </dgm:pt>
    <dgm:pt modelId="{90C1CFE9-B1A6-4B2B-8238-CFCC25176E00}">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Quantitative/Gen./Indirect</a:t>
          </a:r>
        </a:p>
      </dgm:t>
    </dgm:pt>
    <dgm:pt modelId="{37FEB5EF-77C6-4394-B4E7-A60ED486D033}" type="parTrans" cxnId="{0565A6FA-A799-425A-9FA6-5F16564DDAE0}">
      <dgm:prSet/>
      <dgm:spPr/>
      <dgm:t>
        <a:bodyPr/>
        <a:lstStyle/>
        <a:p>
          <a:endParaRPr lang="en-US"/>
        </a:p>
      </dgm:t>
    </dgm:pt>
    <dgm:pt modelId="{DADDB62F-7D86-4DF7-9A71-F4730E23BB35}" type="sibTrans" cxnId="{0565A6FA-A799-425A-9FA6-5F16564DDAE0}">
      <dgm:prSet/>
      <dgm:spPr/>
      <dgm:t>
        <a:bodyPr/>
        <a:lstStyle/>
        <a:p>
          <a:endParaRPr lang="en-US"/>
        </a:p>
      </dgm:t>
    </dgm:pt>
    <dgm:pt modelId="{B5E7C52D-FAB4-42E9-9181-D662FC70933E}">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Qualitative: Selective, Direct</a:t>
          </a:r>
        </a:p>
      </dgm:t>
    </dgm:pt>
    <dgm:pt modelId="{F2FAA908-3CC4-464C-9B48-06F9D43E6EE2}" type="parTrans" cxnId="{672277AF-C84F-46EA-9A3A-436C105D3767}">
      <dgm:prSet/>
      <dgm:spPr/>
      <dgm:t>
        <a:bodyPr/>
        <a:lstStyle/>
        <a:p>
          <a:endParaRPr lang="en-US"/>
        </a:p>
      </dgm:t>
    </dgm:pt>
    <dgm:pt modelId="{21894302-E0C9-41C5-A053-FE2D55EA7939}" type="sibTrans" cxnId="{672277AF-C84F-46EA-9A3A-436C105D3767}">
      <dgm:prSet/>
      <dgm:spPr/>
      <dgm:t>
        <a:bodyPr/>
        <a:lstStyle/>
        <a:p>
          <a:endParaRPr lang="en-US"/>
        </a:p>
      </dgm:t>
    </dgm:pt>
    <dgm:pt modelId="{B339E8DF-D633-4DC0-BCE6-C05DB1510C5A}">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trike="sngStrike" dirty="0">
              <a:solidFill>
                <a:sysClr val="window" lastClr="FFFFFF"/>
              </a:solidFill>
              <a:latin typeface="Franklin Gothic Medium Cond" panose="020B0606030402020204" pitchFamily="34" charset="0"/>
              <a:ea typeface="+mn-ea"/>
              <a:cs typeface="+mn-cs"/>
            </a:rPr>
            <a:t>Reserve Ratios (CRR, SLR)</a:t>
          </a:r>
        </a:p>
      </dgm:t>
    </dgm:pt>
    <dgm:pt modelId="{1F51839F-ADDB-49D9-81F8-E8263180A94A}" type="parTrans" cxnId="{2ED1558C-2094-425D-8594-DC652CD08396}">
      <dgm:prSet/>
      <dgm:spPr/>
      <dgm:t>
        <a:bodyPr/>
        <a:lstStyle/>
        <a:p>
          <a:endParaRPr lang="en-US"/>
        </a:p>
      </dgm:t>
    </dgm:pt>
    <dgm:pt modelId="{D09C590C-21D5-4555-A152-DF9A37A52F73}" type="sibTrans" cxnId="{2ED1558C-2094-425D-8594-DC652CD08396}">
      <dgm:prSet/>
      <dgm:spPr/>
      <dgm:t>
        <a:bodyPr/>
        <a:lstStyle/>
        <a:p>
          <a:endParaRPr lang="en-US"/>
        </a:p>
      </dgm:t>
    </dgm:pt>
    <dgm:pt modelId="{87E2BD46-0118-4A9E-BF97-62CB1CB78B93}">
      <dgm:prSet/>
      <dgm:spPr/>
      <dgm:t>
        <a:bodyPr/>
        <a:lstStyle/>
        <a:p>
          <a:pPr>
            <a:buNone/>
          </a:pPr>
          <a:r>
            <a:rPr lang="en-US" strike="sngStrike" dirty="0" smtClean="0">
              <a:solidFill>
                <a:sysClr val="window" lastClr="FFFFFF"/>
              </a:solidFill>
              <a:latin typeface="Franklin Gothic Medium Cond" panose="020B0606030402020204" pitchFamily="34" charset="0"/>
              <a:ea typeface="+mn-ea"/>
              <a:cs typeface="+mn-cs"/>
            </a:rPr>
            <a:t>OMO &amp; MSS</a:t>
          </a:r>
          <a:endParaRPr lang="en-US" strike="sngStrike" dirty="0">
            <a:solidFill>
              <a:sysClr val="window" lastClr="FFFFFF"/>
            </a:solidFill>
            <a:latin typeface="Franklin Gothic Medium Cond" panose="020B0606030402020204" pitchFamily="34" charset="0"/>
            <a:ea typeface="+mn-ea"/>
            <a:cs typeface="+mn-cs"/>
          </a:endParaRPr>
        </a:p>
      </dgm:t>
    </dgm:pt>
    <dgm:pt modelId="{518C1199-4B60-47B1-B9A9-46DADCE56080}" type="parTrans" cxnId="{8B935BC9-1F64-425E-8DD4-6D632D0CAC2C}">
      <dgm:prSet/>
      <dgm:spPr/>
      <dgm:t>
        <a:bodyPr/>
        <a:lstStyle/>
        <a:p>
          <a:endParaRPr lang="en-US"/>
        </a:p>
      </dgm:t>
    </dgm:pt>
    <dgm:pt modelId="{90BE34F8-41C8-4DCE-962F-F35EBDFFE7CF}" type="sibTrans" cxnId="{8B935BC9-1F64-425E-8DD4-6D632D0CAC2C}">
      <dgm:prSet/>
      <dgm:spPr/>
      <dgm:t>
        <a:bodyPr/>
        <a:lstStyle/>
        <a:p>
          <a:endParaRPr lang="en-US"/>
        </a:p>
      </dgm:t>
    </dgm:pt>
    <dgm:pt modelId="{CC0E054C-8032-4CD7-93EE-D175BBDAE787}">
      <dgm:prSet/>
      <dgm:spPr/>
      <dgm:t>
        <a:bodyPr/>
        <a:lstStyle/>
        <a:p>
          <a:pPr>
            <a:buNone/>
          </a:pPr>
          <a:r>
            <a:rPr lang="en-US" strike="sngStrike" dirty="0">
              <a:solidFill>
                <a:sysClr val="window" lastClr="FFFFFF"/>
              </a:solidFill>
              <a:latin typeface="Franklin Gothic Medium Cond" panose="020B0606030402020204" pitchFamily="34" charset="0"/>
              <a:ea typeface="+mn-ea"/>
              <a:cs typeface="+mn-cs"/>
            </a:rPr>
            <a:t>Rates: Bank, MSF, LAF [Repo, RR]</a:t>
          </a:r>
        </a:p>
      </dgm:t>
    </dgm:pt>
    <dgm:pt modelId="{C9EB398B-C7D8-4B76-9991-99D30B97A9FA}" type="parTrans" cxnId="{5B5334D7-49C6-4394-A3DC-41B0D387B10E}">
      <dgm:prSet/>
      <dgm:spPr/>
      <dgm:t>
        <a:bodyPr/>
        <a:lstStyle/>
        <a:p>
          <a:endParaRPr lang="en-US"/>
        </a:p>
      </dgm:t>
    </dgm:pt>
    <dgm:pt modelId="{1AF5AF3B-F168-4EB7-8A2B-C6AE0D8EE20D}" type="sibTrans" cxnId="{5B5334D7-49C6-4394-A3DC-41B0D387B10E}">
      <dgm:prSet/>
      <dgm:spPr/>
      <dgm:t>
        <a:bodyPr/>
        <a:lstStyle/>
        <a:p>
          <a:endParaRPr lang="en-US"/>
        </a:p>
      </dgm:t>
    </dgm:pt>
    <dgm:pt modelId="{403C6F33-E66A-4D60-B41A-9560CCD783A2}">
      <dgm:prSet/>
      <dgm:spPr/>
      <dgm:t>
        <a:bodyPr/>
        <a:lstStyle/>
        <a:p>
          <a:pPr>
            <a:buNone/>
          </a:pPr>
          <a:r>
            <a:rPr lang="en-US" dirty="0" smtClean="0">
              <a:solidFill>
                <a:sysClr val="window" lastClr="FFFFFF"/>
              </a:solidFill>
              <a:latin typeface="Franklin Gothic Medium Cond" panose="020B0606030402020204" pitchFamily="34" charset="0"/>
              <a:ea typeface="+mn-ea"/>
              <a:cs typeface="+mn-cs"/>
            </a:rPr>
            <a:t>Selective Credit Control (SCC), PSL: Credit </a:t>
          </a:r>
          <a:r>
            <a:rPr lang="en-US" strike="noStrike" dirty="0" smtClean="0">
              <a:solidFill>
                <a:sysClr val="window" lastClr="FFFFFF"/>
              </a:solidFill>
              <a:latin typeface="Franklin Gothic Medium Cond" panose="020B0606030402020204" pitchFamily="34" charset="0"/>
              <a:ea typeface="+mn-ea"/>
              <a:cs typeface="+mn-cs"/>
            </a:rPr>
            <a:t>Rationing, </a:t>
          </a:r>
          <a:r>
            <a:rPr lang="en-US" strike="sngStrike" dirty="0" smtClean="0">
              <a:solidFill>
                <a:sysClr val="window" lastClr="FFFFFF"/>
              </a:solidFill>
              <a:latin typeface="Franklin Gothic Medium Cond" panose="020B0606030402020204" pitchFamily="34" charset="0"/>
              <a:ea typeface="+mn-ea"/>
              <a:cs typeface="+mn-cs"/>
            </a:rPr>
            <a:t>Subsidy [fiscal policy]</a:t>
          </a:r>
          <a:endParaRPr lang="en-US" strike="sngStrike" dirty="0">
            <a:solidFill>
              <a:sysClr val="window" lastClr="FFFFFF"/>
            </a:solidFill>
            <a:latin typeface="Franklin Gothic Medium Cond" panose="020B0606030402020204" pitchFamily="34" charset="0"/>
            <a:ea typeface="+mn-ea"/>
            <a:cs typeface="+mn-cs"/>
          </a:endParaRPr>
        </a:p>
      </dgm:t>
    </dgm:pt>
    <dgm:pt modelId="{8E2DA6EA-DE11-4D93-90B5-8834B9E33B1F}" type="parTrans" cxnId="{39441C47-F4B4-43AB-948F-526E6A7EAE4B}">
      <dgm:prSet/>
      <dgm:spPr/>
      <dgm:t>
        <a:bodyPr/>
        <a:lstStyle/>
        <a:p>
          <a:endParaRPr lang="en-US"/>
        </a:p>
      </dgm:t>
    </dgm:pt>
    <dgm:pt modelId="{8C31EC1F-B09C-4654-BF47-73D70228F3C3}" type="sibTrans" cxnId="{39441C47-F4B4-43AB-948F-526E6A7EAE4B}">
      <dgm:prSet/>
      <dgm:spPr/>
      <dgm:t>
        <a:bodyPr/>
        <a:lstStyle/>
        <a:p>
          <a:endParaRPr lang="en-US"/>
        </a:p>
      </dgm:t>
    </dgm:pt>
    <dgm:pt modelId="{66344C7F-285C-4A31-9902-B1CA856478AD}">
      <dgm:prSet/>
      <dgm:spPr/>
      <dgm:t>
        <a:bodyPr/>
        <a:lstStyle/>
        <a:p>
          <a:pPr>
            <a:buNone/>
          </a:pPr>
          <a:r>
            <a:rPr lang="en-US" dirty="0">
              <a:solidFill>
                <a:sysClr val="window" lastClr="FFFFFF"/>
              </a:solidFill>
              <a:latin typeface="Franklin Gothic Medium Cond" panose="020B0606030402020204" pitchFamily="34" charset="0"/>
              <a:ea typeface="+mn-ea"/>
              <a:cs typeface="+mn-cs"/>
            </a:rPr>
            <a:t>Moral Suasion</a:t>
          </a:r>
        </a:p>
      </dgm:t>
    </dgm:pt>
    <dgm:pt modelId="{358CEB49-DD83-4867-A357-1F91FE13DFD0}" type="parTrans" cxnId="{5893D3DD-5406-4FF3-81CA-DF42997CC7BD}">
      <dgm:prSet/>
      <dgm:spPr/>
      <dgm:t>
        <a:bodyPr/>
        <a:lstStyle/>
        <a:p>
          <a:endParaRPr lang="en-US"/>
        </a:p>
      </dgm:t>
    </dgm:pt>
    <dgm:pt modelId="{A56E6C66-8594-447C-86DB-74A08B67E640}" type="sibTrans" cxnId="{5893D3DD-5406-4FF3-81CA-DF42997CC7BD}">
      <dgm:prSet/>
      <dgm:spPr/>
      <dgm:t>
        <a:bodyPr/>
        <a:lstStyle/>
        <a:p>
          <a:endParaRPr lang="en-US"/>
        </a:p>
      </dgm:t>
    </dgm:pt>
    <dgm:pt modelId="{4B2288E3-E3D6-4541-ACBC-15708AA8FEFD}">
      <dgm:prSet/>
      <dgm:spPr/>
      <dgm:t>
        <a:bodyPr/>
        <a:lstStyle/>
        <a:p>
          <a:pPr>
            <a:buNone/>
          </a:pPr>
          <a:r>
            <a:rPr lang="en-US" dirty="0">
              <a:solidFill>
                <a:sysClr val="window" lastClr="FFFFFF"/>
              </a:solidFill>
              <a:latin typeface="Franklin Gothic Medium Cond" panose="020B0606030402020204" pitchFamily="34" charset="0"/>
              <a:ea typeface="+mn-ea"/>
              <a:cs typeface="+mn-cs"/>
            </a:rPr>
            <a:t>Direct Action</a:t>
          </a:r>
        </a:p>
      </dgm:t>
    </dgm:pt>
    <dgm:pt modelId="{096F43BD-25A1-42B2-A85F-AD8E2B1D1CE4}" type="parTrans" cxnId="{C3164FA4-94A2-4B40-8989-E95D6821D50D}">
      <dgm:prSet/>
      <dgm:spPr/>
      <dgm:t>
        <a:bodyPr/>
        <a:lstStyle/>
        <a:p>
          <a:endParaRPr lang="en-US"/>
        </a:p>
      </dgm:t>
    </dgm:pt>
    <dgm:pt modelId="{B59AC6B9-7AE9-451C-A54B-27EFB0795ED1}" type="sibTrans" cxnId="{C3164FA4-94A2-4B40-8989-E95D6821D50D}">
      <dgm:prSet/>
      <dgm:spPr/>
      <dgm:t>
        <a:bodyPr/>
        <a:lstStyle/>
        <a:p>
          <a:endParaRPr lang="en-US"/>
        </a:p>
      </dgm:t>
    </dgm:pt>
    <dgm:pt modelId="{3E2C1A57-2043-4BE2-BEBA-E3993C46CEF0}">
      <dgm:prSet/>
      <dgm:spPr/>
      <dgm:t>
        <a:bodyPr/>
        <a:lstStyle/>
        <a:p>
          <a:pPr>
            <a:buNone/>
          </a:pPr>
          <a:r>
            <a:rPr lang="en-US" strike="sngStrike" dirty="0" smtClean="0">
              <a:solidFill>
                <a:sysClr val="window" lastClr="FFFFFF"/>
              </a:solidFill>
              <a:latin typeface="Franklin Gothic Medium Cond" panose="020B0606030402020204" pitchFamily="34" charset="0"/>
              <a:ea typeface="+mn-ea"/>
              <a:cs typeface="+mn-cs"/>
            </a:rPr>
            <a:t>+review of last one year’s policies</a:t>
          </a:r>
          <a:endParaRPr lang="en-US" strike="sngStrike" dirty="0">
            <a:solidFill>
              <a:sysClr val="window" lastClr="FFFFFF"/>
            </a:solidFill>
            <a:latin typeface="Franklin Gothic Medium Cond" panose="020B0606030402020204" pitchFamily="34" charset="0"/>
            <a:ea typeface="+mn-ea"/>
            <a:cs typeface="+mn-cs"/>
          </a:endParaRPr>
        </a:p>
      </dgm:t>
    </dgm:pt>
    <dgm:pt modelId="{867D760C-D23F-45B2-8267-CC5B95923B4E}" type="parTrans" cxnId="{404DABFA-5ECB-46BD-941C-F7F565E67DA6}">
      <dgm:prSet/>
      <dgm:spPr/>
      <dgm:t>
        <a:bodyPr/>
        <a:lstStyle/>
        <a:p>
          <a:endParaRPr lang="en-US"/>
        </a:p>
      </dgm:t>
    </dgm:pt>
    <dgm:pt modelId="{EE98A531-A1DC-469D-9AB1-902EEA331C70}" type="sibTrans" cxnId="{404DABFA-5ECB-46BD-941C-F7F565E67DA6}">
      <dgm:prSet/>
      <dgm:spPr/>
      <dgm:t>
        <a:bodyPr/>
        <a:lstStyle/>
        <a:p>
          <a:endParaRPr lang="en-US"/>
        </a:p>
      </dgm:t>
    </dgm:pt>
    <dgm:pt modelId="{EA4B2543-3015-4C40-BC7C-E721B1AF84AF}">
      <dgm:prSet/>
      <dgm:spPr/>
      <dgm:t>
        <a:bodyPr/>
        <a:lstStyle/>
        <a:p>
          <a:r>
            <a:rPr lang="en-US" dirty="0" smtClean="0">
              <a:solidFill>
                <a:sysClr val="window" lastClr="FFFFFF"/>
              </a:solidFill>
              <a:latin typeface="Franklin Gothic Medium Cond" panose="020B0606030402020204" pitchFamily="34" charset="0"/>
              <a:ea typeface="+mn-ea"/>
              <a:cs typeface="+mn-cs"/>
            </a:rPr>
            <a:t>Consumer Credit control / EMI</a:t>
          </a:r>
          <a:endParaRPr lang="en-US" dirty="0">
            <a:solidFill>
              <a:sysClr val="window" lastClr="FFFFFF"/>
            </a:solidFill>
            <a:latin typeface="Franklin Gothic Medium Cond" panose="020B0606030402020204" pitchFamily="34" charset="0"/>
            <a:ea typeface="+mn-ea"/>
            <a:cs typeface="+mn-cs"/>
          </a:endParaRPr>
        </a:p>
      </dgm:t>
    </dgm:pt>
    <dgm:pt modelId="{F925A7D1-2DB2-496C-9F10-21D297888BD1}" type="parTrans" cxnId="{804AA2D5-B8AB-4A76-8013-311724F136AF}">
      <dgm:prSet/>
      <dgm:spPr/>
      <dgm:t>
        <a:bodyPr/>
        <a:lstStyle/>
        <a:p>
          <a:endParaRPr lang="en-US"/>
        </a:p>
      </dgm:t>
    </dgm:pt>
    <dgm:pt modelId="{BDD2DEA2-8F34-4650-9CDB-5AF668BA2110}" type="sibTrans" cxnId="{804AA2D5-B8AB-4A76-8013-311724F136AF}">
      <dgm:prSet/>
      <dgm:spPr/>
      <dgm:t>
        <a:bodyPr/>
        <a:lstStyle/>
        <a:p>
          <a:endParaRPr lang="en-US"/>
        </a:p>
      </dgm:t>
    </dgm:pt>
    <dgm:pt modelId="{621DD39E-D48E-493C-8F30-1661762A552B}">
      <dgm:prSet/>
      <dgm:spPr/>
      <dgm:t>
        <a:bodyPr/>
        <a:lstStyle/>
        <a:p>
          <a:r>
            <a:rPr lang="en-US" u="sng" dirty="0" smtClean="0">
              <a:solidFill>
                <a:sysClr val="window" lastClr="FFFFFF"/>
              </a:solidFill>
              <a:latin typeface="Franklin Gothic Medium Cond" panose="020B0606030402020204" pitchFamily="34" charset="0"/>
              <a:ea typeface="+mn-ea"/>
              <a:cs typeface="+mn-cs"/>
            </a:rPr>
            <a:t>Margin / LTV </a:t>
          </a:r>
          <a:endParaRPr lang="en-US" u="sng" dirty="0">
            <a:solidFill>
              <a:sysClr val="window" lastClr="FFFFFF"/>
            </a:solidFill>
            <a:latin typeface="Franklin Gothic Medium Cond" panose="020B0606030402020204" pitchFamily="34" charset="0"/>
            <a:ea typeface="+mn-ea"/>
            <a:cs typeface="+mn-cs"/>
          </a:endParaRPr>
        </a:p>
      </dgm:t>
    </dgm:pt>
    <dgm:pt modelId="{7B140732-9AD8-47D9-A415-0981F4847927}" type="parTrans" cxnId="{D983B9DB-0AE1-48C7-9FCF-0D123670F548}">
      <dgm:prSet/>
      <dgm:spPr/>
      <dgm:t>
        <a:bodyPr/>
        <a:lstStyle/>
        <a:p>
          <a:endParaRPr lang="en-US"/>
        </a:p>
      </dgm:t>
    </dgm:pt>
    <dgm:pt modelId="{0965233F-D79B-4F2D-B7E4-015EF8C2EEF4}" type="sibTrans" cxnId="{D983B9DB-0AE1-48C7-9FCF-0D123670F548}">
      <dgm:prSet/>
      <dgm:spPr/>
      <dgm:t>
        <a:bodyPr/>
        <a:lstStyle/>
        <a:p>
          <a:endParaRPr lang="en-US"/>
        </a:p>
      </dgm:t>
    </dgm:pt>
    <dgm:pt modelId="{BE49013F-3FE3-47B4-891D-F63CD62B100D}" type="pres">
      <dgm:prSet presAssocID="{5266C817-9BD3-4039-9582-15A85EC2FBD4}" presName="linear" presStyleCnt="0">
        <dgm:presLayoutVars>
          <dgm:dir/>
          <dgm:resizeHandles val="exact"/>
        </dgm:presLayoutVars>
      </dgm:prSet>
      <dgm:spPr/>
      <dgm:t>
        <a:bodyPr/>
        <a:lstStyle/>
        <a:p>
          <a:endParaRPr lang="en-US"/>
        </a:p>
      </dgm:t>
    </dgm:pt>
    <dgm:pt modelId="{7CAC02FA-0017-4302-AD74-BBA9CB381CB7}" type="pres">
      <dgm:prSet presAssocID="{90C1CFE9-B1A6-4B2B-8238-CFCC25176E00}" presName="comp" presStyleCnt="0"/>
      <dgm:spPr/>
    </dgm:pt>
    <dgm:pt modelId="{7010B559-FB08-4893-B1DA-5F8BF00CF383}" type="pres">
      <dgm:prSet presAssocID="{90C1CFE9-B1A6-4B2B-8238-CFCC25176E00}" presName="box" presStyleLbl="node1" presStyleIdx="0" presStyleCnt="2"/>
      <dgm:spPr/>
      <dgm:t>
        <a:bodyPr/>
        <a:lstStyle/>
        <a:p>
          <a:endParaRPr lang="en-US"/>
        </a:p>
      </dgm:t>
    </dgm:pt>
    <dgm:pt modelId="{1788DC5B-7106-4C6E-91A9-17F5C999B125}" type="pres">
      <dgm:prSet presAssocID="{90C1CFE9-B1A6-4B2B-8238-CFCC25176E00}" presName="img" presStyleLbl="fgImgPlace1" presStyleIdx="0" presStyleCnt="2" custScaleY="81915"/>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85565C56-143A-4630-B476-DB52129771DB}" type="pres">
      <dgm:prSet presAssocID="{90C1CFE9-B1A6-4B2B-8238-CFCC25176E00}" presName="text" presStyleLbl="node1" presStyleIdx="0" presStyleCnt="2">
        <dgm:presLayoutVars>
          <dgm:bulletEnabled val="1"/>
        </dgm:presLayoutVars>
      </dgm:prSet>
      <dgm:spPr/>
      <dgm:t>
        <a:bodyPr/>
        <a:lstStyle/>
        <a:p>
          <a:endParaRPr lang="en-US"/>
        </a:p>
      </dgm:t>
    </dgm:pt>
    <dgm:pt modelId="{4A3B867E-848C-4080-ABF7-C6B818FCCE08}" type="pres">
      <dgm:prSet presAssocID="{DADDB62F-7D86-4DF7-9A71-F4730E23BB35}" presName="spacer" presStyleCnt="0"/>
      <dgm:spPr/>
    </dgm:pt>
    <dgm:pt modelId="{DCC65A68-1BD3-49F4-A0D8-636F38D23F68}" type="pres">
      <dgm:prSet presAssocID="{B5E7C52D-FAB4-42E9-9181-D662FC70933E}" presName="comp" presStyleCnt="0"/>
      <dgm:spPr/>
    </dgm:pt>
    <dgm:pt modelId="{839B7839-990A-43CC-A7E1-6883DC84DFE5}" type="pres">
      <dgm:prSet presAssocID="{B5E7C52D-FAB4-42E9-9181-D662FC70933E}" presName="box" presStyleLbl="node1" presStyleIdx="1" presStyleCnt="2"/>
      <dgm:spPr/>
      <dgm:t>
        <a:bodyPr/>
        <a:lstStyle/>
        <a:p>
          <a:endParaRPr lang="en-US"/>
        </a:p>
      </dgm:t>
    </dgm:pt>
    <dgm:pt modelId="{0699BE69-639C-4ECE-B3BF-B56477592864}" type="pres">
      <dgm:prSet presAssocID="{B5E7C52D-FAB4-42E9-9181-D662FC70933E}" presName="img" presStyleLbl="fgImgPlace1" presStyleIdx="1" presStyleCnt="2" custScaleY="6984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D47389BE-DC75-4EF3-BEA6-37D69BABEED5}" type="pres">
      <dgm:prSet presAssocID="{B5E7C52D-FAB4-42E9-9181-D662FC70933E}" presName="text" presStyleLbl="node1" presStyleIdx="1" presStyleCnt="2">
        <dgm:presLayoutVars>
          <dgm:bulletEnabled val="1"/>
        </dgm:presLayoutVars>
      </dgm:prSet>
      <dgm:spPr/>
      <dgm:t>
        <a:bodyPr/>
        <a:lstStyle/>
        <a:p>
          <a:endParaRPr lang="en-US"/>
        </a:p>
      </dgm:t>
    </dgm:pt>
  </dgm:ptLst>
  <dgm:cxnLst>
    <dgm:cxn modelId="{733E3118-A332-4557-8F34-B4D45B080497}" type="presOf" srcId="{403C6F33-E66A-4D60-B41A-9560CCD783A2}" destId="{839B7839-990A-43CC-A7E1-6883DC84DFE5}" srcOrd="0" destOrd="1" presId="urn:microsoft.com/office/officeart/2005/8/layout/vList4"/>
    <dgm:cxn modelId="{C3164FA4-94A2-4B40-8989-E95D6821D50D}" srcId="{B5E7C52D-FAB4-42E9-9181-D662FC70933E}" destId="{4B2288E3-E3D6-4541-ACBC-15708AA8FEFD}" srcOrd="4" destOrd="0" parTransId="{096F43BD-25A1-42B2-A85F-AD8E2B1D1CE4}" sibTransId="{B59AC6B9-7AE9-451C-A54B-27EFB0795ED1}"/>
    <dgm:cxn modelId="{2ED1558C-2094-425D-8594-DC652CD08396}" srcId="{90C1CFE9-B1A6-4B2B-8238-CFCC25176E00}" destId="{B339E8DF-D633-4DC0-BCE6-C05DB1510C5A}" srcOrd="0" destOrd="0" parTransId="{1F51839F-ADDB-49D9-81F8-E8263180A94A}" sibTransId="{D09C590C-21D5-4555-A152-DF9A37A52F73}"/>
    <dgm:cxn modelId="{804AA2D5-B8AB-4A76-8013-311724F136AF}" srcId="{B5E7C52D-FAB4-42E9-9181-D662FC70933E}" destId="{EA4B2543-3015-4C40-BC7C-E721B1AF84AF}" srcOrd="1" destOrd="0" parTransId="{F925A7D1-2DB2-496C-9F10-21D297888BD1}" sibTransId="{BDD2DEA2-8F34-4650-9CDB-5AF668BA2110}"/>
    <dgm:cxn modelId="{BAED2299-4C8E-438C-B847-4EA1536F1466}" type="presOf" srcId="{B5E7C52D-FAB4-42E9-9181-D662FC70933E}" destId="{839B7839-990A-43CC-A7E1-6883DC84DFE5}" srcOrd="0" destOrd="0" presId="urn:microsoft.com/office/officeart/2005/8/layout/vList4"/>
    <dgm:cxn modelId="{6673E988-9C42-4616-BF0E-906E6ABDC20B}" type="presOf" srcId="{3E2C1A57-2043-4BE2-BEBA-E3993C46CEF0}" destId="{7010B559-FB08-4893-B1DA-5F8BF00CF383}" srcOrd="0" destOrd="4" presId="urn:microsoft.com/office/officeart/2005/8/layout/vList4"/>
    <dgm:cxn modelId="{D0308A2C-26B7-442F-A035-4624DF6D8FA6}" type="presOf" srcId="{87E2BD46-0118-4A9E-BF97-62CB1CB78B93}" destId="{85565C56-143A-4630-B476-DB52129771DB}" srcOrd="1" destOrd="2" presId="urn:microsoft.com/office/officeart/2005/8/layout/vList4"/>
    <dgm:cxn modelId="{572BF8C7-3576-4A26-9B31-8B616D7EF9A8}" type="presOf" srcId="{EA4B2543-3015-4C40-BC7C-E721B1AF84AF}" destId="{D47389BE-DC75-4EF3-BEA6-37D69BABEED5}" srcOrd="1" destOrd="2" presId="urn:microsoft.com/office/officeart/2005/8/layout/vList4"/>
    <dgm:cxn modelId="{39441C47-F4B4-43AB-948F-526E6A7EAE4B}" srcId="{B5E7C52D-FAB4-42E9-9181-D662FC70933E}" destId="{403C6F33-E66A-4D60-B41A-9560CCD783A2}" srcOrd="0" destOrd="0" parTransId="{8E2DA6EA-DE11-4D93-90B5-8834B9E33B1F}" sibTransId="{8C31EC1F-B09C-4654-BF47-73D70228F3C3}"/>
    <dgm:cxn modelId="{5B5334D7-49C6-4394-A3DC-41B0D387B10E}" srcId="{90C1CFE9-B1A6-4B2B-8238-CFCC25176E00}" destId="{CC0E054C-8032-4CD7-93EE-D175BBDAE787}" srcOrd="2" destOrd="0" parTransId="{C9EB398B-C7D8-4B76-9991-99D30B97A9FA}" sibTransId="{1AF5AF3B-F168-4EB7-8A2B-C6AE0D8EE20D}"/>
    <dgm:cxn modelId="{28356D55-64F2-467D-9AA2-AA192806B894}" type="presOf" srcId="{B339E8DF-D633-4DC0-BCE6-C05DB1510C5A}" destId="{85565C56-143A-4630-B476-DB52129771DB}" srcOrd="1" destOrd="1" presId="urn:microsoft.com/office/officeart/2005/8/layout/vList4"/>
    <dgm:cxn modelId="{D983B9DB-0AE1-48C7-9FCF-0D123670F548}" srcId="{B5E7C52D-FAB4-42E9-9181-D662FC70933E}" destId="{621DD39E-D48E-493C-8F30-1661762A552B}" srcOrd="2" destOrd="0" parTransId="{7B140732-9AD8-47D9-A415-0981F4847927}" sibTransId="{0965233F-D79B-4F2D-B7E4-015EF8C2EEF4}"/>
    <dgm:cxn modelId="{D95DFA40-9E4C-448F-A29B-FF98FC31E0F3}" type="presOf" srcId="{621DD39E-D48E-493C-8F30-1661762A552B}" destId="{D47389BE-DC75-4EF3-BEA6-37D69BABEED5}" srcOrd="1" destOrd="3" presId="urn:microsoft.com/office/officeart/2005/8/layout/vList4"/>
    <dgm:cxn modelId="{F0A1F206-7116-4AE1-A175-292EDAD4B4B5}" type="presOf" srcId="{90C1CFE9-B1A6-4B2B-8238-CFCC25176E00}" destId="{85565C56-143A-4630-B476-DB52129771DB}" srcOrd="1" destOrd="0" presId="urn:microsoft.com/office/officeart/2005/8/layout/vList4"/>
    <dgm:cxn modelId="{8B935BC9-1F64-425E-8DD4-6D632D0CAC2C}" srcId="{90C1CFE9-B1A6-4B2B-8238-CFCC25176E00}" destId="{87E2BD46-0118-4A9E-BF97-62CB1CB78B93}" srcOrd="1" destOrd="0" parTransId="{518C1199-4B60-47B1-B9A9-46DADCE56080}" sibTransId="{90BE34F8-41C8-4DCE-962F-F35EBDFFE7CF}"/>
    <dgm:cxn modelId="{76564F73-5605-4AEF-831E-75FC3A637ADC}" type="presOf" srcId="{3E2C1A57-2043-4BE2-BEBA-E3993C46CEF0}" destId="{85565C56-143A-4630-B476-DB52129771DB}" srcOrd="1" destOrd="4" presId="urn:microsoft.com/office/officeart/2005/8/layout/vList4"/>
    <dgm:cxn modelId="{1242E106-2E9D-47F8-8F34-DDEDC53C2C8D}" type="presOf" srcId="{66344C7F-285C-4A31-9902-B1CA856478AD}" destId="{D47389BE-DC75-4EF3-BEA6-37D69BABEED5}" srcOrd="1" destOrd="4" presId="urn:microsoft.com/office/officeart/2005/8/layout/vList4"/>
    <dgm:cxn modelId="{DE570BD8-0C30-4A8E-BB66-43BF3C21139B}" type="presOf" srcId="{4B2288E3-E3D6-4541-ACBC-15708AA8FEFD}" destId="{D47389BE-DC75-4EF3-BEA6-37D69BABEED5}" srcOrd="1" destOrd="5" presId="urn:microsoft.com/office/officeart/2005/8/layout/vList4"/>
    <dgm:cxn modelId="{57108145-C773-41A2-BBD1-88EB320D6F09}" type="presOf" srcId="{66344C7F-285C-4A31-9902-B1CA856478AD}" destId="{839B7839-990A-43CC-A7E1-6883DC84DFE5}" srcOrd="0" destOrd="4" presId="urn:microsoft.com/office/officeart/2005/8/layout/vList4"/>
    <dgm:cxn modelId="{A8237340-4DDE-4839-B34A-59CF1931C915}" type="presOf" srcId="{403C6F33-E66A-4D60-B41A-9560CCD783A2}" destId="{D47389BE-DC75-4EF3-BEA6-37D69BABEED5}" srcOrd="1" destOrd="1" presId="urn:microsoft.com/office/officeart/2005/8/layout/vList4"/>
    <dgm:cxn modelId="{2E465F54-22BD-4D6E-B436-5FD4BE42DBF8}" type="presOf" srcId="{CC0E054C-8032-4CD7-93EE-D175BBDAE787}" destId="{85565C56-143A-4630-B476-DB52129771DB}" srcOrd="1" destOrd="3" presId="urn:microsoft.com/office/officeart/2005/8/layout/vList4"/>
    <dgm:cxn modelId="{F9702B34-94C3-4998-945B-BCD60EC0AC6D}" type="presOf" srcId="{4B2288E3-E3D6-4541-ACBC-15708AA8FEFD}" destId="{839B7839-990A-43CC-A7E1-6883DC84DFE5}" srcOrd="0" destOrd="5" presId="urn:microsoft.com/office/officeart/2005/8/layout/vList4"/>
    <dgm:cxn modelId="{5893D3DD-5406-4FF3-81CA-DF42997CC7BD}" srcId="{B5E7C52D-FAB4-42E9-9181-D662FC70933E}" destId="{66344C7F-285C-4A31-9902-B1CA856478AD}" srcOrd="3" destOrd="0" parTransId="{358CEB49-DD83-4867-A357-1F91FE13DFD0}" sibTransId="{A56E6C66-8594-447C-86DB-74A08B67E640}"/>
    <dgm:cxn modelId="{0159B9D4-0DE7-4FBA-8CC7-98E35AE47CA1}" type="presOf" srcId="{90C1CFE9-B1A6-4B2B-8238-CFCC25176E00}" destId="{7010B559-FB08-4893-B1DA-5F8BF00CF383}" srcOrd="0" destOrd="0" presId="urn:microsoft.com/office/officeart/2005/8/layout/vList4"/>
    <dgm:cxn modelId="{BC5BF112-63D2-4BBC-9191-717748F944AA}" type="presOf" srcId="{B5E7C52D-FAB4-42E9-9181-D662FC70933E}" destId="{D47389BE-DC75-4EF3-BEA6-37D69BABEED5}" srcOrd="1" destOrd="0" presId="urn:microsoft.com/office/officeart/2005/8/layout/vList4"/>
    <dgm:cxn modelId="{0565A6FA-A799-425A-9FA6-5F16564DDAE0}" srcId="{5266C817-9BD3-4039-9582-15A85EC2FBD4}" destId="{90C1CFE9-B1A6-4B2B-8238-CFCC25176E00}" srcOrd="0" destOrd="0" parTransId="{37FEB5EF-77C6-4394-B4E7-A60ED486D033}" sibTransId="{DADDB62F-7D86-4DF7-9A71-F4730E23BB35}"/>
    <dgm:cxn modelId="{E511D65D-1FDB-487F-B64F-6C1E944E7433}" type="presOf" srcId="{B339E8DF-D633-4DC0-BCE6-C05DB1510C5A}" destId="{7010B559-FB08-4893-B1DA-5F8BF00CF383}" srcOrd="0" destOrd="1" presId="urn:microsoft.com/office/officeart/2005/8/layout/vList4"/>
    <dgm:cxn modelId="{9D99D513-FE9B-409E-B6CA-F7F064F6655E}" type="presOf" srcId="{87E2BD46-0118-4A9E-BF97-62CB1CB78B93}" destId="{7010B559-FB08-4893-B1DA-5F8BF00CF383}" srcOrd="0" destOrd="2" presId="urn:microsoft.com/office/officeart/2005/8/layout/vList4"/>
    <dgm:cxn modelId="{404DABFA-5ECB-46BD-941C-F7F565E67DA6}" srcId="{90C1CFE9-B1A6-4B2B-8238-CFCC25176E00}" destId="{3E2C1A57-2043-4BE2-BEBA-E3993C46CEF0}" srcOrd="3" destOrd="0" parTransId="{867D760C-D23F-45B2-8267-CC5B95923B4E}" sibTransId="{EE98A531-A1DC-469D-9AB1-902EEA331C70}"/>
    <dgm:cxn modelId="{08A65915-15E8-4AFF-A124-7E976FA16DAB}" type="presOf" srcId="{621DD39E-D48E-493C-8F30-1661762A552B}" destId="{839B7839-990A-43CC-A7E1-6883DC84DFE5}" srcOrd="0" destOrd="3" presId="urn:microsoft.com/office/officeart/2005/8/layout/vList4"/>
    <dgm:cxn modelId="{D4EA1DFA-F533-43BC-83D7-91E0B6BE6944}" type="presOf" srcId="{EA4B2543-3015-4C40-BC7C-E721B1AF84AF}" destId="{839B7839-990A-43CC-A7E1-6883DC84DFE5}" srcOrd="0" destOrd="2" presId="urn:microsoft.com/office/officeart/2005/8/layout/vList4"/>
    <dgm:cxn modelId="{86963B51-7F43-4617-BBC5-38E7317FBD16}" type="presOf" srcId="{5266C817-9BD3-4039-9582-15A85EC2FBD4}" destId="{BE49013F-3FE3-47B4-891D-F63CD62B100D}" srcOrd="0" destOrd="0" presId="urn:microsoft.com/office/officeart/2005/8/layout/vList4"/>
    <dgm:cxn modelId="{672277AF-C84F-46EA-9A3A-436C105D3767}" srcId="{5266C817-9BD3-4039-9582-15A85EC2FBD4}" destId="{B5E7C52D-FAB4-42E9-9181-D662FC70933E}" srcOrd="1" destOrd="0" parTransId="{F2FAA908-3CC4-464C-9B48-06F9D43E6EE2}" sibTransId="{21894302-E0C9-41C5-A053-FE2D55EA7939}"/>
    <dgm:cxn modelId="{C764C31F-42C2-4784-9C57-B981E61941DE}" type="presOf" srcId="{CC0E054C-8032-4CD7-93EE-D175BBDAE787}" destId="{7010B559-FB08-4893-B1DA-5F8BF00CF383}" srcOrd="0" destOrd="3" presId="urn:microsoft.com/office/officeart/2005/8/layout/vList4"/>
    <dgm:cxn modelId="{23948379-9617-432D-82BB-6BC6AAC8ABAE}" type="presParOf" srcId="{BE49013F-3FE3-47B4-891D-F63CD62B100D}" destId="{7CAC02FA-0017-4302-AD74-BBA9CB381CB7}" srcOrd="0" destOrd="0" presId="urn:microsoft.com/office/officeart/2005/8/layout/vList4"/>
    <dgm:cxn modelId="{C639FBD5-0016-4BAF-8446-3FD5607B8FDF}" type="presParOf" srcId="{7CAC02FA-0017-4302-AD74-BBA9CB381CB7}" destId="{7010B559-FB08-4893-B1DA-5F8BF00CF383}" srcOrd="0" destOrd="0" presId="urn:microsoft.com/office/officeart/2005/8/layout/vList4"/>
    <dgm:cxn modelId="{14985770-2B09-4D50-9E60-58CC1345F01C}" type="presParOf" srcId="{7CAC02FA-0017-4302-AD74-BBA9CB381CB7}" destId="{1788DC5B-7106-4C6E-91A9-17F5C999B125}" srcOrd="1" destOrd="0" presId="urn:microsoft.com/office/officeart/2005/8/layout/vList4"/>
    <dgm:cxn modelId="{18656853-E506-41F6-A5A9-EFB6B240BB38}" type="presParOf" srcId="{7CAC02FA-0017-4302-AD74-BBA9CB381CB7}" destId="{85565C56-143A-4630-B476-DB52129771DB}" srcOrd="2" destOrd="0" presId="urn:microsoft.com/office/officeart/2005/8/layout/vList4"/>
    <dgm:cxn modelId="{B50B825A-FC40-4D1C-806B-DDD1A979DDDF}" type="presParOf" srcId="{BE49013F-3FE3-47B4-891D-F63CD62B100D}" destId="{4A3B867E-848C-4080-ABF7-C6B818FCCE08}" srcOrd="1" destOrd="0" presId="urn:microsoft.com/office/officeart/2005/8/layout/vList4"/>
    <dgm:cxn modelId="{E9CDB92F-8079-45FF-BF15-439FE2544B06}" type="presParOf" srcId="{BE49013F-3FE3-47B4-891D-F63CD62B100D}" destId="{DCC65A68-1BD3-49F4-A0D8-636F38D23F68}" srcOrd="2" destOrd="0" presId="urn:microsoft.com/office/officeart/2005/8/layout/vList4"/>
    <dgm:cxn modelId="{659740F8-0C9E-4154-88C1-471AC4F94D9C}" type="presParOf" srcId="{DCC65A68-1BD3-49F4-A0D8-636F38D23F68}" destId="{839B7839-990A-43CC-A7E1-6883DC84DFE5}" srcOrd="0" destOrd="0" presId="urn:microsoft.com/office/officeart/2005/8/layout/vList4"/>
    <dgm:cxn modelId="{D654F341-2FB3-4765-A4C7-3B18BF73217E}" type="presParOf" srcId="{DCC65A68-1BD3-49F4-A0D8-636F38D23F68}" destId="{0699BE69-639C-4ECE-B3BF-B56477592864}" srcOrd="1" destOrd="0" presId="urn:microsoft.com/office/officeart/2005/8/layout/vList4"/>
    <dgm:cxn modelId="{4883D152-3FB6-4133-B3BC-6AC4B9FD5689}" type="presParOf" srcId="{DCC65A68-1BD3-49F4-A0D8-636F38D23F68}" destId="{D47389BE-DC75-4EF3-BEA6-37D69BABEED5}"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2F4FEBB-920A-4228-AD31-D8A250165216}"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4F5FEBB0-9DBB-454E-A489-CEDBE28E3702}">
      <dgm:prSet phldrT="[Text]"/>
      <dgm:spPr/>
      <dgm:t>
        <a:bodyPr/>
        <a:lstStyle/>
        <a:p>
          <a:r>
            <a:rPr lang="en-US" dirty="0" smtClean="0"/>
            <a:t>Combat</a:t>
          </a:r>
          <a:endParaRPr lang="en-US" dirty="0"/>
        </a:p>
      </dgm:t>
    </dgm:pt>
    <dgm:pt modelId="{01B12097-7A20-4B14-89E3-6FDF175C23D9}" type="parTrans" cxnId="{19E10945-E585-401F-8DE7-5CF0C160790F}">
      <dgm:prSet/>
      <dgm:spPr/>
      <dgm:t>
        <a:bodyPr/>
        <a:lstStyle/>
        <a:p>
          <a:endParaRPr lang="en-US"/>
        </a:p>
      </dgm:t>
    </dgm:pt>
    <dgm:pt modelId="{1E3478A4-7490-4F73-8912-E2D8226680C8}" type="sibTrans" cxnId="{19E10945-E585-401F-8DE7-5CF0C160790F}">
      <dgm:prSet/>
      <dgm:spPr/>
      <dgm:t>
        <a:bodyPr/>
        <a:lstStyle/>
        <a:p>
          <a:endParaRPr lang="en-US"/>
        </a:p>
      </dgm:t>
    </dgm:pt>
    <dgm:pt modelId="{3B4D8C63-B9C7-4236-8AA2-7AD84F4537AD}">
      <dgm:prSet phldrT="[Text]"/>
      <dgm:spPr/>
      <dgm:t>
        <a:bodyPr/>
        <a:lstStyle/>
        <a:p>
          <a:r>
            <a:rPr lang="en-US" dirty="0" smtClean="0"/>
            <a:t>CRR/SLR</a:t>
          </a:r>
          <a:endParaRPr lang="en-US" dirty="0"/>
        </a:p>
      </dgm:t>
    </dgm:pt>
    <dgm:pt modelId="{F5646B9B-6267-433B-A898-E85F6DEF1342}" type="parTrans" cxnId="{ECBBF5AE-57BC-4686-A954-FCA85B0222E4}">
      <dgm:prSet/>
      <dgm:spPr/>
      <dgm:t>
        <a:bodyPr/>
        <a:lstStyle/>
        <a:p>
          <a:endParaRPr lang="en-US"/>
        </a:p>
      </dgm:t>
    </dgm:pt>
    <dgm:pt modelId="{71BEEA59-2B3D-4500-9311-8CF6B2FBAA5D}" type="sibTrans" cxnId="{ECBBF5AE-57BC-4686-A954-FCA85B0222E4}">
      <dgm:prSet/>
      <dgm:spPr/>
      <dgm:t>
        <a:bodyPr/>
        <a:lstStyle/>
        <a:p>
          <a:endParaRPr lang="en-US"/>
        </a:p>
      </dgm:t>
    </dgm:pt>
    <dgm:pt modelId="{AED4B576-4433-4A7C-8ABC-9E13D7D63F07}">
      <dgm:prSet phldrT="[Text]"/>
      <dgm:spPr/>
      <dgm:t>
        <a:bodyPr/>
        <a:lstStyle/>
        <a:p>
          <a:r>
            <a:rPr lang="en-US" dirty="0" smtClean="0"/>
            <a:t>▼</a:t>
          </a:r>
          <a:endParaRPr lang="en-US" dirty="0"/>
        </a:p>
      </dgm:t>
    </dgm:pt>
    <dgm:pt modelId="{FF80A164-C089-4E02-AE88-5A0F94F6AD0C}" type="parTrans" cxnId="{D1107137-7265-48C9-919C-B7AED0788330}">
      <dgm:prSet/>
      <dgm:spPr/>
      <dgm:t>
        <a:bodyPr/>
        <a:lstStyle/>
        <a:p>
          <a:endParaRPr lang="en-US"/>
        </a:p>
      </dgm:t>
    </dgm:pt>
    <dgm:pt modelId="{450E2B64-5653-400C-9849-F5324FA88AEB}" type="sibTrans" cxnId="{D1107137-7265-48C9-919C-B7AED0788330}">
      <dgm:prSet/>
      <dgm:spPr/>
      <dgm:t>
        <a:bodyPr/>
        <a:lstStyle/>
        <a:p>
          <a:endParaRPr lang="en-US"/>
        </a:p>
      </dgm:t>
    </dgm:pt>
    <dgm:pt modelId="{7E80D0C8-2816-4EDD-ABE0-31E7F154FFB1}">
      <dgm:prSet phldrT="[Text]"/>
      <dgm:spPr/>
      <dgm:t>
        <a:bodyPr/>
        <a:lstStyle/>
        <a:p>
          <a:r>
            <a:rPr lang="en-US" dirty="0" smtClean="0"/>
            <a:t>Inflation</a:t>
          </a:r>
          <a:endParaRPr lang="en-US" dirty="0"/>
        </a:p>
      </dgm:t>
    </dgm:pt>
    <dgm:pt modelId="{0261F9EE-DDC2-4A1D-A617-F309F0C6E340}" type="parTrans" cxnId="{34F1F72D-F2AA-4AE8-9D07-B7D58A6D2BEE}">
      <dgm:prSet/>
      <dgm:spPr/>
      <dgm:t>
        <a:bodyPr/>
        <a:lstStyle/>
        <a:p>
          <a:endParaRPr lang="en-US"/>
        </a:p>
      </dgm:t>
    </dgm:pt>
    <dgm:pt modelId="{F1D836A5-71B5-4B71-856D-BFCB7AAADC11}" type="sibTrans" cxnId="{34F1F72D-F2AA-4AE8-9D07-B7D58A6D2BEE}">
      <dgm:prSet/>
      <dgm:spPr/>
      <dgm:t>
        <a:bodyPr/>
        <a:lstStyle/>
        <a:p>
          <a:endParaRPr lang="en-US"/>
        </a:p>
      </dgm:t>
    </dgm:pt>
    <dgm:pt modelId="{7BECF683-C79B-49CA-96DC-0AB3C1CC98A7}">
      <dgm:prSet phldrT="[Text]"/>
      <dgm:spPr/>
      <dgm:t>
        <a:bodyPr/>
        <a:lstStyle/>
        <a:p>
          <a:r>
            <a:rPr lang="en-US" dirty="0" smtClean="0"/>
            <a:t>Deflation</a:t>
          </a:r>
          <a:endParaRPr lang="en-US" dirty="0"/>
        </a:p>
      </dgm:t>
    </dgm:pt>
    <dgm:pt modelId="{77350F09-795A-46F9-B4FB-EB2A40A85EA4}" type="parTrans" cxnId="{7319887E-57A5-4596-930E-5F58D25845FC}">
      <dgm:prSet/>
      <dgm:spPr/>
      <dgm:t>
        <a:bodyPr/>
        <a:lstStyle/>
        <a:p>
          <a:endParaRPr lang="en-US"/>
        </a:p>
      </dgm:t>
    </dgm:pt>
    <dgm:pt modelId="{742E1049-D578-409B-ADF6-604682487DAF}" type="sibTrans" cxnId="{7319887E-57A5-4596-930E-5F58D25845FC}">
      <dgm:prSet/>
      <dgm:spPr/>
      <dgm:t>
        <a:bodyPr/>
        <a:lstStyle/>
        <a:p>
          <a:endParaRPr lang="en-US"/>
        </a:p>
      </dgm:t>
    </dgm:pt>
    <dgm:pt modelId="{0F0361C0-527E-42CF-86F4-3D8CD871AFA0}">
      <dgm:prSet phldrT="[Text]"/>
      <dgm:spPr/>
      <dgm:t>
        <a:bodyPr/>
        <a:lstStyle/>
        <a:p>
          <a:r>
            <a:rPr lang="en-US" dirty="0" smtClean="0"/>
            <a:t>Money?</a:t>
          </a:r>
          <a:endParaRPr lang="en-US" dirty="0"/>
        </a:p>
      </dgm:t>
    </dgm:pt>
    <dgm:pt modelId="{CB9BB719-549D-43D6-8AE0-2F200E086A45}" type="parTrans" cxnId="{6D0F181E-09F0-430C-BF99-A3C8DCEA83B2}">
      <dgm:prSet/>
      <dgm:spPr/>
      <dgm:t>
        <a:bodyPr/>
        <a:lstStyle/>
        <a:p>
          <a:endParaRPr lang="en-US"/>
        </a:p>
      </dgm:t>
    </dgm:pt>
    <dgm:pt modelId="{25E60352-6D02-4945-B346-CEF0B23F9F52}" type="sibTrans" cxnId="{6D0F181E-09F0-430C-BF99-A3C8DCEA83B2}">
      <dgm:prSet/>
      <dgm:spPr/>
      <dgm:t>
        <a:bodyPr/>
        <a:lstStyle/>
        <a:p>
          <a:endParaRPr lang="en-US"/>
        </a:p>
      </dgm:t>
    </dgm:pt>
    <dgm:pt modelId="{2A6624A6-82BC-44BF-862D-C4CA2D1CA166}">
      <dgm:prSet phldrT="[Text]"/>
      <dgm:spPr/>
      <dgm:t>
        <a:bodyPr/>
        <a:lstStyle/>
        <a:p>
          <a:r>
            <a:rPr lang="en-US" dirty="0" smtClean="0"/>
            <a:t>Tight / Dear</a:t>
          </a:r>
          <a:endParaRPr lang="en-US" dirty="0"/>
        </a:p>
      </dgm:t>
    </dgm:pt>
    <dgm:pt modelId="{BD373CBD-51CE-4BEC-A649-C7503324CA07}" type="parTrans" cxnId="{464543B1-C1EB-412E-94A9-9A37085E118C}">
      <dgm:prSet/>
      <dgm:spPr/>
      <dgm:t>
        <a:bodyPr/>
        <a:lstStyle/>
        <a:p>
          <a:endParaRPr lang="en-US"/>
        </a:p>
      </dgm:t>
    </dgm:pt>
    <dgm:pt modelId="{2F1D4733-3144-46D1-A933-B09D8478B77E}" type="sibTrans" cxnId="{464543B1-C1EB-412E-94A9-9A37085E118C}">
      <dgm:prSet/>
      <dgm:spPr/>
      <dgm:t>
        <a:bodyPr/>
        <a:lstStyle/>
        <a:p>
          <a:endParaRPr lang="en-US"/>
        </a:p>
      </dgm:t>
    </dgm:pt>
    <dgm:pt modelId="{0D71CC5B-F590-41B3-9E7C-BA6E44CAFF13}">
      <dgm:prSet phldrT="[Text]"/>
      <dgm:spPr/>
      <dgm:t>
        <a:bodyPr/>
        <a:lstStyle/>
        <a:p>
          <a:r>
            <a:rPr lang="en-US" dirty="0" smtClean="0"/>
            <a:t>Easy / Cheap</a:t>
          </a:r>
          <a:endParaRPr lang="en-US" dirty="0"/>
        </a:p>
      </dgm:t>
    </dgm:pt>
    <dgm:pt modelId="{FA155530-A5FD-45FE-B6D7-A89C44FEE54C}" type="parTrans" cxnId="{AF2E4E65-DC8B-4835-8B15-EC7F637F9E3F}">
      <dgm:prSet/>
      <dgm:spPr/>
      <dgm:t>
        <a:bodyPr/>
        <a:lstStyle/>
        <a:p>
          <a:endParaRPr lang="en-US"/>
        </a:p>
      </dgm:t>
    </dgm:pt>
    <dgm:pt modelId="{991BE43B-7F5A-4DDD-9CA6-1BF3CAE2EEEF}" type="sibTrans" cxnId="{AF2E4E65-DC8B-4835-8B15-EC7F637F9E3F}">
      <dgm:prSet/>
      <dgm:spPr/>
      <dgm:t>
        <a:bodyPr/>
        <a:lstStyle/>
        <a:p>
          <a:endParaRPr lang="en-US"/>
        </a:p>
      </dgm:t>
    </dgm:pt>
    <dgm:pt modelId="{26ACFA55-5DD7-4774-A115-0B3E1591663E}">
      <dgm:prSet phldrT="[Text]"/>
      <dgm:spPr/>
      <dgm:t>
        <a:bodyPr/>
        <a:lstStyle/>
        <a:p>
          <a:r>
            <a:rPr lang="en-US" dirty="0" smtClean="0"/>
            <a:t>▲</a:t>
          </a:r>
          <a:endParaRPr lang="en-US" dirty="0"/>
        </a:p>
      </dgm:t>
    </dgm:pt>
    <dgm:pt modelId="{59C3546E-CE30-468D-AC2D-E32FEB0C2B66}" type="parTrans" cxnId="{A15430F2-EE3E-4753-AB82-5935E03694A1}">
      <dgm:prSet/>
      <dgm:spPr/>
      <dgm:t>
        <a:bodyPr/>
        <a:lstStyle/>
        <a:p>
          <a:endParaRPr lang="en-US"/>
        </a:p>
      </dgm:t>
    </dgm:pt>
    <dgm:pt modelId="{3BA92526-6B18-47B5-8BC3-7F013628213B}" type="sibTrans" cxnId="{A15430F2-EE3E-4753-AB82-5935E03694A1}">
      <dgm:prSet/>
      <dgm:spPr/>
      <dgm:t>
        <a:bodyPr/>
        <a:lstStyle/>
        <a:p>
          <a:endParaRPr lang="en-US"/>
        </a:p>
      </dgm:t>
    </dgm:pt>
    <dgm:pt modelId="{3D2F0965-A43D-46BC-BE93-690BFC5E0C7E}">
      <dgm:prSet phldrT="[Text]"/>
      <dgm:spPr/>
      <dgm:t>
        <a:bodyPr/>
        <a:lstStyle/>
        <a:p>
          <a:r>
            <a:rPr lang="en-US" dirty="0" smtClean="0"/>
            <a:t>Policy Rate (Repo Rate)</a:t>
          </a:r>
          <a:endParaRPr lang="en-US" dirty="0"/>
        </a:p>
      </dgm:t>
    </dgm:pt>
    <dgm:pt modelId="{8ADF6AEF-6D6E-447E-9BE3-72BAEE7E1C17}" type="parTrans" cxnId="{2908E770-E2E9-41C4-9195-D50A504FAFDB}">
      <dgm:prSet/>
      <dgm:spPr/>
      <dgm:t>
        <a:bodyPr/>
        <a:lstStyle/>
        <a:p>
          <a:endParaRPr lang="en-US"/>
        </a:p>
      </dgm:t>
    </dgm:pt>
    <dgm:pt modelId="{DB43B3CE-C5BE-461A-A7AF-B7361261AA1F}" type="sibTrans" cxnId="{2908E770-E2E9-41C4-9195-D50A504FAFDB}">
      <dgm:prSet/>
      <dgm:spPr/>
      <dgm:t>
        <a:bodyPr/>
        <a:lstStyle/>
        <a:p>
          <a:endParaRPr lang="en-US"/>
        </a:p>
      </dgm:t>
    </dgm:pt>
    <dgm:pt modelId="{7EE8B6C5-7AF5-437D-90B8-336130D71D19}">
      <dgm:prSet phldrT="[Text]"/>
      <dgm:spPr/>
      <dgm:t>
        <a:bodyPr/>
        <a:lstStyle/>
        <a:p>
          <a:r>
            <a:rPr lang="en-US" dirty="0" smtClean="0"/>
            <a:t>▲ (hike)</a:t>
          </a:r>
          <a:endParaRPr lang="en-US" dirty="0"/>
        </a:p>
      </dgm:t>
    </dgm:pt>
    <dgm:pt modelId="{6C533B81-C8FF-483D-9BD4-5C47A06B3337}" type="parTrans" cxnId="{1AB0DBE8-C5A6-42E6-BB35-FFCD280B7AC1}">
      <dgm:prSet/>
      <dgm:spPr/>
      <dgm:t>
        <a:bodyPr/>
        <a:lstStyle/>
        <a:p>
          <a:endParaRPr lang="en-US"/>
        </a:p>
      </dgm:t>
    </dgm:pt>
    <dgm:pt modelId="{A4A4B806-44CB-42B2-BC1D-46E7288126CF}" type="sibTrans" cxnId="{1AB0DBE8-C5A6-42E6-BB35-FFCD280B7AC1}">
      <dgm:prSet/>
      <dgm:spPr/>
      <dgm:t>
        <a:bodyPr/>
        <a:lstStyle/>
        <a:p>
          <a:endParaRPr lang="en-US"/>
        </a:p>
      </dgm:t>
    </dgm:pt>
    <dgm:pt modelId="{BE39232C-A59D-4283-AB80-E0FF85C28AA0}">
      <dgm:prSet phldrT="[Text]"/>
      <dgm:spPr/>
      <dgm:t>
        <a:bodyPr/>
        <a:lstStyle/>
        <a:p>
          <a:r>
            <a:rPr lang="en-US" dirty="0" smtClean="0"/>
            <a:t>▼</a:t>
          </a:r>
          <a:endParaRPr lang="en-US" dirty="0"/>
        </a:p>
      </dgm:t>
    </dgm:pt>
    <dgm:pt modelId="{5D6A5E30-6EDC-46B0-8849-87221080D815}" type="parTrans" cxnId="{40A6519E-5CD4-4AB3-9CDA-C3FADFAE8E1A}">
      <dgm:prSet/>
      <dgm:spPr/>
      <dgm:t>
        <a:bodyPr/>
        <a:lstStyle/>
        <a:p>
          <a:endParaRPr lang="en-US"/>
        </a:p>
      </dgm:t>
    </dgm:pt>
    <dgm:pt modelId="{66CCB3F1-AD9D-4C89-839E-C7E9EF2CBE3D}" type="sibTrans" cxnId="{40A6519E-5CD4-4AB3-9CDA-C3FADFAE8E1A}">
      <dgm:prSet/>
      <dgm:spPr/>
      <dgm:t>
        <a:bodyPr/>
        <a:lstStyle/>
        <a:p>
          <a:endParaRPr lang="en-US"/>
        </a:p>
      </dgm:t>
    </dgm:pt>
    <dgm:pt modelId="{56764A60-0D42-45EF-A0AC-F2A6174ED0AE}">
      <dgm:prSet phldrT="[Text]"/>
      <dgm:spPr/>
      <dgm:t>
        <a:bodyPr/>
        <a:lstStyle/>
        <a:p>
          <a:r>
            <a:rPr lang="en-US" dirty="0" smtClean="0"/>
            <a:t>OMO|MSS*</a:t>
          </a:r>
          <a:endParaRPr lang="en-US" dirty="0"/>
        </a:p>
      </dgm:t>
    </dgm:pt>
    <dgm:pt modelId="{D2B0EF18-0D0C-43FD-AC46-B53407AC3369}" type="parTrans" cxnId="{E578A8D1-6DFD-4CDE-8AD6-7CF771B6E05F}">
      <dgm:prSet/>
      <dgm:spPr/>
      <dgm:t>
        <a:bodyPr/>
        <a:lstStyle/>
        <a:p>
          <a:endParaRPr lang="en-US"/>
        </a:p>
      </dgm:t>
    </dgm:pt>
    <dgm:pt modelId="{392288F2-C0EA-4F89-8639-92EDE7AF2F25}" type="sibTrans" cxnId="{E578A8D1-6DFD-4CDE-8AD6-7CF771B6E05F}">
      <dgm:prSet/>
      <dgm:spPr/>
      <dgm:t>
        <a:bodyPr/>
        <a:lstStyle/>
        <a:p>
          <a:endParaRPr lang="en-US"/>
        </a:p>
      </dgm:t>
    </dgm:pt>
    <dgm:pt modelId="{D55B2FFF-B117-43A9-A94D-17DC1E771B4E}">
      <dgm:prSet phldrT="[Text]"/>
      <dgm:spPr/>
      <dgm:t>
        <a:bodyPr/>
        <a:lstStyle/>
        <a:p>
          <a:r>
            <a:rPr lang="en-US" dirty="0" smtClean="0"/>
            <a:t>Sell</a:t>
          </a:r>
          <a:endParaRPr lang="en-US" dirty="0"/>
        </a:p>
      </dgm:t>
    </dgm:pt>
    <dgm:pt modelId="{E9C58523-9982-42F9-81B3-98DF0C33EAC5}" type="parTrans" cxnId="{1F2A7CDE-C85D-44ED-9635-4D7431538EAC}">
      <dgm:prSet/>
      <dgm:spPr/>
      <dgm:t>
        <a:bodyPr/>
        <a:lstStyle/>
        <a:p>
          <a:endParaRPr lang="en-US"/>
        </a:p>
      </dgm:t>
    </dgm:pt>
    <dgm:pt modelId="{BC8EF729-FE3A-4031-BCF1-A4D4446E851B}" type="sibTrans" cxnId="{1F2A7CDE-C85D-44ED-9635-4D7431538EAC}">
      <dgm:prSet/>
      <dgm:spPr/>
      <dgm:t>
        <a:bodyPr/>
        <a:lstStyle/>
        <a:p>
          <a:endParaRPr lang="en-US"/>
        </a:p>
      </dgm:t>
    </dgm:pt>
    <dgm:pt modelId="{4DE51473-8ABB-41E3-B0D5-D1C84EE3BD8D}">
      <dgm:prSet phldrT="[Text]"/>
      <dgm:spPr/>
      <dgm:t>
        <a:bodyPr/>
        <a:lstStyle/>
        <a:p>
          <a:r>
            <a:rPr lang="en-US" dirty="0" err="1" smtClean="0"/>
            <a:t>Buy|NA</a:t>
          </a:r>
          <a:r>
            <a:rPr lang="en-US" dirty="0" smtClean="0"/>
            <a:t>*</a:t>
          </a:r>
          <a:endParaRPr lang="en-US" dirty="0"/>
        </a:p>
      </dgm:t>
    </dgm:pt>
    <dgm:pt modelId="{5BF5FB0A-DCC9-42AC-AFDC-67465BA4E039}" type="parTrans" cxnId="{2534B843-A32C-47E6-B060-4DBB7F38D535}">
      <dgm:prSet/>
      <dgm:spPr/>
      <dgm:t>
        <a:bodyPr/>
        <a:lstStyle/>
        <a:p>
          <a:endParaRPr lang="en-US"/>
        </a:p>
      </dgm:t>
    </dgm:pt>
    <dgm:pt modelId="{713BAAA5-DCD8-4F47-92DA-02F9B02FEF50}" type="sibTrans" cxnId="{2534B843-A32C-47E6-B060-4DBB7F38D535}">
      <dgm:prSet/>
      <dgm:spPr/>
      <dgm:t>
        <a:bodyPr/>
        <a:lstStyle/>
        <a:p>
          <a:endParaRPr lang="en-US"/>
        </a:p>
      </dgm:t>
    </dgm:pt>
    <dgm:pt modelId="{CF038416-3148-4C2E-A885-C19DD62582DB}">
      <dgm:prSet phldrT="[Text]"/>
      <dgm:spPr/>
      <dgm:t>
        <a:bodyPr/>
        <a:lstStyle/>
        <a:p>
          <a:r>
            <a:rPr lang="en-US" dirty="0" smtClean="0"/>
            <a:t>Money supply</a:t>
          </a:r>
          <a:endParaRPr lang="en-US" dirty="0"/>
        </a:p>
      </dgm:t>
    </dgm:pt>
    <dgm:pt modelId="{F38E2514-9770-4531-A514-DBF16F116F63}" type="parTrans" cxnId="{53BCEF71-2B3B-4FE6-8C19-D787E511BE0F}">
      <dgm:prSet/>
      <dgm:spPr/>
      <dgm:t>
        <a:bodyPr/>
        <a:lstStyle/>
        <a:p>
          <a:endParaRPr lang="en-US"/>
        </a:p>
      </dgm:t>
    </dgm:pt>
    <dgm:pt modelId="{A201A53F-85B5-47F5-8EF5-1B6783BD125F}" type="sibTrans" cxnId="{53BCEF71-2B3B-4FE6-8C19-D787E511BE0F}">
      <dgm:prSet/>
      <dgm:spPr/>
      <dgm:t>
        <a:bodyPr/>
        <a:lstStyle/>
        <a:p>
          <a:endParaRPr lang="en-US"/>
        </a:p>
      </dgm:t>
    </dgm:pt>
    <dgm:pt modelId="{ECDCF5B1-7800-4B09-AA9B-EFE19D1BB28F}">
      <dgm:prSet phldrT="[Text]"/>
      <dgm:spPr/>
      <dgm:t>
        <a:bodyPr/>
        <a:lstStyle/>
        <a:p>
          <a:r>
            <a:rPr lang="en-US" dirty="0" smtClean="0"/>
            <a:t>▼</a:t>
          </a:r>
          <a:endParaRPr lang="en-US" dirty="0"/>
        </a:p>
      </dgm:t>
    </dgm:pt>
    <dgm:pt modelId="{142842B6-0BD1-41F6-A2E2-844D96541791}" type="parTrans" cxnId="{52E66E06-579B-4F48-A6DB-23C63F5DA1E3}">
      <dgm:prSet/>
      <dgm:spPr/>
      <dgm:t>
        <a:bodyPr/>
        <a:lstStyle/>
        <a:p>
          <a:endParaRPr lang="en-US"/>
        </a:p>
      </dgm:t>
    </dgm:pt>
    <dgm:pt modelId="{3757C360-858C-42BC-AFEF-60A738293E24}" type="sibTrans" cxnId="{52E66E06-579B-4F48-A6DB-23C63F5DA1E3}">
      <dgm:prSet/>
      <dgm:spPr/>
      <dgm:t>
        <a:bodyPr/>
        <a:lstStyle/>
        <a:p>
          <a:endParaRPr lang="en-US"/>
        </a:p>
      </dgm:t>
    </dgm:pt>
    <dgm:pt modelId="{EDB461DC-C04B-47EB-849B-F752AB528CB2}">
      <dgm:prSet phldrT="[Text]"/>
      <dgm:spPr/>
      <dgm:t>
        <a:bodyPr/>
        <a:lstStyle/>
        <a:p>
          <a:r>
            <a:rPr lang="en-US" dirty="0" smtClean="0"/>
            <a:t>▲</a:t>
          </a:r>
          <a:endParaRPr lang="en-US" dirty="0"/>
        </a:p>
      </dgm:t>
    </dgm:pt>
    <dgm:pt modelId="{0B1DE53E-014F-4F06-BBEE-C4C7FED19DFF}" type="parTrans" cxnId="{AE829A68-1EE2-4E69-A954-4B34C62682E5}">
      <dgm:prSet/>
      <dgm:spPr/>
      <dgm:t>
        <a:bodyPr/>
        <a:lstStyle/>
        <a:p>
          <a:endParaRPr lang="en-US"/>
        </a:p>
      </dgm:t>
    </dgm:pt>
    <dgm:pt modelId="{97F3143D-D60D-4EE4-AB41-7AD71C75F630}" type="sibTrans" cxnId="{AE829A68-1EE2-4E69-A954-4B34C62682E5}">
      <dgm:prSet/>
      <dgm:spPr/>
      <dgm:t>
        <a:bodyPr/>
        <a:lstStyle/>
        <a:p>
          <a:endParaRPr lang="en-US"/>
        </a:p>
      </dgm:t>
    </dgm:pt>
    <dgm:pt modelId="{1C40F56C-027C-4462-A251-317B590CE23D}">
      <dgm:prSet phldrT="[Text]"/>
      <dgm:spPr>
        <a:solidFill>
          <a:srgbClr val="FF0000"/>
        </a:solidFill>
      </dgm:spPr>
      <dgm:t>
        <a:bodyPr/>
        <a:lstStyle/>
        <a:p>
          <a:r>
            <a:rPr lang="en-US" dirty="0" smtClean="0"/>
            <a:t>CCC</a:t>
          </a:r>
          <a:endParaRPr lang="en-US" dirty="0"/>
        </a:p>
      </dgm:t>
    </dgm:pt>
    <dgm:pt modelId="{041731BE-48F4-4930-9B1A-3BF0F248229E}" type="parTrans" cxnId="{8E3FF26E-1D25-44E9-907C-42FE3372CC0C}">
      <dgm:prSet/>
      <dgm:spPr/>
      <dgm:t>
        <a:bodyPr/>
        <a:lstStyle/>
        <a:p>
          <a:endParaRPr lang="en-US"/>
        </a:p>
      </dgm:t>
    </dgm:pt>
    <dgm:pt modelId="{7B96FC19-2C81-4988-9FD0-69EAD866ADC3}" type="sibTrans" cxnId="{8E3FF26E-1D25-44E9-907C-42FE3372CC0C}">
      <dgm:prSet/>
      <dgm:spPr/>
      <dgm:t>
        <a:bodyPr/>
        <a:lstStyle/>
        <a:p>
          <a:endParaRPr lang="en-US"/>
        </a:p>
      </dgm:t>
    </dgm:pt>
    <dgm:pt modelId="{671184EA-C4DB-442A-BBCB-AB1F729056B7}">
      <dgm:prSet phldrT="[Text]"/>
      <dgm:spPr/>
      <dgm:t>
        <a:bodyPr/>
        <a:lstStyle/>
        <a:p>
          <a:r>
            <a:rPr lang="en-US" dirty="0" smtClean="0"/>
            <a:t>▲ (Tight)</a:t>
          </a:r>
          <a:endParaRPr lang="en-US" dirty="0"/>
        </a:p>
      </dgm:t>
    </dgm:pt>
    <dgm:pt modelId="{84A7E390-6F37-4160-8C69-AAC65B9D5201}" type="parTrans" cxnId="{F1238DE2-F736-468F-B032-90F839F80AD2}">
      <dgm:prSet/>
      <dgm:spPr/>
      <dgm:t>
        <a:bodyPr/>
        <a:lstStyle/>
        <a:p>
          <a:endParaRPr lang="en-US"/>
        </a:p>
      </dgm:t>
    </dgm:pt>
    <dgm:pt modelId="{FF883561-3FCC-4FB6-AB61-F962979252C4}" type="sibTrans" cxnId="{F1238DE2-F736-468F-B032-90F839F80AD2}">
      <dgm:prSet/>
      <dgm:spPr/>
      <dgm:t>
        <a:bodyPr/>
        <a:lstStyle/>
        <a:p>
          <a:endParaRPr lang="en-US"/>
        </a:p>
      </dgm:t>
    </dgm:pt>
    <dgm:pt modelId="{E465B26E-C92F-40AD-9657-1710D478BB79}">
      <dgm:prSet phldrT="[Text]"/>
      <dgm:spPr/>
      <dgm:t>
        <a:bodyPr/>
        <a:lstStyle/>
        <a:p>
          <a:r>
            <a:rPr lang="en-US" dirty="0" smtClean="0"/>
            <a:t>▼ (easy EMI, </a:t>
          </a:r>
          <a:r>
            <a:rPr lang="en-US" dirty="0" err="1" smtClean="0"/>
            <a:t>DownPay</a:t>
          </a:r>
          <a:r>
            <a:rPr lang="en-US" dirty="0" smtClean="0"/>
            <a:t>)</a:t>
          </a:r>
          <a:endParaRPr lang="en-US" dirty="0"/>
        </a:p>
      </dgm:t>
    </dgm:pt>
    <dgm:pt modelId="{5C2CA703-BCFB-4594-9BB9-AF765F6DC5B7}" type="parTrans" cxnId="{6B2C0FBA-D591-435D-BA0F-246BDDB537BF}">
      <dgm:prSet/>
      <dgm:spPr/>
      <dgm:t>
        <a:bodyPr/>
        <a:lstStyle/>
        <a:p>
          <a:endParaRPr lang="en-US"/>
        </a:p>
      </dgm:t>
    </dgm:pt>
    <dgm:pt modelId="{52E80B38-BC5E-4B64-BFC5-29FDFA8A4FDB}" type="sibTrans" cxnId="{6B2C0FBA-D591-435D-BA0F-246BDDB537BF}">
      <dgm:prSet/>
      <dgm:spPr/>
      <dgm:t>
        <a:bodyPr/>
        <a:lstStyle/>
        <a:p>
          <a:endParaRPr lang="en-US"/>
        </a:p>
      </dgm:t>
    </dgm:pt>
    <dgm:pt modelId="{41226244-A6FD-486E-87D2-A9D2A4FF91F3}">
      <dgm:prSet phldrT="[Text]"/>
      <dgm:spPr>
        <a:solidFill>
          <a:srgbClr val="FF0000"/>
        </a:solidFill>
      </dgm:spPr>
      <dgm:t>
        <a:bodyPr/>
        <a:lstStyle/>
        <a:p>
          <a:r>
            <a:rPr lang="en-US" dirty="0" smtClean="0"/>
            <a:t>LTV/ Margin Req.</a:t>
          </a:r>
          <a:endParaRPr lang="en-US" dirty="0"/>
        </a:p>
      </dgm:t>
    </dgm:pt>
    <dgm:pt modelId="{A43D679E-0E59-405B-8806-A6808A77DAD0}" type="parTrans" cxnId="{253AB95C-7AF5-41A2-A69B-3982105CAD9E}">
      <dgm:prSet/>
      <dgm:spPr/>
      <dgm:t>
        <a:bodyPr/>
        <a:lstStyle/>
        <a:p>
          <a:endParaRPr lang="en-US"/>
        </a:p>
      </dgm:t>
    </dgm:pt>
    <dgm:pt modelId="{9B85CBA7-3555-4C84-8B40-AB5CF5CB2B9D}" type="sibTrans" cxnId="{253AB95C-7AF5-41A2-A69B-3982105CAD9E}">
      <dgm:prSet/>
      <dgm:spPr/>
      <dgm:t>
        <a:bodyPr/>
        <a:lstStyle/>
        <a:p>
          <a:endParaRPr lang="en-US"/>
        </a:p>
      </dgm:t>
    </dgm:pt>
    <dgm:pt modelId="{DB6C2B2F-8693-4504-8007-D18E5C0D6614}">
      <dgm:prSet phldrT="[Text]"/>
      <dgm:spPr/>
      <dgm:t>
        <a:bodyPr/>
        <a:lstStyle/>
        <a:p>
          <a:r>
            <a:rPr lang="en-US" dirty="0" smtClean="0"/>
            <a:t>Lower: 60%-&gt;40%</a:t>
          </a:r>
          <a:endParaRPr lang="en-US" dirty="0"/>
        </a:p>
      </dgm:t>
    </dgm:pt>
    <dgm:pt modelId="{BCCB38E9-C5D8-4204-9C23-EABA7E89DEE3}" type="parTrans" cxnId="{26D59269-41E8-42F6-B5F3-981ADEB3A8A5}">
      <dgm:prSet/>
      <dgm:spPr/>
      <dgm:t>
        <a:bodyPr/>
        <a:lstStyle/>
        <a:p>
          <a:endParaRPr lang="en-US"/>
        </a:p>
      </dgm:t>
    </dgm:pt>
    <dgm:pt modelId="{C5CA2A21-2747-4B18-B547-CF9ADF309F1F}" type="sibTrans" cxnId="{26D59269-41E8-42F6-B5F3-981ADEB3A8A5}">
      <dgm:prSet/>
      <dgm:spPr/>
      <dgm:t>
        <a:bodyPr/>
        <a:lstStyle/>
        <a:p>
          <a:endParaRPr lang="en-US"/>
        </a:p>
      </dgm:t>
    </dgm:pt>
    <dgm:pt modelId="{DD34E131-7A9A-47BD-82C9-05685F9ADF95}">
      <dgm:prSet phldrT="[Text]"/>
      <dgm:spPr/>
      <dgm:t>
        <a:bodyPr/>
        <a:lstStyle/>
        <a:p>
          <a:r>
            <a:rPr lang="en-US" dirty="0" smtClean="0"/>
            <a:t>Higher: 60-&gt;80%</a:t>
          </a:r>
          <a:endParaRPr lang="en-US" dirty="0"/>
        </a:p>
      </dgm:t>
    </dgm:pt>
    <dgm:pt modelId="{16E0BEEE-7227-4742-8EA9-BD6A80DE3777}" type="parTrans" cxnId="{F2AF5E17-D1EC-4604-85D5-D14F97E20754}">
      <dgm:prSet/>
      <dgm:spPr/>
      <dgm:t>
        <a:bodyPr/>
        <a:lstStyle/>
        <a:p>
          <a:endParaRPr lang="en-US"/>
        </a:p>
      </dgm:t>
    </dgm:pt>
    <dgm:pt modelId="{3789BA8C-CBA2-48AC-A397-DD74F3A3FF29}" type="sibTrans" cxnId="{F2AF5E17-D1EC-4604-85D5-D14F97E20754}">
      <dgm:prSet/>
      <dgm:spPr/>
      <dgm:t>
        <a:bodyPr/>
        <a:lstStyle/>
        <a:p>
          <a:endParaRPr lang="en-US"/>
        </a:p>
      </dgm:t>
    </dgm:pt>
    <dgm:pt modelId="{64321754-AD5B-4C07-8D77-06A37D4CEE66}" type="pres">
      <dgm:prSet presAssocID="{92F4FEBB-920A-4228-AD31-D8A250165216}" presName="Name0" presStyleCnt="0">
        <dgm:presLayoutVars>
          <dgm:chPref val="3"/>
          <dgm:dir/>
          <dgm:animLvl val="lvl"/>
          <dgm:resizeHandles/>
        </dgm:presLayoutVars>
      </dgm:prSet>
      <dgm:spPr/>
      <dgm:t>
        <a:bodyPr/>
        <a:lstStyle/>
        <a:p>
          <a:endParaRPr lang="en-US"/>
        </a:p>
      </dgm:t>
    </dgm:pt>
    <dgm:pt modelId="{F27EEC53-2972-429B-8810-D4D99F33C45F}" type="pres">
      <dgm:prSet presAssocID="{4F5FEBB0-9DBB-454E-A489-CEDBE28E3702}" presName="horFlow" presStyleCnt="0"/>
      <dgm:spPr/>
      <dgm:t>
        <a:bodyPr/>
        <a:lstStyle/>
        <a:p>
          <a:endParaRPr lang="en-US"/>
        </a:p>
      </dgm:t>
    </dgm:pt>
    <dgm:pt modelId="{39B7407B-2AB8-49A8-8AF4-82784044E43D}" type="pres">
      <dgm:prSet presAssocID="{4F5FEBB0-9DBB-454E-A489-CEDBE28E3702}" presName="bigChev" presStyleLbl="node1" presStyleIdx="0" presStyleCnt="8" custScaleX="194211" custLinFactX="-10594" custLinFactNeighborX="-100000" custLinFactNeighborY="-17952"/>
      <dgm:spPr/>
      <dgm:t>
        <a:bodyPr/>
        <a:lstStyle/>
        <a:p>
          <a:endParaRPr lang="en-US"/>
        </a:p>
      </dgm:t>
    </dgm:pt>
    <dgm:pt modelId="{95EA08F9-413E-4AB3-8894-D83B70D4191C}" type="pres">
      <dgm:prSet presAssocID="{0261F9EE-DDC2-4A1D-A617-F309F0C6E340}" presName="parTrans" presStyleCnt="0"/>
      <dgm:spPr/>
      <dgm:t>
        <a:bodyPr/>
        <a:lstStyle/>
        <a:p>
          <a:endParaRPr lang="en-US"/>
        </a:p>
      </dgm:t>
    </dgm:pt>
    <dgm:pt modelId="{9BA8E901-4F2C-4413-AEB1-30E519BCC3D8}" type="pres">
      <dgm:prSet presAssocID="{7E80D0C8-2816-4EDD-ABE0-31E7F154FFB1}" presName="node" presStyleLbl="alignAccFollowNode1" presStyleIdx="0" presStyleCnt="16" custScaleX="194211" custLinFactX="-14427" custLinFactNeighborX="-100000" custLinFactNeighborY="-21629">
        <dgm:presLayoutVars>
          <dgm:bulletEnabled val="1"/>
        </dgm:presLayoutVars>
      </dgm:prSet>
      <dgm:spPr/>
      <dgm:t>
        <a:bodyPr/>
        <a:lstStyle/>
        <a:p>
          <a:endParaRPr lang="en-US"/>
        </a:p>
      </dgm:t>
    </dgm:pt>
    <dgm:pt modelId="{7CA91E98-5D6A-47E3-82A8-750C2A8BDDD3}" type="pres">
      <dgm:prSet presAssocID="{F1D836A5-71B5-4B71-856D-BFCB7AAADC11}" presName="sibTrans" presStyleCnt="0"/>
      <dgm:spPr/>
      <dgm:t>
        <a:bodyPr/>
        <a:lstStyle/>
        <a:p>
          <a:endParaRPr lang="en-US"/>
        </a:p>
      </dgm:t>
    </dgm:pt>
    <dgm:pt modelId="{F6758218-6559-4511-AFDE-13B4C6505DAE}" type="pres">
      <dgm:prSet presAssocID="{7BECF683-C79B-49CA-96DC-0AB3C1CC98A7}" presName="node" presStyleLbl="alignAccFollowNode1" presStyleIdx="1" presStyleCnt="16" custScaleX="194211" custLinFactX="-14427" custLinFactNeighborX="-100000" custLinFactNeighborY="-21629">
        <dgm:presLayoutVars>
          <dgm:bulletEnabled val="1"/>
        </dgm:presLayoutVars>
      </dgm:prSet>
      <dgm:spPr/>
      <dgm:t>
        <a:bodyPr/>
        <a:lstStyle/>
        <a:p>
          <a:endParaRPr lang="en-US"/>
        </a:p>
      </dgm:t>
    </dgm:pt>
    <dgm:pt modelId="{919BB200-9527-498D-BE27-9BB143473EF6}" type="pres">
      <dgm:prSet presAssocID="{4F5FEBB0-9DBB-454E-A489-CEDBE28E3702}" presName="vSp" presStyleCnt="0"/>
      <dgm:spPr/>
      <dgm:t>
        <a:bodyPr/>
        <a:lstStyle/>
        <a:p>
          <a:endParaRPr lang="en-US"/>
        </a:p>
      </dgm:t>
    </dgm:pt>
    <dgm:pt modelId="{B96CCECD-C1AE-40A1-B59C-C63E885E887C}" type="pres">
      <dgm:prSet presAssocID="{0F0361C0-527E-42CF-86F4-3D8CD871AFA0}" presName="horFlow" presStyleCnt="0"/>
      <dgm:spPr/>
      <dgm:t>
        <a:bodyPr/>
        <a:lstStyle/>
        <a:p>
          <a:endParaRPr lang="en-US"/>
        </a:p>
      </dgm:t>
    </dgm:pt>
    <dgm:pt modelId="{275FCE47-43E0-48B9-A485-95D90BA45A4A}" type="pres">
      <dgm:prSet presAssocID="{0F0361C0-527E-42CF-86F4-3D8CD871AFA0}" presName="bigChev" presStyleLbl="node1" presStyleIdx="1" presStyleCnt="8" custScaleX="194211" custLinFactX="-10594" custLinFactNeighborX="-100000" custLinFactNeighborY="-17952"/>
      <dgm:spPr/>
      <dgm:t>
        <a:bodyPr/>
        <a:lstStyle/>
        <a:p>
          <a:endParaRPr lang="en-US"/>
        </a:p>
      </dgm:t>
    </dgm:pt>
    <dgm:pt modelId="{4ABB432F-F513-4C2B-91CA-3D692E45CE44}" type="pres">
      <dgm:prSet presAssocID="{BD373CBD-51CE-4BEC-A649-C7503324CA07}" presName="parTrans" presStyleCnt="0"/>
      <dgm:spPr/>
      <dgm:t>
        <a:bodyPr/>
        <a:lstStyle/>
        <a:p>
          <a:endParaRPr lang="en-US"/>
        </a:p>
      </dgm:t>
    </dgm:pt>
    <dgm:pt modelId="{D1BFD676-7BA3-4EE2-B17F-C11FE4AAFBFD}" type="pres">
      <dgm:prSet presAssocID="{2A6624A6-82BC-44BF-862D-C4CA2D1CA166}" presName="node" presStyleLbl="alignAccFollowNode1" presStyleIdx="2" presStyleCnt="16" custScaleX="194211" custLinFactX="-14427" custLinFactNeighborX="-100000" custLinFactNeighborY="-21629">
        <dgm:presLayoutVars>
          <dgm:bulletEnabled val="1"/>
        </dgm:presLayoutVars>
      </dgm:prSet>
      <dgm:spPr/>
      <dgm:t>
        <a:bodyPr/>
        <a:lstStyle/>
        <a:p>
          <a:endParaRPr lang="en-US"/>
        </a:p>
      </dgm:t>
    </dgm:pt>
    <dgm:pt modelId="{FDF11CA7-05B6-4C1F-9AD7-527B82529240}" type="pres">
      <dgm:prSet presAssocID="{2F1D4733-3144-46D1-A933-B09D8478B77E}" presName="sibTrans" presStyleCnt="0"/>
      <dgm:spPr/>
      <dgm:t>
        <a:bodyPr/>
        <a:lstStyle/>
        <a:p>
          <a:endParaRPr lang="en-US"/>
        </a:p>
      </dgm:t>
    </dgm:pt>
    <dgm:pt modelId="{E96EFA95-CC63-43AB-9DD8-90D204122696}" type="pres">
      <dgm:prSet presAssocID="{0D71CC5B-F590-41B3-9E7C-BA6E44CAFF13}" presName="node" presStyleLbl="alignAccFollowNode1" presStyleIdx="3" presStyleCnt="16" custScaleX="194211" custLinFactX="-14427" custLinFactNeighborX="-100000" custLinFactNeighborY="-21629">
        <dgm:presLayoutVars>
          <dgm:bulletEnabled val="1"/>
        </dgm:presLayoutVars>
      </dgm:prSet>
      <dgm:spPr/>
      <dgm:t>
        <a:bodyPr/>
        <a:lstStyle/>
        <a:p>
          <a:endParaRPr lang="en-US"/>
        </a:p>
      </dgm:t>
    </dgm:pt>
    <dgm:pt modelId="{F764EF94-DBB7-4478-BC22-B64DB8EDB66D}" type="pres">
      <dgm:prSet presAssocID="{0F0361C0-527E-42CF-86F4-3D8CD871AFA0}" presName="vSp" presStyleCnt="0"/>
      <dgm:spPr/>
      <dgm:t>
        <a:bodyPr/>
        <a:lstStyle/>
        <a:p>
          <a:endParaRPr lang="en-US"/>
        </a:p>
      </dgm:t>
    </dgm:pt>
    <dgm:pt modelId="{977DD9D9-0255-43F6-A4A4-5E021EA0861F}" type="pres">
      <dgm:prSet presAssocID="{CF038416-3148-4C2E-A885-C19DD62582DB}" presName="horFlow" presStyleCnt="0"/>
      <dgm:spPr/>
      <dgm:t>
        <a:bodyPr/>
        <a:lstStyle/>
        <a:p>
          <a:endParaRPr lang="en-US"/>
        </a:p>
      </dgm:t>
    </dgm:pt>
    <dgm:pt modelId="{4B729C95-4330-4148-B213-32A6F00B4072}" type="pres">
      <dgm:prSet presAssocID="{CF038416-3148-4C2E-A885-C19DD62582DB}" presName="bigChev" presStyleLbl="node1" presStyleIdx="2" presStyleCnt="8" custScaleX="194211" custLinFactX="-10594" custLinFactNeighborX="-100000" custLinFactNeighborY="-17952"/>
      <dgm:spPr/>
      <dgm:t>
        <a:bodyPr/>
        <a:lstStyle/>
        <a:p>
          <a:endParaRPr lang="en-US"/>
        </a:p>
      </dgm:t>
    </dgm:pt>
    <dgm:pt modelId="{B1909625-391F-449A-9E81-5E3DB05FC441}" type="pres">
      <dgm:prSet presAssocID="{142842B6-0BD1-41F6-A2E2-844D96541791}" presName="parTrans" presStyleCnt="0"/>
      <dgm:spPr/>
      <dgm:t>
        <a:bodyPr/>
        <a:lstStyle/>
        <a:p>
          <a:endParaRPr lang="en-US"/>
        </a:p>
      </dgm:t>
    </dgm:pt>
    <dgm:pt modelId="{8D5D9007-CF33-49B5-AC4E-48D47A2C09B4}" type="pres">
      <dgm:prSet presAssocID="{ECDCF5B1-7800-4B09-AA9B-EFE19D1BB28F}" presName="node" presStyleLbl="alignAccFollowNode1" presStyleIdx="4" presStyleCnt="16" custScaleX="194211" custLinFactX="-14427" custLinFactNeighborX="-100000" custLinFactNeighborY="-21629">
        <dgm:presLayoutVars>
          <dgm:bulletEnabled val="1"/>
        </dgm:presLayoutVars>
      </dgm:prSet>
      <dgm:spPr/>
      <dgm:t>
        <a:bodyPr/>
        <a:lstStyle/>
        <a:p>
          <a:endParaRPr lang="en-US"/>
        </a:p>
      </dgm:t>
    </dgm:pt>
    <dgm:pt modelId="{C64CCFFF-7388-4ABC-9017-CE803B60F600}" type="pres">
      <dgm:prSet presAssocID="{3757C360-858C-42BC-AFEF-60A738293E24}" presName="sibTrans" presStyleCnt="0"/>
      <dgm:spPr/>
      <dgm:t>
        <a:bodyPr/>
        <a:lstStyle/>
        <a:p>
          <a:endParaRPr lang="en-US"/>
        </a:p>
      </dgm:t>
    </dgm:pt>
    <dgm:pt modelId="{68D4C71B-AD7E-4660-A079-B6220ECFBB13}" type="pres">
      <dgm:prSet presAssocID="{EDB461DC-C04B-47EB-849B-F752AB528CB2}" presName="node" presStyleLbl="alignAccFollowNode1" presStyleIdx="5" presStyleCnt="16" custScaleX="194211" custLinFactX="-14427" custLinFactNeighborX="-100000" custLinFactNeighborY="-21629">
        <dgm:presLayoutVars>
          <dgm:bulletEnabled val="1"/>
        </dgm:presLayoutVars>
      </dgm:prSet>
      <dgm:spPr/>
      <dgm:t>
        <a:bodyPr/>
        <a:lstStyle/>
        <a:p>
          <a:endParaRPr lang="en-US"/>
        </a:p>
      </dgm:t>
    </dgm:pt>
    <dgm:pt modelId="{090300FB-21C7-4CEB-AA74-22811D81E651}" type="pres">
      <dgm:prSet presAssocID="{CF038416-3148-4C2E-A885-C19DD62582DB}" presName="vSp" presStyleCnt="0"/>
      <dgm:spPr/>
      <dgm:t>
        <a:bodyPr/>
        <a:lstStyle/>
        <a:p>
          <a:endParaRPr lang="en-US"/>
        </a:p>
      </dgm:t>
    </dgm:pt>
    <dgm:pt modelId="{AFE73A07-8CCB-4F80-89A1-576541996011}" type="pres">
      <dgm:prSet presAssocID="{3B4D8C63-B9C7-4236-8AA2-7AD84F4537AD}" presName="horFlow" presStyleCnt="0"/>
      <dgm:spPr/>
      <dgm:t>
        <a:bodyPr/>
        <a:lstStyle/>
        <a:p>
          <a:endParaRPr lang="en-US"/>
        </a:p>
      </dgm:t>
    </dgm:pt>
    <dgm:pt modelId="{7FB618B3-B0AA-49A0-A29D-06DE778D713E}" type="pres">
      <dgm:prSet presAssocID="{3B4D8C63-B9C7-4236-8AA2-7AD84F4537AD}" presName="bigChev" presStyleLbl="node1" presStyleIdx="3" presStyleCnt="8" custScaleX="194211" custLinFactX="-10594" custLinFactNeighborX="-100000" custLinFactNeighborY="-17952"/>
      <dgm:spPr/>
      <dgm:t>
        <a:bodyPr/>
        <a:lstStyle/>
        <a:p>
          <a:endParaRPr lang="en-US"/>
        </a:p>
      </dgm:t>
    </dgm:pt>
    <dgm:pt modelId="{217E0058-8611-41C1-A4A3-1C8383084BEA}" type="pres">
      <dgm:prSet presAssocID="{59C3546E-CE30-468D-AC2D-E32FEB0C2B66}" presName="parTrans" presStyleCnt="0"/>
      <dgm:spPr/>
      <dgm:t>
        <a:bodyPr/>
        <a:lstStyle/>
        <a:p>
          <a:endParaRPr lang="en-US"/>
        </a:p>
      </dgm:t>
    </dgm:pt>
    <dgm:pt modelId="{6C3BAA77-48E8-47D3-9E75-33E26DBBF6FC}" type="pres">
      <dgm:prSet presAssocID="{26ACFA55-5DD7-4774-A115-0B3E1591663E}" presName="node" presStyleLbl="alignAccFollowNode1" presStyleIdx="6" presStyleCnt="16" custScaleX="194211" custLinFactX="-14427" custLinFactNeighborX="-100000" custLinFactNeighborY="-21629">
        <dgm:presLayoutVars>
          <dgm:bulletEnabled val="1"/>
        </dgm:presLayoutVars>
      </dgm:prSet>
      <dgm:spPr/>
      <dgm:t>
        <a:bodyPr/>
        <a:lstStyle/>
        <a:p>
          <a:endParaRPr lang="en-US"/>
        </a:p>
      </dgm:t>
    </dgm:pt>
    <dgm:pt modelId="{E65D7983-67B8-43FB-B06A-3F7D97FEE74F}" type="pres">
      <dgm:prSet presAssocID="{3BA92526-6B18-47B5-8BC3-7F013628213B}" presName="sibTrans" presStyleCnt="0"/>
      <dgm:spPr/>
      <dgm:t>
        <a:bodyPr/>
        <a:lstStyle/>
        <a:p>
          <a:endParaRPr lang="en-US"/>
        </a:p>
      </dgm:t>
    </dgm:pt>
    <dgm:pt modelId="{83A3A800-AA53-41C6-B5F0-41475BC1EF26}" type="pres">
      <dgm:prSet presAssocID="{AED4B576-4433-4A7C-8ABC-9E13D7D63F07}" presName="node" presStyleLbl="alignAccFollowNode1" presStyleIdx="7" presStyleCnt="16" custScaleX="194211" custLinFactX="-14427" custLinFactNeighborX="-100000" custLinFactNeighborY="-21629">
        <dgm:presLayoutVars>
          <dgm:bulletEnabled val="1"/>
        </dgm:presLayoutVars>
      </dgm:prSet>
      <dgm:spPr/>
      <dgm:t>
        <a:bodyPr/>
        <a:lstStyle/>
        <a:p>
          <a:endParaRPr lang="en-US"/>
        </a:p>
      </dgm:t>
    </dgm:pt>
    <dgm:pt modelId="{5F1BA277-4EE2-4EC8-A774-3FD20F4288EA}" type="pres">
      <dgm:prSet presAssocID="{3B4D8C63-B9C7-4236-8AA2-7AD84F4537AD}" presName="vSp" presStyleCnt="0"/>
      <dgm:spPr/>
      <dgm:t>
        <a:bodyPr/>
        <a:lstStyle/>
        <a:p>
          <a:endParaRPr lang="en-US"/>
        </a:p>
      </dgm:t>
    </dgm:pt>
    <dgm:pt modelId="{4DCA7096-C269-4F20-82FB-5634A91EA529}" type="pres">
      <dgm:prSet presAssocID="{3D2F0965-A43D-46BC-BE93-690BFC5E0C7E}" presName="horFlow" presStyleCnt="0"/>
      <dgm:spPr/>
      <dgm:t>
        <a:bodyPr/>
        <a:lstStyle/>
        <a:p>
          <a:endParaRPr lang="en-US"/>
        </a:p>
      </dgm:t>
    </dgm:pt>
    <dgm:pt modelId="{49670A67-EEB4-4DD8-85C4-7C9AB76783B2}" type="pres">
      <dgm:prSet presAssocID="{3D2F0965-A43D-46BC-BE93-690BFC5E0C7E}" presName="bigChev" presStyleLbl="node1" presStyleIdx="4" presStyleCnt="8" custScaleX="194211" custLinFactX="-10594" custLinFactNeighborX="-100000" custLinFactNeighborY="-17952"/>
      <dgm:spPr/>
      <dgm:t>
        <a:bodyPr/>
        <a:lstStyle/>
        <a:p>
          <a:endParaRPr lang="en-US"/>
        </a:p>
      </dgm:t>
    </dgm:pt>
    <dgm:pt modelId="{274D8DA0-38F6-4227-8EB0-918955C92FA5}" type="pres">
      <dgm:prSet presAssocID="{6C533B81-C8FF-483D-9BD4-5C47A06B3337}" presName="parTrans" presStyleCnt="0"/>
      <dgm:spPr/>
      <dgm:t>
        <a:bodyPr/>
        <a:lstStyle/>
        <a:p>
          <a:endParaRPr lang="en-US"/>
        </a:p>
      </dgm:t>
    </dgm:pt>
    <dgm:pt modelId="{2D5A66F6-3F03-4DF8-A2E8-0CDBDC786E02}" type="pres">
      <dgm:prSet presAssocID="{7EE8B6C5-7AF5-437D-90B8-336130D71D19}" presName="node" presStyleLbl="alignAccFollowNode1" presStyleIdx="8" presStyleCnt="16" custScaleX="194211" custLinFactX="-14427" custLinFactNeighborX="-100000" custLinFactNeighborY="-21629">
        <dgm:presLayoutVars>
          <dgm:bulletEnabled val="1"/>
        </dgm:presLayoutVars>
      </dgm:prSet>
      <dgm:spPr/>
      <dgm:t>
        <a:bodyPr/>
        <a:lstStyle/>
        <a:p>
          <a:endParaRPr lang="en-US"/>
        </a:p>
      </dgm:t>
    </dgm:pt>
    <dgm:pt modelId="{9D5EF348-4A0A-4BE0-A117-ABF636DDD2D8}" type="pres">
      <dgm:prSet presAssocID="{A4A4B806-44CB-42B2-BC1D-46E7288126CF}" presName="sibTrans" presStyleCnt="0"/>
      <dgm:spPr/>
      <dgm:t>
        <a:bodyPr/>
        <a:lstStyle/>
        <a:p>
          <a:endParaRPr lang="en-US"/>
        </a:p>
      </dgm:t>
    </dgm:pt>
    <dgm:pt modelId="{AEF368E0-42F0-4F16-8B67-B6337C9EECA9}" type="pres">
      <dgm:prSet presAssocID="{BE39232C-A59D-4283-AB80-E0FF85C28AA0}" presName="node" presStyleLbl="alignAccFollowNode1" presStyleIdx="9" presStyleCnt="16" custScaleX="194211" custLinFactX="-14427" custLinFactNeighborX="-100000" custLinFactNeighborY="-21629">
        <dgm:presLayoutVars>
          <dgm:bulletEnabled val="1"/>
        </dgm:presLayoutVars>
      </dgm:prSet>
      <dgm:spPr/>
      <dgm:t>
        <a:bodyPr/>
        <a:lstStyle/>
        <a:p>
          <a:endParaRPr lang="en-US"/>
        </a:p>
      </dgm:t>
    </dgm:pt>
    <dgm:pt modelId="{93497824-2DED-4F81-B9A9-60B49A974BDF}" type="pres">
      <dgm:prSet presAssocID="{3D2F0965-A43D-46BC-BE93-690BFC5E0C7E}" presName="vSp" presStyleCnt="0"/>
      <dgm:spPr/>
      <dgm:t>
        <a:bodyPr/>
        <a:lstStyle/>
        <a:p>
          <a:endParaRPr lang="en-US"/>
        </a:p>
      </dgm:t>
    </dgm:pt>
    <dgm:pt modelId="{E0678314-B965-4202-A42F-E22F608703D1}" type="pres">
      <dgm:prSet presAssocID="{1C40F56C-027C-4462-A251-317B590CE23D}" presName="horFlow" presStyleCnt="0"/>
      <dgm:spPr/>
      <dgm:t>
        <a:bodyPr/>
        <a:lstStyle/>
        <a:p>
          <a:endParaRPr lang="en-US"/>
        </a:p>
      </dgm:t>
    </dgm:pt>
    <dgm:pt modelId="{43E19BF6-C786-4840-B3FF-A35A2445987D}" type="pres">
      <dgm:prSet presAssocID="{1C40F56C-027C-4462-A251-317B590CE23D}" presName="bigChev" presStyleLbl="node1" presStyleIdx="5" presStyleCnt="8" custScaleX="194211" custLinFactX="-10594" custLinFactNeighborX="-100000" custLinFactNeighborY="-17952"/>
      <dgm:spPr/>
      <dgm:t>
        <a:bodyPr/>
        <a:lstStyle/>
        <a:p>
          <a:endParaRPr lang="en-US"/>
        </a:p>
      </dgm:t>
    </dgm:pt>
    <dgm:pt modelId="{40DBB002-F678-4B60-A647-3EF330C1E6CF}" type="pres">
      <dgm:prSet presAssocID="{84A7E390-6F37-4160-8C69-AAC65B9D5201}" presName="parTrans" presStyleCnt="0"/>
      <dgm:spPr/>
      <dgm:t>
        <a:bodyPr/>
        <a:lstStyle/>
        <a:p>
          <a:endParaRPr lang="en-US"/>
        </a:p>
      </dgm:t>
    </dgm:pt>
    <dgm:pt modelId="{6ABB4AC1-3856-45FC-925D-5A396FA60E55}" type="pres">
      <dgm:prSet presAssocID="{671184EA-C4DB-442A-BBCB-AB1F729056B7}" presName="node" presStyleLbl="alignAccFollowNode1" presStyleIdx="10" presStyleCnt="16" custScaleX="194211" custLinFactX="-14427" custLinFactNeighborX="-100000" custLinFactNeighborY="-21629">
        <dgm:presLayoutVars>
          <dgm:bulletEnabled val="1"/>
        </dgm:presLayoutVars>
      </dgm:prSet>
      <dgm:spPr/>
      <dgm:t>
        <a:bodyPr/>
        <a:lstStyle/>
        <a:p>
          <a:endParaRPr lang="en-US"/>
        </a:p>
      </dgm:t>
    </dgm:pt>
    <dgm:pt modelId="{82215509-29E0-4065-988F-E67B1AEA3365}" type="pres">
      <dgm:prSet presAssocID="{FF883561-3FCC-4FB6-AB61-F962979252C4}" presName="sibTrans" presStyleCnt="0"/>
      <dgm:spPr/>
      <dgm:t>
        <a:bodyPr/>
        <a:lstStyle/>
        <a:p>
          <a:endParaRPr lang="en-US"/>
        </a:p>
      </dgm:t>
    </dgm:pt>
    <dgm:pt modelId="{E56231A7-992F-4E40-9524-A2F1108EE684}" type="pres">
      <dgm:prSet presAssocID="{E465B26E-C92F-40AD-9657-1710D478BB79}" presName="node" presStyleLbl="alignAccFollowNode1" presStyleIdx="11" presStyleCnt="16" custScaleX="194211" custLinFactX="-14427" custLinFactNeighborX="-100000" custLinFactNeighborY="-21629">
        <dgm:presLayoutVars>
          <dgm:bulletEnabled val="1"/>
        </dgm:presLayoutVars>
      </dgm:prSet>
      <dgm:spPr/>
      <dgm:t>
        <a:bodyPr/>
        <a:lstStyle/>
        <a:p>
          <a:endParaRPr lang="en-US"/>
        </a:p>
      </dgm:t>
    </dgm:pt>
    <dgm:pt modelId="{22691479-25B1-4AAF-868E-08B19D3B8FA0}" type="pres">
      <dgm:prSet presAssocID="{1C40F56C-027C-4462-A251-317B590CE23D}" presName="vSp" presStyleCnt="0"/>
      <dgm:spPr/>
      <dgm:t>
        <a:bodyPr/>
        <a:lstStyle/>
        <a:p>
          <a:endParaRPr lang="en-US"/>
        </a:p>
      </dgm:t>
    </dgm:pt>
    <dgm:pt modelId="{9B1F7217-0785-4FD6-9A98-BC16F5A68967}" type="pres">
      <dgm:prSet presAssocID="{41226244-A6FD-486E-87D2-A9D2A4FF91F3}" presName="horFlow" presStyleCnt="0"/>
      <dgm:spPr/>
      <dgm:t>
        <a:bodyPr/>
        <a:lstStyle/>
        <a:p>
          <a:endParaRPr lang="en-US"/>
        </a:p>
      </dgm:t>
    </dgm:pt>
    <dgm:pt modelId="{345DA060-4CB2-408C-9A3C-2B4AF12EF273}" type="pres">
      <dgm:prSet presAssocID="{41226244-A6FD-486E-87D2-A9D2A4FF91F3}" presName="bigChev" presStyleLbl="node1" presStyleIdx="6" presStyleCnt="8" custScaleX="194211" custLinFactX="-10594" custLinFactNeighborX="-100000" custLinFactNeighborY="-17952"/>
      <dgm:spPr/>
      <dgm:t>
        <a:bodyPr/>
        <a:lstStyle/>
        <a:p>
          <a:endParaRPr lang="en-US"/>
        </a:p>
      </dgm:t>
    </dgm:pt>
    <dgm:pt modelId="{8AD94267-0E92-4ECF-ABB4-9D5076C8AA8F}" type="pres">
      <dgm:prSet presAssocID="{BCCB38E9-C5D8-4204-9C23-EABA7E89DEE3}" presName="parTrans" presStyleCnt="0"/>
      <dgm:spPr/>
      <dgm:t>
        <a:bodyPr/>
        <a:lstStyle/>
        <a:p>
          <a:endParaRPr lang="en-US"/>
        </a:p>
      </dgm:t>
    </dgm:pt>
    <dgm:pt modelId="{44B3B5B3-AF06-4436-8945-6DA23B6D4F3C}" type="pres">
      <dgm:prSet presAssocID="{DB6C2B2F-8693-4504-8007-D18E5C0D6614}" presName="node" presStyleLbl="alignAccFollowNode1" presStyleIdx="12" presStyleCnt="16" custScaleX="194211" custLinFactX="-14427" custLinFactNeighborX="-100000" custLinFactNeighborY="-21629">
        <dgm:presLayoutVars>
          <dgm:bulletEnabled val="1"/>
        </dgm:presLayoutVars>
      </dgm:prSet>
      <dgm:spPr/>
      <dgm:t>
        <a:bodyPr/>
        <a:lstStyle/>
        <a:p>
          <a:endParaRPr lang="en-US"/>
        </a:p>
      </dgm:t>
    </dgm:pt>
    <dgm:pt modelId="{D6BF8543-EBC0-4DF2-8E5D-B020959900CE}" type="pres">
      <dgm:prSet presAssocID="{C5CA2A21-2747-4B18-B547-CF9ADF309F1F}" presName="sibTrans" presStyleCnt="0"/>
      <dgm:spPr/>
      <dgm:t>
        <a:bodyPr/>
        <a:lstStyle/>
        <a:p>
          <a:endParaRPr lang="en-US"/>
        </a:p>
      </dgm:t>
    </dgm:pt>
    <dgm:pt modelId="{486FD29B-033E-4318-82FD-A9007563DFA5}" type="pres">
      <dgm:prSet presAssocID="{DD34E131-7A9A-47BD-82C9-05685F9ADF95}" presName="node" presStyleLbl="alignAccFollowNode1" presStyleIdx="13" presStyleCnt="16" custScaleX="194211" custLinFactX="-14427" custLinFactNeighborX="-100000" custLinFactNeighborY="-21629">
        <dgm:presLayoutVars>
          <dgm:bulletEnabled val="1"/>
        </dgm:presLayoutVars>
      </dgm:prSet>
      <dgm:spPr/>
      <dgm:t>
        <a:bodyPr/>
        <a:lstStyle/>
        <a:p>
          <a:endParaRPr lang="en-US"/>
        </a:p>
      </dgm:t>
    </dgm:pt>
    <dgm:pt modelId="{9B7E68C4-4A0B-42D2-B9D3-32D1A0EDA88B}" type="pres">
      <dgm:prSet presAssocID="{41226244-A6FD-486E-87D2-A9D2A4FF91F3}" presName="vSp" presStyleCnt="0"/>
      <dgm:spPr/>
      <dgm:t>
        <a:bodyPr/>
        <a:lstStyle/>
        <a:p>
          <a:endParaRPr lang="en-US"/>
        </a:p>
      </dgm:t>
    </dgm:pt>
    <dgm:pt modelId="{09738768-C213-4F7C-BCB5-19B6A45D0C86}" type="pres">
      <dgm:prSet presAssocID="{56764A60-0D42-45EF-A0AC-F2A6174ED0AE}" presName="horFlow" presStyleCnt="0"/>
      <dgm:spPr/>
      <dgm:t>
        <a:bodyPr/>
        <a:lstStyle/>
        <a:p>
          <a:endParaRPr lang="en-US"/>
        </a:p>
      </dgm:t>
    </dgm:pt>
    <dgm:pt modelId="{F2B88AFB-B3FA-45EA-A349-EFF96B415CE8}" type="pres">
      <dgm:prSet presAssocID="{56764A60-0D42-45EF-A0AC-F2A6174ED0AE}" presName="bigChev" presStyleLbl="node1" presStyleIdx="7" presStyleCnt="8" custScaleX="194211" custLinFactX="-10594" custLinFactNeighborX="-100000" custLinFactNeighborY="-17952"/>
      <dgm:spPr/>
      <dgm:t>
        <a:bodyPr/>
        <a:lstStyle/>
        <a:p>
          <a:endParaRPr lang="en-US"/>
        </a:p>
      </dgm:t>
    </dgm:pt>
    <dgm:pt modelId="{B019B41D-E599-4D2A-B00E-CEB727019711}" type="pres">
      <dgm:prSet presAssocID="{E9C58523-9982-42F9-81B3-98DF0C33EAC5}" presName="parTrans" presStyleCnt="0"/>
      <dgm:spPr/>
      <dgm:t>
        <a:bodyPr/>
        <a:lstStyle/>
        <a:p>
          <a:endParaRPr lang="en-US"/>
        </a:p>
      </dgm:t>
    </dgm:pt>
    <dgm:pt modelId="{6F5DC43A-1940-4420-8581-B9C97D3099B6}" type="pres">
      <dgm:prSet presAssocID="{D55B2FFF-B117-43A9-A94D-17DC1E771B4E}" presName="node" presStyleLbl="alignAccFollowNode1" presStyleIdx="14" presStyleCnt="16" custScaleX="194211" custLinFactX="-14427" custLinFactNeighborX="-100000" custLinFactNeighborY="-21629">
        <dgm:presLayoutVars>
          <dgm:bulletEnabled val="1"/>
        </dgm:presLayoutVars>
      </dgm:prSet>
      <dgm:spPr/>
      <dgm:t>
        <a:bodyPr/>
        <a:lstStyle/>
        <a:p>
          <a:endParaRPr lang="en-US"/>
        </a:p>
      </dgm:t>
    </dgm:pt>
    <dgm:pt modelId="{2D491F22-6B0D-41F2-99B2-8D46E50EAFC4}" type="pres">
      <dgm:prSet presAssocID="{BC8EF729-FE3A-4031-BCF1-A4D4446E851B}" presName="sibTrans" presStyleCnt="0"/>
      <dgm:spPr/>
      <dgm:t>
        <a:bodyPr/>
        <a:lstStyle/>
        <a:p>
          <a:endParaRPr lang="en-US"/>
        </a:p>
      </dgm:t>
    </dgm:pt>
    <dgm:pt modelId="{E6E6A836-0BBE-4733-A40A-1D3DB3D78F55}" type="pres">
      <dgm:prSet presAssocID="{4DE51473-8ABB-41E3-B0D5-D1C84EE3BD8D}" presName="node" presStyleLbl="alignAccFollowNode1" presStyleIdx="15" presStyleCnt="16" custScaleX="194211" custLinFactX="-14427" custLinFactNeighborX="-100000" custLinFactNeighborY="-21629">
        <dgm:presLayoutVars>
          <dgm:bulletEnabled val="1"/>
        </dgm:presLayoutVars>
      </dgm:prSet>
      <dgm:spPr/>
      <dgm:t>
        <a:bodyPr/>
        <a:lstStyle/>
        <a:p>
          <a:endParaRPr lang="en-US"/>
        </a:p>
      </dgm:t>
    </dgm:pt>
  </dgm:ptLst>
  <dgm:cxnLst>
    <dgm:cxn modelId="{A15430F2-EE3E-4753-AB82-5935E03694A1}" srcId="{3B4D8C63-B9C7-4236-8AA2-7AD84F4537AD}" destId="{26ACFA55-5DD7-4774-A115-0B3E1591663E}" srcOrd="0" destOrd="0" parTransId="{59C3546E-CE30-468D-AC2D-E32FEB0C2B66}" sibTransId="{3BA92526-6B18-47B5-8BC3-7F013628213B}"/>
    <dgm:cxn modelId="{9B8633B7-C791-4A4D-9F9B-C7F7712CB05E}" type="presOf" srcId="{7BECF683-C79B-49CA-96DC-0AB3C1CC98A7}" destId="{F6758218-6559-4511-AFDE-13B4C6505DAE}" srcOrd="0" destOrd="0" presId="urn:microsoft.com/office/officeart/2005/8/layout/lProcess3"/>
    <dgm:cxn modelId="{464543B1-C1EB-412E-94A9-9A37085E118C}" srcId="{0F0361C0-527E-42CF-86F4-3D8CD871AFA0}" destId="{2A6624A6-82BC-44BF-862D-C4CA2D1CA166}" srcOrd="0" destOrd="0" parTransId="{BD373CBD-51CE-4BEC-A649-C7503324CA07}" sibTransId="{2F1D4733-3144-46D1-A933-B09D8478B77E}"/>
    <dgm:cxn modelId="{6B2C0FBA-D591-435D-BA0F-246BDDB537BF}" srcId="{1C40F56C-027C-4462-A251-317B590CE23D}" destId="{E465B26E-C92F-40AD-9657-1710D478BB79}" srcOrd="1" destOrd="0" parTransId="{5C2CA703-BCFB-4594-9BB9-AF765F6DC5B7}" sibTransId="{52E80B38-BC5E-4B64-BFC5-29FDFA8A4FDB}"/>
    <dgm:cxn modelId="{FC1AEDE9-D115-497C-B231-74EA78EC106D}" type="presOf" srcId="{2A6624A6-82BC-44BF-862D-C4CA2D1CA166}" destId="{D1BFD676-7BA3-4EE2-B17F-C11FE4AAFBFD}" srcOrd="0" destOrd="0" presId="urn:microsoft.com/office/officeart/2005/8/layout/lProcess3"/>
    <dgm:cxn modelId="{F1238DE2-F736-468F-B032-90F839F80AD2}" srcId="{1C40F56C-027C-4462-A251-317B590CE23D}" destId="{671184EA-C4DB-442A-BBCB-AB1F729056B7}" srcOrd="0" destOrd="0" parTransId="{84A7E390-6F37-4160-8C69-AAC65B9D5201}" sibTransId="{FF883561-3FCC-4FB6-AB61-F962979252C4}"/>
    <dgm:cxn modelId="{60EB5A95-34DF-4395-A0A0-6A219D5A6A91}" type="presOf" srcId="{3D2F0965-A43D-46BC-BE93-690BFC5E0C7E}" destId="{49670A67-EEB4-4DD8-85C4-7C9AB76783B2}" srcOrd="0" destOrd="0" presId="urn:microsoft.com/office/officeart/2005/8/layout/lProcess3"/>
    <dgm:cxn modelId="{3148FB55-6C40-4852-8CB8-A41A64976A99}" type="presOf" srcId="{7E80D0C8-2816-4EDD-ABE0-31E7F154FFB1}" destId="{9BA8E901-4F2C-4413-AEB1-30E519BCC3D8}" srcOrd="0" destOrd="0" presId="urn:microsoft.com/office/officeart/2005/8/layout/lProcess3"/>
    <dgm:cxn modelId="{ECBBF5AE-57BC-4686-A954-FCA85B0222E4}" srcId="{92F4FEBB-920A-4228-AD31-D8A250165216}" destId="{3B4D8C63-B9C7-4236-8AA2-7AD84F4537AD}" srcOrd="3" destOrd="0" parTransId="{F5646B9B-6267-433B-A898-E85F6DEF1342}" sibTransId="{71BEEA59-2B3D-4500-9311-8CF6B2FBAA5D}"/>
    <dgm:cxn modelId="{2FC0DFBC-421D-4F94-83AE-DB248CE7CF39}" type="presOf" srcId="{4F5FEBB0-9DBB-454E-A489-CEDBE28E3702}" destId="{39B7407B-2AB8-49A8-8AF4-82784044E43D}" srcOrd="0" destOrd="0" presId="urn:microsoft.com/office/officeart/2005/8/layout/lProcess3"/>
    <dgm:cxn modelId="{C3B976ED-CD3A-4DC2-A7C1-FE663D8E09DC}" type="presOf" srcId="{AED4B576-4433-4A7C-8ABC-9E13D7D63F07}" destId="{83A3A800-AA53-41C6-B5F0-41475BC1EF26}" srcOrd="0" destOrd="0" presId="urn:microsoft.com/office/officeart/2005/8/layout/lProcess3"/>
    <dgm:cxn modelId="{E578A8D1-6DFD-4CDE-8AD6-7CF771B6E05F}" srcId="{92F4FEBB-920A-4228-AD31-D8A250165216}" destId="{56764A60-0D42-45EF-A0AC-F2A6174ED0AE}" srcOrd="7" destOrd="0" parTransId="{D2B0EF18-0D0C-43FD-AC46-B53407AC3369}" sibTransId="{392288F2-C0EA-4F89-8639-92EDE7AF2F25}"/>
    <dgm:cxn modelId="{1AB0DBE8-C5A6-42E6-BB35-FFCD280B7AC1}" srcId="{3D2F0965-A43D-46BC-BE93-690BFC5E0C7E}" destId="{7EE8B6C5-7AF5-437D-90B8-336130D71D19}" srcOrd="0" destOrd="0" parTransId="{6C533B81-C8FF-483D-9BD4-5C47A06B3337}" sibTransId="{A4A4B806-44CB-42B2-BC1D-46E7288126CF}"/>
    <dgm:cxn modelId="{8E3FF26E-1D25-44E9-907C-42FE3372CC0C}" srcId="{92F4FEBB-920A-4228-AD31-D8A250165216}" destId="{1C40F56C-027C-4462-A251-317B590CE23D}" srcOrd="5" destOrd="0" parTransId="{041731BE-48F4-4930-9B1A-3BF0F248229E}" sibTransId="{7B96FC19-2C81-4988-9FD0-69EAD866ADC3}"/>
    <dgm:cxn modelId="{20BC242E-98E9-47E8-9797-57AC675C8BA3}" type="presOf" srcId="{56764A60-0D42-45EF-A0AC-F2A6174ED0AE}" destId="{F2B88AFB-B3FA-45EA-A349-EFF96B415CE8}" srcOrd="0" destOrd="0" presId="urn:microsoft.com/office/officeart/2005/8/layout/lProcess3"/>
    <dgm:cxn modelId="{C50D270C-31AA-4D28-BEBB-71CE24E7F673}" type="presOf" srcId="{4DE51473-8ABB-41E3-B0D5-D1C84EE3BD8D}" destId="{E6E6A836-0BBE-4733-A40A-1D3DB3D78F55}" srcOrd="0" destOrd="0" presId="urn:microsoft.com/office/officeart/2005/8/layout/lProcess3"/>
    <dgm:cxn modelId="{1F2A7CDE-C85D-44ED-9635-4D7431538EAC}" srcId="{56764A60-0D42-45EF-A0AC-F2A6174ED0AE}" destId="{D55B2FFF-B117-43A9-A94D-17DC1E771B4E}" srcOrd="0" destOrd="0" parTransId="{E9C58523-9982-42F9-81B3-98DF0C33EAC5}" sibTransId="{BC8EF729-FE3A-4031-BCF1-A4D4446E851B}"/>
    <dgm:cxn modelId="{F2AF5E17-D1EC-4604-85D5-D14F97E20754}" srcId="{41226244-A6FD-486E-87D2-A9D2A4FF91F3}" destId="{DD34E131-7A9A-47BD-82C9-05685F9ADF95}" srcOrd="1" destOrd="0" parTransId="{16E0BEEE-7227-4742-8EA9-BD6A80DE3777}" sibTransId="{3789BA8C-CBA2-48AC-A397-DD74F3A3FF29}"/>
    <dgm:cxn modelId="{63B4FB7F-35AD-449D-93F8-E4821CFF8167}" type="presOf" srcId="{ECDCF5B1-7800-4B09-AA9B-EFE19D1BB28F}" destId="{8D5D9007-CF33-49B5-AC4E-48D47A2C09B4}" srcOrd="0" destOrd="0" presId="urn:microsoft.com/office/officeart/2005/8/layout/lProcess3"/>
    <dgm:cxn modelId="{19E10945-E585-401F-8DE7-5CF0C160790F}" srcId="{92F4FEBB-920A-4228-AD31-D8A250165216}" destId="{4F5FEBB0-9DBB-454E-A489-CEDBE28E3702}" srcOrd="0" destOrd="0" parTransId="{01B12097-7A20-4B14-89E3-6FDF175C23D9}" sibTransId="{1E3478A4-7490-4F73-8912-E2D8226680C8}"/>
    <dgm:cxn modelId="{253AB95C-7AF5-41A2-A69B-3982105CAD9E}" srcId="{92F4FEBB-920A-4228-AD31-D8A250165216}" destId="{41226244-A6FD-486E-87D2-A9D2A4FF91F3}" srcOrd="6" destOrd="0" parTransId="{A43D679E-0E59-405B-8806-A6808A77DAD0}" sibTransId="{9B85CBA7-3555-4C84-8B40-AB5CF5CB2B9D}"/>
    <dgm:cxn modelId="{AE829A68-1EE2-4E69-A954-4B34C62682E5}" srcId="{CF038416-3148-4C2E-A885-C19DD62582DB}" destId="{EDB461DC-C04B-47EB-849B-F752AB528CB2}" srcOrd="1" destOrd="0" parTransId="{0B1DE53E-014F-4F06-BBEE-C4C7FED19DFF}" sibTransId="{97F3143D-D60D-4EE4-AB41-7AD71C75F630}"/>
    <dgm:cxn modelId="{E1AFF4F0-4B32-46E0-975A-38FD2711D7D3}" type="presOf" srcId="{26ACFA55-5DD7-4774-A115-0B3E1591663E}" destId="{6C3BAA77-48E8-47D3-9E75-33E26DBBF6FC}" srcOrd="0" destOrd="0" presId="urn:microsoft.com/office/officeart/2005/8/layout/lProcess3"/>
    <dgm:cxn modelId="{2908E770-E2E9-41C4-9195-D50A504FAFDB}" srcId="{92F4FEBB-920A-4228-AD31-D8A250165216}" destId="{3D2F0965-A43D-46BC-BE93-690BFC5E0C7E}" srcOrd="4" destOrd="0" parTransId="{8ADF6AEF-6D6E-447E-9BE3-72BAEE7E1C17}" sibTransId="{DB43B3CE-C5BE-461A-A7AF-B7361261AA1F}"/>
    <dgm:cxn modelId="{BE29AAE4-5877-4F52-A290-CF1A39187D4D}" type="presOf" srcId="{DD34E131-7A9A-47BD-82C9-05685F9ADF95}" destId="{486FD29B-033E-4318-82FD-A9007563DFA5}" srcOrd="0" destOrd="0" presId="urn:microsoft.com/office/officeart/2005/8/layout/lProcess3"/>
    <dgm:cxn modelId="{EA02D6BC-66D7-43C5-AA11-AE473AF375BB}" type="presOf" srcId="{7EE8B6C5-7AF5-437D-90B8-336130D71D19}" destId="{2D5A66F6-3F03-4DF8-A2E8-0CDBDC786E02}" srcOrd="0" destOrd="0" presId="urn:microsoft.com/office/officeart/2005/8/layout/lProcess3"/>
    <dgm:cxn modelId="{2534B843-A32C-47E6-B060-4DBB7F38D535}" srcId="{56764A60-0D42-45EF-A0AC-F2A6174ED0AE}" destId="{4DE51473-8ABB-41E3-B0D5-D1C84EE3BD8D}" srcOrd="1" destOrd="0" parTransId="{5BF5FB0A-DCC9-42AC-AFDC-67465BA4E039}" sibTransId="{713BAAA5-DCD8-4F47-92DA-02F9B02FEF50}"/>
    <dgm:cxn modelId="{2C34CF6E-DB9A-4EED-8E67-C6C723D47FB9}" type="presOf" srcId="{1C40F56C-027C-4462-A251-317B590CE23D}" destId="{43E19BF6-C786-4840-B3FF-A35A2445987D}" srcOrd="0" destOrd="0" presId="urn:microsoft.com/office/officeart/2005/8/layout/lProcess3"/>
    <dgm:cxn modelId="{EFC9FCC0-D2D6-4EB2-83FE-196A31AA922A}" type="presOf" srcId="{0F0361C0-527E-42CF-86F4-3D8CD871AFA0}" destId="{275FCE47-43E0-48B9-A485-95D90BA45A4A}" srcOrd="0" destOrd="0" presId="urn:microsoft.com/office/officeart/2005/8/layout/lProcess3"/>
    <dgm:cxn modelId="{34F1F72D-F2AA-4AE8-9D07-B7D58A6D2BEE}" srcId="{4F5FEBB0-9DBB-454E-A489-CEDBE28E3702}" destId="{7E80D0C8-2816-4EDD-ABE0-31E7F154FFB1}" srcOrd="0" destOrd="0" parTransId="{0261F9EE-DDC2-4A1D-A617-F309F0C6E340}" sibTransId="{F1D836A5-71B5-4B71-856D-BFCB7AAADC11}"/>
    <dgm:cxn modelId="{6F8D62B3-C1BA-4F25-A1DA-2745964FD906}" type="presOf" srcId="{41226244-A6FD-486E-87D2-A9D2A4FF91F3}" destId="{345DA060-4CB2-408C-9A3C-2B4AF12EF273}" srcOrd="0" destOrd="0" presId="urn:microsoft.com/office/officeart/2005/8/layout/lProcess3"/>
    <dgm:cxn modelId="{40A6519E-5CD4-4AB3-9CDA-C3FADFAE8E1A}" srcId="{3D2F0965-A43D-46BC-BE93-690BFC5E0C7E}" destId="{BE39232C-A59D-4283-AB80-E0FF85C28AA0}" srcOrd="1" destOrd="0" parTransId="{5D6A5E30-6EDC-46B0-8849-87221080D815}" sibTransId="{66CCB3F1-AD9D-4C89-839E-C7E9EF2CBE3D}"/>
    <dgm:cxn modelId="{52E66E06-579B-4F48-A6DB-23C63F5DA1E3}" srcId="{CF038416-3148-4C2E-A885-C19DD62582DB}" destId="{ECDCF5B1-7800-4B09-AA9B-EFE19D1BB28F}" srcOrd="0" destOrd="0" parTransId="{142842B6-0BD1-41F6-A2E2-844D96541791}" sibTransId="{3757C360-858C-42BC-AFEF-60A738293E24}"/>
    <dgm:cxn modelId="{7319887E-57A5-4596-930E-5F58D25845FC}" srcId="{4F5FEBB0-9DBB-454E-A489-CEDBE28E3702}" destId="{7BECF683-C79B-49CA-96DC-0AB3C1CC98A7}" srcOrd="1" destOrd="0" parTransId="{77350F09-795A-46F9-B4FB-EB2A40A85EA4}" sibTransId="{742E1049-D578-409B-ADF6-604682487DAF}"/>
    <dgm:cxn modelId="{6F214910-7FCC-4D13-9250-C3043A73C5A3}" type="presOf" srcId="{BE39232C-A59D-4283-AB80-E0FF85C28AA0}" destId="{AEF368E0-42F0-4F16-8B67-B6337C9EECA9}" srcOrd="0" destOrd="0" presId="urn:microsoft.com/office/officeart/2005/8/layout/lProcess3"/>
    <dgm:cxn modelId="{454E5FF5-200A-476F-9C67-7AC3C9FAFF5E}" type="presOf" srcId="{D55B2FFF-B117-43A9-A94D-17DC1E771B4E}" destId="{6F5DC43A-1940-4420-8581-B9C97D3099B6}" srcOrd="0" destOrd="0" presId="urn:microsoft.com/office/officeart/2005/8/layout/lProcess3"/>
    <dgm:cxn modelId="{6D0F181E-09F0-430C-BF99-A3C8DCEA83B2}" srcId="{92F4FEBB-920A-4228-AD31-D8A250165216}" destId="{0F0361C0-527E-42CF-86F4-3D8CD871AFA0}" srcOrd="1" destOrd="0" parTransId="{CB9BB719-549D-43D6-8AE0-2F200E086A45}" sibTransId="{25E60352-6D02-4945-B346-CEF0B23F9F52}"/>
    <dgm:cxn modelId="{D37C6B1D-631E-4E6C-BDF6-9E582C89CF5B}" type="presOf" srcId="{3B4D8C63-B9C7-4236-8AA2-7AD84F4537AD}" destId="{7FB618B3-B0AA-49A0-A29D-06DE778D713E}" srcOrd="0" destOrd="0" presId="urn:microsoft.com/office/officeart/2005/8/layout/lProcess3"/>
    <dgm:cxn modelId="{DBBF68C7-133B-4618-8B3F-8AD48938D8EB}" type="presOf" srcId="{92F4FEBB-920A-4228-AD31-D8A250165216}" destId="{64321754-AD5B-4C07-8D77-06A37D4CEE66}" srcOrd="0" destOrd="0" presId="urn:microsoft.com/office/officeart/2005/8/layout/lProcess3"/>
    <dgm:cxn modelId="{D1107137-7265-48C9-919C-B7AED0788330}" srcId="{3B4D8C63-B9C7-4236-8AA2-7AD84F4537AD}" destId="{AED4B576-4433-4A7C-8ABC-9E13D7D63F07}" srcOrd="1" destOrd="0" parTransId="{FF80A164-C089-4E02-AE88-5A0F94F6AD0C}" sibTransId="{450E2B64-5653-400C-9849-F5324FA88AEB}"/>
    <dgm:cxn modelId="{760FE658-0935-438A-9B79-A7CBF7EBC870}" type="presOf" srcId="{671184EA-C4DB-442A-BBCB-AB1F729056B7}" destId="{6ABB4AC1-3856-45FC-925D-5A396FA60E55}" srcOrd="0" destOrd="0" presId="urn:microsoft.com/office/officeart/2005/8/layout/lProcess3"/>
    <dgm:cxn modelId="{17B6E6E5-AAE3-40A5-91C9-77F08ED87498}" type="presOf" srcId="{CF038416-3148-4C2E-A885-C19DD62582DB}" destId="{4B729C95-4330-4148-B213-32A6F00B4072}" srcOrd="0" destOrd="0" presId="urn:microsoft.com/office/officeart/2005/8/layout/lProcess3"/>
    <dgm:cxn modelId="{F5FD5144-5FC5-4834-A3DC-4D0472CB6CD7}" type="presOf" srcId="{EDB461DC-C04B-47EB-849B-F752AB528CB2}" destId="{68D4C71B-AD7E-4660-A079-B6220ECFBB13}" srcOrd="0" destOrd="0" presId="urn:microsoft.com/office/officeart/2005/8/layout/lProcess3"/>
    <dgm:cxn modelId="{53BCEF71-2B3B-4FE6-8C19-D787E511BE0F}" srcId="{92F4FEBB-920A-4228-AD31-D8A250165216}" destId="{CF038416-3148-4C2E-A885-C19DD62582DB}" srcOrd="2" destOrd="0" parTransId="{F38E2514-9770-4531-A514-DBF16F116F63}" sibTransId="{A201A53F-85B5-47F5-8EF5-1B6783BD125F}"/>
    <dgm:cxn modelId="{EFDC2871-CD07-4F53-B058-833E8B0D407B}" type="presOf" srcId="{0D71CC5B-F590-41B3-9E7C-BA6E44CAFF13}" destId="{E96EFA95-CC63-43AB-9DD8-90D204122696}" srcOrd="0" destOrd="0" presId="urn:microsoft.com/office/officeart/2005/8/layout/lProcess3"/>
    <dgm:cxn modelId="{26D59269-41E8-42F6-B5F3-981ADEB3A8A5}" srcId="{41226244-A6FD-486E-87D2-A9D2A4FF91F3}" destId="{DB6C2B2F-8693-4504-8007-D18E5C0D6614}" srcOrd="0" destOrd="0" parTransId="{BCCB38E9-C5D8-4204-9C23-EABA7E89DEE3}" sibTransId="{C5CA2A21-2747-4B18-B547-CF9ADF309F1F}"/>
    <dgm:cxn modelId="{E4B14C5D-7ACF-42F2-993A-B587DA6CDAB6}" type="presOf" srcId="{E465B26E-C92F-40AD-9657-1710D478BB79}" destId="{E56231A7-992F-4E40-9524-A2F1108EE684}" srcOrd="0" destOrd="0" presId="urn:microsoft.com/office/officeart/2005/8/layout/lProcess3"/>
    <dgm:cxn modelId="{AF2E4E65-DC8B-4835-8B15-EC7F637F9E3F}" srcId="{0F0361C0-527E-42CF-86F4-3D8CD871AFA0}" destId="{0D71CC5B-F590-41B3-9E7C-BA6E44CAFF13}" srcOrd="1" destOrd="0" parTransId="{FA155530-A5FD-45FE-B6D7-A89C44FEE54C}" sibTransId="{991BE43B-7F5A-4DDD-9CA6-1BF3CAE2EEEF}"/>
    <dgm:cxn modelId="{042C0BB3-D0F7-4EB3-9262-6CEC334CC25B}" type="presOf" srcId="{DB6C2B2F-8693-4504-8007-D18E5C0D6614}" destId="{44B3B5B3-AF06-4436-8945-6DA23B6D4F3C}" srcOrd="0" destOrd="0" presId="urn:microsoft.com/office/officeart/2005/8/layout/lProcess3"/>
    <dgm:cxn modelId="{1DD7B997-E93E-47F0-BF07-FBF1E83CCE90}" type="presParOf" srcId="{64321754-AD5B-4C07-8D77-06A37D4CEE66}" destId="{F27EEC53-2972-429B-8810-D4D99F33C45F}" srcOrd="0" destOrd="0" presId="urn:microsoft.com/office/officeart/2005/8/layout/lProcess3"/>
    <dgm:cxn modelId="{B311FBA1-5088-4796-A9BE-9B9B8F29788E}" type="presParOf" srcId="{F27EEC53-2972-429B-8810-D4D99F33C45F}" destId="{39B7407B-2AB8-49A8-8AF4-82784044E43D}" srcOrd="0" destOrd="0" presId="urn:microsoft.com/office/officeart/2005/8/layout/lProcess3"/>
    <dgm:cxn modelId="{4E35C6F5-4510-4E17-9F3A-67A6C86AA1F2}" type="presParOf" srcId="{F27EEC53-2972-429B-8810-D4D99F33C45F}" destId="{95EA08F9-413E-4AB3-8894-D83B70D4191C}" srcOrd="1" destOrd="0" presId="urn:microsoft.com/office/officeart/2005/8/layout/lProcess3"/>
    <dgm:cxn modelId="{799B5572-FDFB-4F10-AC6A-02EB1983F313}" type="presParOf" srcId="{F27EEC53-2972-429B-8810-D4D99F33C45F}" destId="{9BA8E901-4F2C-4413-AEB1-30E519BCC3D8}" srcOrd="2" destOrd="0" presId="urn:microsoft.com/office/officeart/2005/8/layout/lProcess3"/>
    <dgm:cxn modelId="{7E840B30-2A44-4E37-9A60-364FECEC22D8}" type="presParOf" srcId="{F27EEC53-2972-429B-8810-D4D99F33C45F}" destId="{7CA91E98-5D6A-47E3-82A8-750C2A8BDDD3}" srcOrd="3" destOrd="0" presId="urn:microsoft.com/office/officeart/2005/8/layout/lProcess3"/>
    <dgm:cxn modelId="{16F0CBA4-5905-454E-B71D-0DBABFDBBD71}" type="presParOf" srcId="{F27EEC53-2972-429B-8810-D4D99F33C45F}" destId="{F6758218-6559-4511-AFDE-13B4C6505DAE}" srcOrd="4" destOrd="0" presId="urn:microsoft.com/office/officeart/2005/8/layout/lProcess3"/>
    <dgm:cxn modelId="{FDC09DAE-CAD8-4134-9900-1592C5856B57}" type="presParOf" srcId="{64321754-AD5B-4C07-8D77-06A37D4CEE66}" destId="{919BB200-9527-498D-BE27-9BB143473EF6}" srcOrd="1" destOrd="0" presId="urn:microsoft.com/office/officeart/2005/8/layout/lProcess3"/>
    <dgm:cxn modelId="{C788A4BE-38A4-463F-8E66-A91CB2EB2C3A}" type="presParOf" srcId="{64321754-AD5B-4C07-8D77-06A37D4CEE66}" destId="{B96CCECD-C1AE-40A1-B59C-C63E885E887C}" srcOrd="2" destOrd="0" presId="urn:microsoft.com/office/officeart/2005/8/layout/lProcess3"/>
    <dgm:cxn modelId="{0C33A2CA-B9D4-4B8D-A051-63DB2AB46E44}" type="presParOf" srcId="{B96CCECD-C1AE-40A1-B59C-C63E885E887C}" destId="{275FCE47-43E0-48B9-A485-95D90BA45A4A}" srcOrd="0" destOrd="0" presId="urn:microsoft.com/office/officeart/2005/8/layout/lProcess3"/>
    <dgm:cxn modelId="{AD61A92C-D620-48E7-982A-DFAB50897666}" type="presParOf" srcId="{B96CCECD-C1AE-40A1-B59C-C63E885E887C}" destId="{4ABB432F-F513-4C2B-91CA-3D692E45CE44}" srcOrd="1" destOrd="0" presId="urn:microsoft.com/office/officeart/2005/8/layout/lProcess3"/>
    <dgm:cxn modelId="{195A4247-E149-4A9A-B280-3B299D46A209}" type="presParOf" srcId="{B96CCECD-C1AE-40A1-B59C-C63E885E887C}" destId="{D1BFD676-7BA3-4EE2-B17F-C11FE4AAFBFD}" srcOrd="2" destOrd="0" presId="urn:microsoft.com/office/officeart/2005/8/layout/lProcess3"/>
    <dgm:cxn modelId="{2BA87D04-9ECD-49F9-9D02-39F6A9F0F834}" type="presParOf" srcId="{B96CCECD-C1AE-40A1-B59C-C63E885E887C}" destId="{FDF11CA7-05B6-4C1F-9AD7-527B82529240}" srcOrd="3" destOrd="0" presId="urn:microsoft.com/office/officeart/2005/8/layout/lProcess3"/>
    <dgm:cxn modelId="{773B9574-5EE9-4168-95B4-945B37B08FB8}" type="presParOf" srcId="{B96CCECD-C1AE-40A1-B59C-C63E885E887C}" destId="{E96EFA95-CC63-43AB-9DD8-90D204122696}" srcOrd="4" destOrd="0" presId="urn:microsoft.com/office/officeart/2005/8/layout/lProcess3"/>
    <dgm:cxn modelId="{613F3132-2222-4D85-8AFA-324B2CD3F3C5}" type="presParOf" srcId="{64321754-AD5B-4C07-8D77-06A37D4CEE66}" destId="{F764EF94-DBB7-4478-BC22-B64DB8EDB66D}" srcOrd="3" destOrd="0" presId="urn:microsoft.com/office/officeart/2005/8/layout/lProcess3"/>
    <dgm:cxn modelId="{BD84E903-C89D-4497-8709-DFE1FC353A9B}" type="presParOf" srcId="{64321754-AD5B-4C07-8D77-06A37D4CEE66}" destId="{977DD9D9-0255-43F6-A4A4-5E021EA0861F}" srcOrd="4" destOrd="0" presId="urn:microsoft.com/office/officeart/2005/8/layout/lProcess3"/>
    <dgm:cxn modelId="{93D8AD4A-E725-4BAE-92EB-F1EA918067C2}" type="presParOf" srcId="{977DD9D9-0255-43F6-A4A4-5E021EA0861F}" destId="{4B729C95-4330-4148-B213-32A6F00B4072}" srcOrd="0" destOrd="0" presId="urn:microsoft.com/office/officeart/2005/8/layout/lProcess3"/>
    <dgm:cxn modelId="{045B42A1-9600-40AC-8477-A23F8FD561F1}" type="presParOf" srcId="{977DD9D9-0255-43F6-A4A4-5E021EA0861F}" destId="{B1909625-391F-449A-9E81-5E3DB05FC441}" srcOrd="1" destOrd="0" presId="urn:microsoft.com/office/officeart/2005/8/layout/lProcess3"/>
    <dgm:cxn modelId="{15B70F4E-BE42-4D7E-A9F2-26512A4DC992}" type="presParOf" srcId="{977DD9D9-0255-43F6-A4A4-5E021EA0861F}" destId="{8D5D9007-CF33-49B5-AC4E-48D47A2C09B4}" srcOrd="2" destOrd="0" presId="urn:microsoft.com/office/officeart/2005/8/layout/lProcess3"/>
    <dgm:cxn modelId="{D7822993-F297-4BB4-9220-85CE2458E6F5}" type="presParOf" srcId="{977DD9D9-0255-43F6-A4A4-5E021EA0861F}" destId="{C64CCFFF-7388-4ABC-9017-CE803B60F600}" srcOrd="3" destOrd="0" presId="urn:microsoft.com/office/officeart/2005/8/layout/lProcess3"/>
    <dgm:cxn modelId="{C67CD04F-5BE4-40B8-BA2A-287CB07696EC}" type="presParOf" srcId="{977DD9D9-0255-43F6-A4A4-5E021EA0861F}" destId="{68D4C71B-AD7E-4660-A079-B6220ECFBB13}" srcOrd="4" destOrd="0" presId="urn:microsoft.com/office/officeart/2005/8/layout/lProcess3"/>
    <dgm:cxn modelId="{7CC34AB8-CA9A-4506-85E9-BA05437C7B02}" type="presParOf" srcId="{64321754-AD5B-4C07-8D77-06A37D4CEE66}" destId="{090300FB-21C7-4CEB-AA74-22811D81E651}" srcOrd="5" destOrd="0" presId="urn:microsoft.com/office/officeart/2005/8/layout/lProcess3"/>
    <dgm:cxn modelId="{AEA1034F-EF17-4D77-88E4-94634187741E}" type="presParOf" srcId="{64321754-AD5B-4C07-8D77-06A37D4CEE66}" destId="{AFE73A07-8CCB-4F80-89A1-576541996011}" srcOrd="6" destOrd="0" presId="urn:microsoft.com/office/officeart/2005/8/layout/lProcess3"/>
    <dgm:cxn modelId="{2A7D3AEB-B258-4F9D-B90C-1339AAF04195}" type="presParOf" srcId="{AFE73A07-8CCB-4F80-89A1-576541996011}" destId="{7FB618B3-B0AA-49A0-A29D-06DE778D713E}" srcOrd="0" destOrd="0" presId="urn:microsoft.com/office/officeart/2005/8/layout/lProcess3"/>
    <dgm:cxn modelId="{FA798709-B184-4149-8E5C-F6F3AB9567D0}" type="presParOf" srcId="{AFE73A07-8CCB-4F80-89A1-576541996011}" destId="{217E0058-8611-41C1-A4A3-1C8383084BEA}" srcOrd="1" destOrd="0" presId="urn:microsoft.com/office/officeart/2005/8/layout/lProcess3"/>
    <dgm:cxn modelId="{CBE63F45-89A7-4D8E-9924-4AB0A51A96CD}" type="presParOf" srcId="{AFE73A07-8CCB-4F80-89A1-576541996011}" destId="{6C3BAA77-48E8-47D3-9E75-33E26DBBF6FC}" srcOrd="2" destOrd="0" presId="urn:microsoft.com/office/officeart/2005/8/layout/lProcess3"/>
    <dgm:cxn modelId="{BC727024-C0EA-4475-8AF5-0C76D894984F}" type="presParOf" srcId="{AFE73A07-8CCB-4F80-89A1-576541996011}" destId="{E65D7983-67B8-43FB-B06A-3F7D97FEE74F}" srcOrd="3" destOrd="0" presId="urn:microsoft.com/office/officeart/2005/8/layout/lProcess3"/>
    <dgm:cxn modelId="{F7F21CFF-82E0-48EB-B543-A2C91BA1795D}" type="presParOf" srcId="{AFE73A07-8CCB-4F80-89A1-576541996011}" destId="{83A3A800-AA53-41C6-B5F0-41475BC1EF26}" srcOrd="4" destOrd="0" presId="urn:microsoft.com/office/officeart/2005/8/layout/lProcess3"/>
    <dgm:cxn modelId="{30525A22-C608-48D6-AA43-C9695E8FD0E4}" type="presParOf" srcId="{64321754-AD5B-4C07-8D77-06A37D4CEE66}" destId="{5F1BA277-4EE2-4EC8-A774-3FD20F4288EA}" srcOrd="7" destOrd="0" presId="urn:microsoft.com/office/officeart/2005/8/layout/lProcess3"/>
    <dgm:cxn modelId="{FACDA1DA-ACB6-478E-8E0C-CFF1D6B7768A}" type="presParOf" srcId="{64321754-AD5B-4C07-8D77-06A37D4CEE66}" destId="{4DCA7096-C269-4F20-82FB-5634A91EA529}" srcOrd="8" destOrd="0" presId="urn:microsoft.com/office/officeart/2005/8/layout/lProcess3"/>
    <dgm:cxn modelId="{EBC0C054-5910-4DE2-9556-386368F51DBD}" type="presParOf" srcId="{4DCA7096-C269-4F20-82FB-5634A91EA529}" destId="{49670A67-EEB4-4DD8-85C4-7C9AB76783B2}" srcOrd="0" destOrd="0" presId="urn:microsoft.com/office/officeart/2005/8/layout/lProcess3"/>
    <dgm:cxn modelId="{1D1C305F-9974-4140-8FB8-CD86BB77B3DA}" type="presParOf" srcId="{4DCA7096-C269-4F20-82FB-5634A91EA529}" destId="{274D8DA0-38F6-4227-8EB0-918955C92FA5}" srcOrd="1" destOrd="0" presId="urn:microsoft.com/office/officeart/2005/8/layout/lProcess3"/>
    <dgm:cxn modelId="{F5FF30C6-0931-4A27-B75D-B8338809E759}" type="presParOf" srcId="{4DCA7096-C269-4F20-82FB-5634A91EA529}" destId="{2D5A66F6-3F03-4DF8-A2E8-0CDBDC786E02}" srcOrd="2" destOrd="0" presId="urn:microsoft.com/office/officeart/2005/8/layout/lProcess3"/>
    <dgm:cxn modelId="{DE5EA0D3-9651-486C-997F-30D358E8E7A5}" type="presParOf" srcId="{4DCA7096-C269-4F20-82FB-5634A91EA529}" destId="{9D5EF348-4A0A-4BE0-A117-ABF636DDD2D8}" srcOrd="3" destOrd="0" presId="urn:microsoft.com/office/officeart/2005/8/layout/lProcess3"/>
    <dgm:cxn modelId="{A6F7F49A-5F7D-47FC-B79E-EE40441614ED}" type="presParOf" srcId="{4DCA7096-C269-4F20-82FB-5634A91EA529}" destId="{AEF368E0-42F0-4F16-8B67-B6337C9EECA9}" srcOrd="4" destOrd="0" presId="urn:microsoft.com/office/officeart/2005/8/layout/lProcess3"/>
    <dgm:cxn modelId="{3B758B73-7B9A-4126-A74B-1F9B2F4030C0}" type="presParOf" srcId="{64321754-AD5B-4C07-8D77-06A37D4CEE66}" destId="{93497824-2DED-4F81-B9A9-60B49A974BDF}" srcOrd="9" destOrd="0" presId="urn:microsoft.com/office/officeart/2005/8/layout/lProcess3"/>
    <dgm:cxn modelId="{944FE027-FEAC-4A2A-88B0-CE781B1C0B31}" type="presParOf" srcId="{64321754-AD5B-4C07-8D77-06A37D4CEE66}" destId="{E0678314-B965-4202-A42F-E22F608703D1}" srcOrd="10" destOrd="0" presId="urn:microsoft.com/office/officeart/2005/8/layout/lProcess3"/>
    <dgm:cxn modelId="{54BB31D0-A46C-4C7A-8413-E81E34CC5B46}" type="presParOf" srcId="{E0678314-B965-4202-A42F-E22F608703D1}" destId="{43E19BF6-C786-4840-B3FF-A35A2445987D}" srcOrd="0" destOrd="0" presId="urn:microsoft.com/office/officeart/2005/8/layout/lProcess3"/>
    <dgm:cxn modelId="{563BA8C1-7469-4091-A3D1-B058ED0E37FB}" type="presParOf" srcId="{E0678314-B965-4202-A42F-E22F608703D1}" destId="{40DBB002-F678-4B60-A647-3EF330C1E6CF}" srcOrd="1" destOrd="0" presId="urn:microsoft.com/office/officeart/2005/8/layout/lProcess3"/>
    <dgm:cxn modelId="{DD657A81-C4D7-4C39-827B-9EB7AF00E2D6}" type="presParOf" srcId="{E0678314-B965-4202-A42F-E22F608703D1}" destId="{6ABB4AC1-3856-45FC-925D-5A396FA60E55}" srcOrd="2" destOrd="0" presId="urn:microsoft.com/office/officeart/2005/8/layout/lProcess3"/>
    <dgm:cxn modelId="{A5061172-1DAF-4187-ACE6-524C95D333AF}" type="presParOf" srcId="{E0678314-B965-4202-A42F-E22F608703D1}" destId="{82215509-29E0-4065-988F-E67B1AEA3365}" srcOrd="3" destOrd="0" presId="urn:microsoft.com/office/officeart/2005/8/layout/lProcess3"/>
    <dgm:cxn modelId="{0ABECE7E-578F-4B9F-80E2-C1C6876455DA}" type="presParOf" srcId="{E0678314-B965-4202-A42F-E22F608703D1}" destId="{E56231A7-992F-4E40-9524-A2F1108EE684}" srcOrd="4" destOrd="0" presId="urn:microsoft.com/office/officeart/2005/8/layout/lProcess3"/>
    <dgm:cxn modelId="{ABB9920C-59BE-4C86-9F1A-953661625FF7}" type="presParOf" srcId="{64321754-AD5B-4C07-8D77-06A37D4CEE66}" destId="{22691479-25B1-4AAF-868E-08B19D3B8FA0}" srcOrd="11" destOrd="0" presId="urn:microsoft.com/office/officeart/2005/8/layout/lProcess3"/>
    <dgm:cxn modelId="{261937F5-E5EE-4B81-B8C5-86FC83245847}" type="presParOf" srcId="{64321754-AD5B-4C07-8D77-06A37D4CEE66}" destId="{9B1F7217-0785-4FD6-9A98-BC16F5A68967}" srcOrd="12" destOrd="0" presId="urn:microsoft.com/office/officeart/2005/8/layout/lProcess3"/>
    <dgm:cxn modelId="{84ADA3D0-0FF3-4110-8CC8-0D728E313227}" type="presParOf" srcId="{9B1F7217-0785-4FD6-9A98-BC16F5A68967}" destId="{345DA060-4CB2-408C-9A3C-2B4AF12EF273}" srcOrd="0" destOrd="0" presId="urn:microsoft.com/office/officeart/2005/8/layout/lProcess3"/>
    <dgm:cxn modelId="{45710664-8D28-418E-B297-2669B3B4900D}" type="presParOf" srcId="{9B1F7217-0785-4FD6-9A98-BC16F5A68967}" destId="{8AD94267-0E92-4ECF-ABB4-9D5076C8AA8F}" srcOrd="1" destOrd="0" presId="urn:microsoft.com/office/officeart/2005/8/layout/lProcess3"/>
    <dgm:cxn modelId="{DB590F40-2166-4A09-AE1D-ADF14517F293}" type="presParOf" srcId="{9B1F7217-0785-4FD6-9A98-BC16F5A68967}" destId="{44B3B5B3-AF06-4436-8945-6DA23B6D4F3C}" srcOrd="2" destOrd="0" presId="urn:microsoft.com/office/officeart/2005/8/layout/lProcess3"/>
    <dgm:cxn modelId="{54E8E8A3-747F-426A-9DF0-3043D4308360}" type="presParOf" srcId="{9B1F7217-0785-4FD6-9A98-BC16F5A68967}" destId="{D6BF8543-EBC0-4DF2-8E5D-B020959900CE}" srcOrd="3" destOrd="0" presId="urn:microsoft.com/office/officeart/2005/8/layout/lProcess3"/>
    <dgm:cxn modelId="{772C0333-9A0A-4BE7-90DB-087D53BB94B8}" type="presParOf" srcId="{9B1F7217-0785-4FD6-9A98-BC16F5A68967}" destId="{486FD29B-033E-4318-82FD-A9007563DFA5}" srcOrd="4" destOrd="0" presId="urn:microsoft.com/office/officeart/2005/8/layout/lProcess3"/>
    <dgm:cxn modelId="{54A54027-15EC-448A-88FA-327DD22C24AB}" type="presParOf" srcId="{64321754-AD5B-4C07-8D77-06A37D4CEE66}" destId="{9B7E68C4-4A0B-42D2-B9D3-32D1A0EDA88B}" srcOrd="13" destOrd="0" presId="urn:microsoft.com/office/officeart/2005/8/layout/lProcess3"/>
    <dgm:cxn modelId="{5CEB48B2-3342-47B9-9688-F353D100DC81}" type="presParOf" srcId="{64321754-AD5B-4C07-8D77-06A37D4CEE66}" destId="{09738768-C213-4F7C-BCB5-19B6A45D0C86}" srcOrd="14" destOrd="0" presId="urn:microsoft.com/office/officeart/2005/8/layout/lProcess3"/>
    <dgm:cxn modelId="{12D3D2EE-FD78-4FC9-93DA-5C6E0E798F28}" type="presParOf" srcId="{09738768-C213-4F7C-BCB5-19B6A45D0C86}" destId="{F2B88AFB-B3FA-45EA-A349-EFF96B415CE8}" srcOrd="0" destOrd="0" presId="urn:microsoft.com/office/officeart/2005/8/layout/lProcess3"/>
    <dgm:cxn modelId="{0835CAEE-55FB-4EE0-AC03-4A4FABCD8D44}" type="presParOf" srcId="{09738768-C213-4F7C-BCB5-19B6A45D0C86}" destId="{B019B41D-E599-4D2A-B00E-CEB727019711}" srcOrd="1" destOrd="0" presId="urn:microsoft.com/office/officeart/2005/8/layout/lProcess3"/>
    <dgm:cxn modelId="{77350380-B8C3-40AB-9373-F751193A5FF4}" type="presParOf" srcId="{09738768-C213-4F7C-BCB5-19B6A45D0C86}" destId="{6F5DC43A-1940-4420-8581-B9C97D3099B6}" srcOrd="2" destOrd="0" presId="urn:microsoft.com/office/officeart/2005/8/layout/lProcess3"/>
    <dgm:cxn modelId="{DF1555E7-EBC8-48B1-B7CD-C73437E98C3B}" type="presParOf" srcId="{09738768-C213-4F7C-BCB5-19B6A45D0C86}" destId="{2D491F22-6B0D-41F2-99B2-8D46E50EAFC4}" srcOrd="3" destOrd="0" presId="urn:microsoft.com/office/officeart/2005/8/layout/lProcess3"/>
    <dgm:cxn modelId="{B0B07980-3B0D-426D-8710-D83086643302}" type="presParOf" srcId="{09738768-C213-4F7C-BCB5-19B6A45D0C86}" destId="{E6E6A836-0BBE-4733-A40A-1D3DB3D78F55}"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266C817-9BD3-4039-9582-15A85EC2FBD4}" type="doc">
      <dgm:prSet loTypeId="urn:microsoft.com/office/officeart/2005/8/layout/vList4" loCatId="picture" qsTypeId="urn:microsoft.com/office/officeart/2005/8/quickstyle/simple1" qsCatId="simple" csTypeId="urn:microsoft.com/office/officeart/2005/8/colors/accent3_3" csCatId="accent3" phldr="1"/>
      <dgm:spPr/>
      <dgm:t>
        <a:bodyPr/>
        <a:lstStyle/>
        <a:p>
          <a:endParaRPr lang="en-US"/>
        </a:p>
      </dgm:t>
    </dgm:pt>
    <dgm:pt modelId="{90C1CFE9-B1A6-4B2B-8238-CFCC25176E00}">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Quantitative/Gen./Indirect</a:t>
          </a:r>
        </a:p>
      </dgm:t>
    </dgm:pt>
    <dgm:pt modelId="{37FEB5EF-77C6-4394-B4E7-A60ED486D033}" type="parTrans" cxnId="{0565A6FA-A799-425A-9FA6-5F16564DDAE0}">
      <dgm:prSet/>
      <dgm:spPr/>
      <dgm:t>
        <a:bodyPr/>
        <a:lstStyle/>
        <a:p>
          <a:endParaRPr lang="en-US"/>
        </a:p>
      </dgm:t>
    </dgm:pt>
    <dgm:pt modelId="{DADDB62F-7D86-4DF7-9A71-F4730E23BB35}" type="sibTrans" cxnId="{0565A6FA-A799-425A-9FA6-5F16564DDAE0}">
      <dgm:prSet/>
      <dgm:spPr/>
      <dgm:t>
        <a:bodyPr/>
        <a:lstStyle/>
        <a:p>
          <a:endParaRPr lang="en-US"/>
        </a:p>
      </dgm:t>
    </dgm:pt>
    <dgm:pt modelId="{B5E7C52D-FAB4-42E9-9181-D662FC70933E}">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Qualitative: Selective, Direct</a:t>
          </a:r>
        </a:p>
      </dgm:t>
    </dgm:pt>
    <dgm:pt modelId="{F2FAA908-3CC4-464C-9B48-06F9D43E6EE2}" type="parTrans" cxnId="{672277AF-C84F-46EA-9A3A-436C105D3767}">
      <dgm:prSet/>
      <dgm:spPr/>
      <dgm:t>
        <a:bodyPr/>
        <a:lstStyle/>
        <a:p>
          <a:endParaRPr lang="en-US"/>
        </a:p>
      </dgm:t>
    </dgm:pt>
    <dgm:pt modelId="{21894302-E0C9-41C5-A053-FE2D55EA7939}" type="sibTrans" cxnId="{672277AF-C84F-46EA-9A3A-436C105D3767}">
      <dgm:prSet/>
      <dgm:spPr/>
      <dgm:t>
        <a:bodyPr/>
        <a:lstStyle/>
        <a:p>
          <a:endParaRPr lang="en-US"/>
        </a:p>
      </dgm:t>
    </dgm:pt>
    <dgm:pt modelId="{B339E8DF-D633-4DC0-BCE6-C05DB1510C5A}">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trike="sngStrike" dirty="0">
              <a:solidFill>
                <a:sysClr val="window" lastClr="FFFFFF"/>
              </a:solidFill>
              <a:latin typeface="Franklin Gothic Medium Cond" panose="020B0606030402020204" pitchFamily="34" charset="0"/>
              <a:ea typeface="+mn-ea"/>
              <a:cs typeface="+mn-cs"/>
            </a:rPr>
            <a:t>Reserve Ratios (CRR, SLR)</a:t>
          </a:r>
        </a:p>
      </dgm:t>
    </dgm:pt>
    <dgm:pt modelId="{1F51839F-ADDB-49D9-81F8-E8263180A94A}" type="parTrans" cxnId="{2ED1558C-2094-425D-8594-DC652CD08396}">
      <dgm:prSet/>
      <dgm:spPr/>
      <dgm:t>
        <a:bodyPr/>
        <a:lstStyle/>
        <a:p>
          <a:endParaRPr lang="en-US"/>
        </a:p>
      </dgm:t>
    </dgm:pt>
    <dgm:pt modelId="{D09C590C-21D5-4555-A152-DF9A37A52F73}" type="sibTrans" cxnId="{2ED1558C-2094-425D-8594-DC652CD08396}">
      <dgm:prSet/>
      <dgm:spPr/>
      <dgm:t>
        <a:bodyPr/>
        <a:lstStyle/>
        <a:p>
          <a:endParaRPr lang="en-US"/>
        </a:p>
      </dgm:t>
    </dgm:pt>
    <dgm:pt modelId="{87E2BD46-0118-4A9E-BF97-62CB1CB78B93}">
      <dgm:prSet/>
      <dgm:spPr/>
      <dgm:t>
        <a:bodyPr/>
        <a:lstStyle/>
        <a:p>
          <a:pPr>
            <a:buNone/>
          </a:pPr>
          <a:r>
            <a:rPr lang="en-US" strike="sngStrike" dirty="0" smtClean="0">
              <a:solidFill>
                <a:sysClr val="window" lastClr="FFFFFF"/>
              </a:solidFill>
              <a:latin typeface="Franklin Gothic Medium Cond" panose="020B0606030402020204" pitchFamily="34" charset="0"/>
              <a:ea typeface="+mn-ea"/>
              <a:cs typeface="+mn-cs"/>
            </a:rPr>
            <a:t>OMO &amp; MSS</a:t>
          </a:r>
          <a:endParaRPr lang="en-US" strike="sngStrike" dirty="0">
            <a:solidFill>
              <a:sysClr val="window" lastClr="FFFFFF"/>
            </a:solidFill>
            <a:latin typeface="Franklin Gothic Medium Cond" panose="020B0606030402020204" pitchFamily="34" charset="0"/>
            <a:ea typeface="+mn-ea"/>
            <a:cs typeface="+mn-cs"/>
          </a:endParaRPr>
        </a:p>
      </dgm:t>
    </dgm:pt>
    <dgm:pt modelId="{518C1199-4B60-47B1-B9A9-46DADCE56080}" type="parTrans" cxnId="{8B935BC9-1F64-425E-8DD4-6D632D0CAC2C}">
      <dgm:prSet/>
      <dgm:spPr/>
      <dgm:t>
        <a:bodyPr/>
        <a:lstStyle/>
        <a:p>
          <a:endParaRPr lang="en-US"/>
        </a:p>
      </dgm:t>
    </dgm:pt>
    <dgm:pt modelId="{90BE34F8-41C8-4DCE-962F-F35EBDFFE7CF}" type="sibTrans" cxnId="{8B935BC9-1F64-425E-8DD4-6D632D0CAC2C}">
      <dgm:prSet/>
      <dgm:spPr/>
      <dgm:t>
        <a:bodyPr/>
        <a:lstStyle/>
        <a:p>
          <a:endParaRPr lang="en-US"/>
        </a:p>
      </dgm:t>
    </dgm:pt>
    <dgm:pt modelId="{CC0E054C-8032-4CD7-93EE-D175BBDAE787}">
      <dgm:prSet/>
      <dgm:spPr/>
      <dgm:t>
        <a:bodyPr/>
        <a:lstStyle/>
        <a:p>
          <a:pPr>
            <a:buNone/>
          </a:pPr>
          <a:r>
            <a:rPr lang="en-US" strike="sngStrike" dirty="0">
              <a:solidFill>
                <a:sysClr val="window" lastClr="FFFFFF"/>
              </a:solidFill>
              <a:latin typeface="Franklin Gothic Medium Cond" panose="020B0606030402020204" pitchFamily="34" charset="0"/>
              <a:ea typeface="+mn-ea"/>
              <a:cs typeface="+mn-cs"/>
            </a:rPr>
            <a:t>Rates: Bank, MSF, LAF [Repo, RR]</a:t>
          </a:r>
        </a:p>
      </dgm:t>
    </dgm:pt>
    <dgm:pt modelId="{C9EB398B-C7D8-4B76-9991-99D30B97A9FA}" type="parTrans" cxnId="{5B5334D7-49C6-4394-A3DC-41B0D387B10E}">
      <dgm:prSet/>
      <dgm:spPr/>
      <dgm:t>
        <a:bodyPr/>
        <a:lstStyle/>
        <a:p>
          <a:endParaRPr lang="en-US"/>
        </a:p>
      </dgm:t>
    </dgm:pt>
    <dgm:pt modelId="{1AF5AF3B-F168-4EB7-8A2B-C6AE0D8EE20D}" type="sibTrans" cxnId="{5B5334D7-49C6-4394-A3DC-41B0D387B10E}">
      <dgm:prSet/>
      <dgm:spPr/>
      <dgm:t>
        <a:bodyPr/>
        <a:lstStyle/>
        <a:p>
          <a:endParaRPr lang="en-US"/>
        </a:p>
      </dgm:t>
    </dgm:pt>
    <dgm:pt modelId="{403C6F33-E66A-4D60-B41A-9560CCD783A2}">
      <dgm:prSet/>
      <dgm:spPr/>
      <dgm:t>
        <a:bodyPr/>
        <a:lstStyle/>
        <a:p>
          <a:pPr>
            <a:buNone/>
          </a:pPr>
          <a:r>
            <a:rPr lang="en-US" dirty="0" smtClean="0">
              <a:solidFill>
                <a:sysClr val="window" lastClr="FFFFFF"/>
              </a:solidFill>
              <a:latin typeface="Franklin Gothic Medium Cond" panose="020B0606030402020204" pitchFamily="34" charset="0"/>
              <a:ea typeface="+mn-ea"/>
              <a:cs typeface="+mn-cs"/>
            </a:rPr>
            <a:t>Selective Credit Control (SCC), PSL: Credit </a:t>
          </a:r>
          <a:r>
            <a:rPr lang="en-US" strike="noStrike" dirty="0" smtClean="0">
              <a:solidFill>
                <a:sysClr val="window" lastClr="FFFFFF"/>
              </a:solidFill>
              <a:latin typeface="Franklin Gothic Medium Cond" panose="020B0606030402020204" pitchFamily="34" charset="0"/>
              <a:ea typeface="+mn-ea"/>
              <a:cs typeface="+mn-cs"/>
            </a:rPr>
            <a:t>Rationing, </a:t>
          </a:r>
          <a:r>
            <a:rPr lang="en-US" strike="sngStrike" dirty="0" smtClean="0">
              <a:solidFill>
                <a:sysClr val="window" lastClr="FFFFFF"/>
              </a:solidFill>
              <a:latin typeface="Franklin Gothic Medium Cond" panose="020B0606030402020204" pitchFamily="34" charset="0"/>
              <a:ea typeface="+mn-ea"/>
              <a:cs typeface="+mn-cs"/>
            </a:rPr>
            <a:t>Subsidy [fiscal policy]</a:t>
          </a:r>
          <a:endParaRPr lang="en-US" strike="sngStrike" dirty="0">
            <a:solidFill>
              <a:sysClr val="window" lastClr="FFFFFF"/>
            </a:solidFill>
            <a:latin typeface="Franklin Gothic Medium Cond" panose="020B0606030402020204" pitchFamily="34" charset="0"/>
            <a:ea typeface="+mn-ea"/>
            <a:cs typeface="+mn-cs"/>
          </a:endParaRPr>
        </a:p>
      </dgm:t>
    </dgm:pt>
    <dgm:pt modelId="{8E2DA6EA-DE11-4D93-90B5-8834B9E33B1F}" type="parTrans" cxnId="{39441C47-F4B4-43AB-948F-526E6A7EAE4B}">
      <dgm:prSet/>
      <dgm:spPr/>
      <dgm:t>
        <a:bodyPr/>
        <a:lstStyle/>
        <a:p>
          <a:endParaRPr lang="en-US"/>
        </a:p>
      </dgm:t>
    </dgm:pt>
    <dgm:pt modelId="{8C31EC1F-B09C-4654-BF47-73D70228F3C3}" type="sibTrans" cxnId="{39441C47-F4B4-43AB-948F-526E6A7EAE4B}">
      <dgm:prSet/>
      <dgm:spPr/>
      <dgm:t>
        <a:bodyPr/>
        <a:lstStyle/>
        <a:p>
          <a:endParaRPr lang="en-US"/>
        </a:p>
      </dgm:t>
    </dgm:pt>
    <dgm:pt modelId="{66344C7F-285C-4A31-9902-B1CA856478AD}">
      <dgm:prSet/>
      <dgm:spPr/>
      <dgm:t>
        <a:bodyPr/>
        <a:lstStyle/>
        <a:p>
          <a:pPr>
            <a:buNone/>
          </a:pPr>
          <a:r>
            <a:rPr lang="en-US" u="sng" dirty="0">
              <a:solidFill>
                <a:sysClr val="window" lastClr="FFFFFF"/>
              </a:solidFill>
              <a:latin typeface="Franklin Gothic Medium Cond" panose="020B0606030402020204" pitchFamily="34" charset="0"/>
              <a:ea typeface="+mn-ea"/>
              <a:cs typeface="+mn-cs"/>
            </a:rPr>
            <a:t>Moral Suasion</a:t>
          </a:r>
        </a:p>
      </dgm:t>
    </dgm:pt>
    <dgm:pt modelId="{358CEB49-DD83-4867-A357-1F91FE13DFD0}" type="parTrans" cxnId="{5893D3DD-5406-4FF3-81CA-DF42997CC7BD}">
      <dgm:prSet/>
      <dgm:spPr/>
      <dgm:t>
        <a:bodyPr/>
        <a:lstStyle/>
        <a:p>
          <a:endParaRPr lang="en-US"/>
        </a:p>
      </dgm:t>
    </dgm:pt>
    <dgm:pt modelId="{A56E6C66-8594-447C-86DB-74A08B67E640}" type="sibTrans" cxnId="{5893D3DD-5406-4FF3-81CA-DF42997CC7BD}">
      <dgm:prSet/>
      <dgm:spPr/>
      <dgm:t>
        <a:bodyPr/>
        <a:lstStyle/>
        <a:p>
          <a:endParaRPr lang="en-US"/>
        </a:p>
      </dgm:t>
    </dgm:pt>
    <dgm:pt modelId="{4B2288E3-E3D6-4541-ACBC-15708AA8FEFD}">
      <dgm:prSet/>
      <dgm:spPr/>
      <dgm:t>
        <a:bodyPr/>
        <a:lstStyle/>
        <a:p>
          <a:pPr>
            <a:buNone/>
          </a:pPr>
          <a:r>
            <a:rPr lang="en-US" dirty="0">
              <a:solidFill>
                <a:sysClr val="window" lastClr="FFFFFF"/>
              </a:solidFill>
              <a:latin typeface="Franklin Gothic Medium Cond" panose="020B0606030402020204" pitchFamily="34" charset="0"/>
              <a:ea typeface="+mn-ea"/>
              <a:cs typeface="+mn-cs"/>
            </a:rPr>
            <a:t>Direct Action</a:t>
          </a:r>
        </a:p>
      </dgm:t>
    </dgm:pt>
    <dgm:pt modelId="{096F43BD-25A1-42B2-A85F-AD8E2B1D1CE4}" type="parTrans" cxnId="{C3164FA4-94A2-4B40-8989-E95D6821D50D}">
      <dgm:prSet/>
      <dgm:spPr/>
      <dgm:t>
        <a:bodyPr/>
        <a:lstStyle/>
        <a:p>
          <a:endParaRPr lang="en-US"/>
        </a:p>
      </dgm:t>
    </dgm:pt>
    <dgm:pt modelId="{B59AC6B9-7AE9-451C-A54B-27EFB0795ED1}" type="sibTrans" cxnId="{C3164FA4-94A2-4B40-8989-E95D6821D50D}">
      <dgm:prSet/>
      <dgm:spPr/>
      <dgm:t>
        <a:bodyPr/>
        <a:lstStyle/>
        <a:p>
          <a:endParaRPr lang="en-US"/>
        </a:p>
      </dgm:t>
    </dgm:pt>
    <dgm:pt modelId="{3E2C1A57-2043-4BE2-BEBA-E3993C46CEF0}">
      <dgm:prSet/>
      <dgm:spPr/>
      <dgm:t>
        <a:bodyPr/>
        <a:lstStyle/>
        <a:p>
          <a:pPr>
            <a:buNone/>
          </a:pPr>
          <a:r>
            <a:rPr lang="en-US" strike="sngStrike" dirty="0" smtClean="0">
              <a:solidFill>
                <a:sysClr val="window" lastClr="FFFFFF"/>
              </a:solidFill>
              <a:latin typeface="Franklin Gothic Medium Cond" panose="020B0606030402020204" pitchFamily="34" charset="0"/>
              <a:ea typeface="+mn-ea"/>
              <a:cs typeface="+mn-cs"/>
            </a:rPr>
            <a:t>+review of last one year’s policies</a:t>
          </a:r>
          <a:endParaRPr lang="en-US" strike="sngStrike" dirty="0">
            <a:solidFill>
              <a:sysClr val="window" lastClr="FFFFFF"/>
            </a:solidFill>
            <a:latin typeface="Franklin Gothic Medium Cond" panose="020B0606030402020204" pitchFamily="34" charset="0"/>
            <a:ea typeface="+mn-ea"/>
            <a:cs typeface="+mn-cs"/>
          </a:endParaRPr>
        </a:p>
      </dgm:t>
    </dgm:pt>
    <dgm:pt modelId="{867D760C-D23F-45B2-8267-CC5B95923B4E}" type="parTrans" cxnId="{404DABFA-5ECB-46BD-941C-F7F565E67DA6}">
      <dgm:prSet/>
      <dgm:spPr/>
      <dgm:t>
        <a:bodyPr/>
        <a:lstStyle/>
        <a:p>
          <a:endParaRPr lang="en-US"/>
        </a:p>
      </dgm:t>
    </dgm:pt>
    <dgm:pt modelId="{EE98A531-A1DC-469D-9AB1-902EEA331C70}" type="sibTrans" cxnId="{404DABFA-5ECB-46BD-941C-F7F565E67DA6}">
      <dgm:prSet/>
      <dgm:spPr/>
      <dgm:t>
        <a:bodyPr/>
        <a:lstStyle/>
        <a:p>
          <a:endParaRPr lang="en-US"/>
        </a:p>
      </dgm:t>
    </dgm:pt>
    <dgm:pt modelId="{EA4B2543-3015-4C40-BC7C-E721B1AF84AF}">
      <dgm:prSet/>
      <dgm:spPr/>
      <dgm:t>
        <a:bodyPr/>
        <a:lstStyle/>
        <a:p>
          <a:r>
            <a:rPr lang="en-US" dirty="0" smtClean="0">
              <a:solidFill>
                <a:sysClr val="window" lastClr="FFFFFF"/>
              </a:solidFill>
              <a:latin typeface="Franklin Gothic Medium Cond" panose="020B0606030402020204" pitchFamily="34" charset="0"/>
              <a:ea typeface="+mn-ea"/>
              <a:cs typeface="+mn-cs"/>
            </a:rPr>
            <a:t>Consumer Credit control / EMI</a:t>
          </a:r>
          <a:endParaRPr lang="en-US" dirty="0">
            <a:solidFill>
              <a:sysClr val="window" lastClr="FFFFFF"/>
            </a:solidFill>
            <a:latin typeface="Franklin Gothic Medium Cond" panose="020B0606030402020204" pitchFamily="34" charset="0"/>
            <a:ea typeface="+mn-ea"/>
            <a:cs typeface="+mn-cs"/>
          </a:endParaRPr>
        </a:p>
      </dgm:t>
    </dgm:pt>
    <dgm:pt modelId="{F925A7D1-2DB2-496C-9F10-21D297888BD1}" type="parTrans" cxnId="{804AA2D5-B8AB-4A76-8013-311724F136AF}">
      <dgm:prSet/>
      <dgm:spPr/>
      <dgm:t>
        <a:bodyPr/>
        <a:lstStyle/>
        <a:p>
          <a:endParaRPr lang="en-US"/>
        </a:p>
      </dgm:t>
    </dgm:pt>
    <dgm:pt modelId="{BDD2DEA2-8F34-4650-9CDB-5AF668BA2110}" type="sibTrans" cxnId="{804AA2D5-B8AB-4A76-8013-311724F136AF}">
      <dgm:prSet/>
      <dgm:spPr/>
      <dgm:t>
        <a:bodyPr/>
        <a:lstStyle/>
        <a:p>
          <a:endParaRPr lang="en-US"/>
        </a:p>
      </dgm:t>
    </dgm:pt>
    <dgm:pt modelId="{621DD39E-D48E-493C-8F30-1661762A552B}">
      <dgm:prSet/>
      <dgm:spPr/>
      <dgm:t>
        <a:bodyPr/>
        <a:lstStyle/>
        <a:p>
          <a:r>
            <a:rPr lang="en-US" b="0" u="none" dirty="0" smtClean="0">
              <a:solidFill>
                <a:sysClr val="window" lastClr="FFFFFF"/>
              </a:solidFill>
              <a:latin typeface="Franklin Gothic Medium Cond" panose="020B0606030402020204" pitchFamily="34" charset="0"/>
              <a:ea typeface="+mn-ea"/>
              <a:cs typeface="+mn-cs"/>
            </a:rPr>
            <a:t>Margin / LTV </a:t>
          </a:r>
          <a:endParaRPr lang="en-US" b="0" u="none" dirty="0">
            <a:solidFill>
              <a:sysClr val="window" lastClr="FFFFFF"/>
            </a:solidFill>
            <a:latin typeface="Franklin Gothic Medium Cond" panose="020B0606030402020204" pitchFamily="34" charset="0"/>
            <a:ea typeface="+mn-ea"/>
            <a:cs typeface="+mn-cs"/>
          </a:endParaRPr>
        </a:p>
      </dgm:t>
    </dgm:pt>
    <dgm:pt modelId="{7B140732-9AD8-47D9-A415-0981F4847927}" type="parTrans" cxnId="{D983B9DB-0AE1-48C7-9FCF-0D123670F548}">
      <dgm:prSet/>
      <dgm:spPr/>
      <dgm:t>
        <a:bodyPr/>
        <a:lstStyle/>
        <a:p>
          <a:endParaRPr lang="en-US"/>
        </a:p>
      </dgm:t>
    </dgm:pt>
    <dgm:pt modelId="{0965233F-D79B-4F2D-B7E4-015EF8C2EEF4}" type="sibTrans" cxnId="{D983B9DB-0AE1-48C7-9FCF-0D123670F548}">
      <dgm:prSet/>
      <dgm:spPr/>
      <dgm:t>
        <a:bodyPr/>
        <a:lstStyle/>
        <a:p>
          <a:endParaRPr lang="en-US"/>
        </a:p>
      </dgm:t>
    </dgm:pt>
    <dgm:pt modelId="{BE49013F-3FE3-47B4-891D-F63CD62B100D}" type="pres">
      <dgm:prSet presAssocID="{5266C817-9BD3-4039-9582-15A85EC2FBD4}" presName="linear" presStyleCnt="0">
        <dgm:presLayoutVars>
          <dgm:dir/>
          <dgm:resizeHandles val="exact"/>
        </dgm:presLayoutVars>
      </dgm:prSet>
      <dgm:spPr/>
      <dgm:t>
        <a:bodyPr/>
        <a:lstStyle/>
        <a:p>
          <a:endParaRPr lang="en-US"/>
        </a:p>
      </dgm:t>
    </dgm:pt>
    <dgm:pt modelId="{7CAC02FA-0017-4302-AD74-BBA9CB381CB7}" type="pres">
      <dgm:prSet presAssocID="{90C1CFE9-B1A6-4B2B-8238-CFCC25176E00}" presName="comp" presStyleCnt="0"/>
      <dgm:spPr/>
    </dgm:pt>
    <dgm:pt modelId="{7010B559-FB08-4893-B1DA-5F8BF00CF383}" type="pres">
      <dgm:prSet presAssocID="{90C1CFE9-B1A6-4B2B-8238-CFCC25176E00}" presName="box" presStyleLbl="node1" presStyleIdx="0" presStyleCnt="2"/>
      <dgm:spPr/>
      <dgm:t>
        <a:bodyPr/>
        <a:lstStyle/>
        <a:p>
          <a:endParaRPr lang="en-US"/>
        </a:p>
      </dgm:t>
    </dgm:pt>
    <dgm:pt modelId="{1788DC5B-7106-4C6E-91A9-17F5C999B125}" type="pres">
      <dgm:prSet presAssocID="{90C1CFE9-B1A6-4B2B-8238-CFCC25176E00}" presName="img" presStyleLbl="fgImgPlace1" presStyleIdx="0" presStyleCnt="2" custScaleY="81915"/>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85565C56-143A-4630-B476-DB52129771DB}" type="pres">
      <dgm:prSet presAssocID="{90C1CFE9-B1A6-4B2B-8238-CFCC25176E00}" presName="text" presStyleLbl="node1" presStyleIdx="0" presStyleCnt="2">
        <dgm:presLayoutVars>
          <dgm:bulletEnabled val="1"/>
        </dgm:presLayoutVars>
      </dgm:prSet>
      <dgm:spPr/>
      <dgm:t>
        <a:bodyPr/>
        <a:lstStyle/>
        <a:p>
          <a:endParaRPr lang="en-US"/>
        </a:p>
      </dgm:t>
    </dgm:pt>
    <dgm:pt modelId="{4A3B867E-848C-4080-ABF7-C6B818FCCE08}" type="pres">
      <dgm:prSet presAssocID="{DADDB62F-7D86-4DF7-9A71-F4730E23BB35}" presName="spacer" presStyleCnt="0"/>
      <dgm:spPr/>
    </dgm:pt>
    <dgm:pt modelId="{DCC65A68-1BD3-49F4-A0D8-636F38D23F68}" type="pres">
      <dgm:prSet presAssocID="{B5E7C52D-FAB4-42E9-9181-D662FC70933E}" presName="comp" presStyleCnt="0"/>
      <dgm:spPr/>
    </dgm:pt>
    <dgm:pt modelId="{839B7839-990A-43CC-A7E1-6883DC84DFE5}" type="pres">
      <dgm:prSet presAssocID="{B5E7C52D-FAB4-42E9-9181-D662FC70933E}" presName="box" presStyleLbl="node1" presStyleIdx="1" presStyleCnt="2"/>
      <dgm:spPr/>
      <dgm:t>
        <a:bodyPr/>
        <a:lstStyle/>
        <a:p>
          <a:endParaRPr lang="en-US"/>
        </a:p>
      </dgm:t>
    </dgm:pt>
    <dgm:pt modelId="{0699BE69-639C-4ECE-B3BF-B56477592864}" type="pres">
      <dgm:prSet presAssocID="{B5E7C52D-FAB4-42E9-9181-D662FC70933E}" presName="img" presStyleLbl="fgImgPlace1" presStyleIdx="1" presStyleCnt="2" custScaleY="6984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D47389BE-DC75-4EF3-BEA6-37D69BABEED5}" type="pres">
      <dgm:prSet presAssocID="{B5E7C52D-FAB4-42E9-9181-D662FC70933E}" presName="text" presStyleLbl="node1" presStyleIdx="1" presStyleCnt="2">
        <dgm:presLayoutVars>
          <dgm:bulletEnabled val="1"/>
        </dgm:presLayoutVars>
      </dgm:prSet>
      <dgm:spPr/>
      <dgm:t>
        <a:bodyPr/>
        <a:lstStyle/>
        <a:p>
          <a:endParaRPr lang="en-US"/>
        </a:p>
      </dgm:t>
    </dgm:pt>
  </dgm:ptLst>
  <dgm:cxnLst>
    <dgm:cxn modelId="{733E3118-A332-4557-8F34-B4D45B080497}" type="presOf" srcId="{403C6F33-E66A-4D60-B41A-9560CCD783A2}" destId="{839B7839-990A-43CC-A7E1-6883DC84DFE5}" srcOrd="0" destOrd="1" presId="urn:microsoft.com/office/officeart/2005/8/layout/vList4"/>
    <dgm:cxn modelId="{C3164FA4-94A2-4B40-8989-E95D6821D50D}" srcId="{B5E7C52D-FAB4-42E9-9181-D662FC70933E}" destId="{4B2288E3-E3D6-4541-ACBC-15708AA8FEFD}" srcOrd="4" destOrd="0" parTransId="{096F43BD-25A1-42B2-A85F-AD8E2B1D1CE4}" sibTransId="{B59AC6B9-7AE9-451C-A54B-27EFB0795ED1}"/>
    <dgm:cxn modelId="{2ED1558C-2094-425D-8594-DC652CD08396}" srcId="{90C1CFE9-B1A6-4B2B-8238-CFCC25176E00}" destId="{B339E8DF-D633-4DC0-BCE6-C05DB1510C5A}" srcOrd="0" destOrd="0" parTransId="{1F51839F-ADDB-49D9-81F8-E8263180A94A}" sibTransId="{D09C590C-21D5-4555-A152-DF9A37A52F73}"/>
    <dgm:cxn modelId="{804AA2D5-B8AB-4A76-8013-311724F136AF}" srcId="{B5E7C52D-FAB4-42E9-9181-D662FC70933E}" destId="{EA4B2543-3015-4C40-BC7C-E721B1AF84AF}" srcOrd="1" destOrd="0" parTransId="{F925A7D1-2DB2-496C-9F10-21D297888BD1}" sibTransId="{BDD2DEA2-8F34-4650-9CDB-5AF668BA2110}"/>
    <dgm:cxn modelId="{BAED2299-4C8E-438C-B847-4EA1536F1466}" type="presOf" srcId="{B5E7C52D-FAB4-42E9-9181-D662FC70933E}" destId="{839B7839-990A-43CC-A7E1-6883DC84DFE5}" srcOrd="0" destOrd="0" presId="urn:microsoft.com/office/officeart/2005/8/layout/vList4"/>
    <dgm:cxn modelId="{6673E988-9C42-4616-BF0E-906E6ABDC20B}" type="presOf" srcId="{3E2C1A57-2043-4BE2-BEBA-E3993C46CEF0}" destId="{7010B559-FB08-4893-B1DA-5F8BF00CF383}" srcOrd="0" destOrd="4" presId="urn:microsoft.com/office/officeart/2005/8/layout/vList4"/>
    <dgm:cxn modelId="{D0308A2C-26B7-442F-A035-4624DF6D8FA6}" type="presOf" srcId="{87E2BD46-0118-4A9E-BF97-62CB1CB78B93}" destId="{85565C56-143A-4630-B476-DB52129771DB}" srcOrd="1" destOrd="2" presId="urn:microsoft.com/office/officeart/2005/8/layout/vList4"/>
    <dgm:cxn modelId="{572BF8C7-3576-4A26-9B31-8B616D7EF9A8}" type="presOf" srcId="{EA4B2543-3015-4C40-BC7C-E721B1AF84AF}" destId="{D47389BE-DC75-4EF3-BEA6-37D69BABEED5}" srcOrd="1" destOrd="2" presId="urn:microsoft.com/office/officeart/2005/8/layout/vList4"/>
    <dgm:cxn modelId="{39441C47-F4B4-43AB-948F-526E6A7EAE4B}" srcId="{B5E7C52D-FAB4-42E9-9181-D662FC70933E}" destId="{403C6F33-E66A-4D60-B41A-9560CCD783A2}" srcOrd="0" destOrd="0" parTransId="{8E2DA6EA-DE11-4D93-90B5-8834B9E33B1F}" sibTransId="{8C31EC1F-B09C-4654-BF47-73D70228F3C3}"/>
    <dgm:cxn modelId="{5B5334D7-49C6-4394-A3DC-41B0D387B10E}" srcId="{90C1CFE9-B1A6-4B2B-8238-CFCC25176E00}" destId="{CC0E054C-8032-4CD7-93EE-D175BBDAE787}" srcOrd="2" destOrd="0" parTransId="{C9EB398B-C7D8-4B76-9991-99D30B97A9FA}" sibTransId="{1AF5AF3B-F168-4EB7-8A2B-C6AE0D8EE20D}"/>
    <dgm:cxn modelId="{28356D55-64F2-467D-9AA2-AA192806B894}" type="presOf" srcId="{B339E8DF-D633-4DC0-BCE6-C05DB1510C5A}" destId="{85565C56-143A-4630-B476-DB52129771DB}" srcOrd="1" destOrd="1" presId="urn:microsoft.com/office/officeart/2005/8/layout/vList4"/>
    <dgm:cxn modelId="{D983B9DB-0AE1-48C7-9FCF-0D123670F548}" srcId="{B5E7C52D-FAB4-42E9-9181-D662FC70933E}" destId="{621DD39E-D48E-493C-8F30-1661762A552B}" srcOrd="2" destOrd="0" parTransId="{7B140732-9AD8-47D9-A415-0981F4847927}" sibTransId="{0965233F-D79B-4F2D-B7E4-015EF8C2EEF4}"/>
    <dgm:cxn modelId="{D95DFA40-9E4C-448F-A29B-FF98FC31E0F3}" type="presOf" srcId="{621DD39E-D48E-493C-8F30-1661762A552B}" destId="{D47389BE-DC75-4EF3-BEA6-37D69BABEED5}" srcOrd="1" destOrd="3" presId="urn:microsoft.com/office/officeart/2005/8/layout/vList4"/>
    <dgm:cxn modelId="{F0A1F206-7116-4AE1-A175-292EDAD4B4B5}" type="presOf" srcId="{90C1CFE9-B1A6-4B2B-8238-CFCC25176E00}" destId="{85565C56-143A-4630-B476-DB52129771DB}" srcOrd="1" destOrd="0" presId="urn:microsoft.com/office/officeart/2005/8/layout/vList4"/>
    <dgm:cxn modelId="{8B935BC9-1F64-425E-8DD4-6D632D0CAC2C}" srcId="{90C1CFE9-B1A6-4B2B-8238-CFCC25176E00}" destId="{87E2BD46-0118-4A9E-BF97-62CB1CB78B93}" srcOrd="1" destOrd="0" parTransId="{518C1199-4B60-47B1-B9A9-46DADCE56080}" sibTransId="{90BE34F8-41C8-4DCE-962F-F35EBDFFE7CF}"/>
    <dgm:cxn modelId="{76564F73-5605-4AEF-831E-75FC3A637ADC}" type="presOf" srcId="{3E2C1A57-2043-4BE2-BEBA-E3993C46CEF0}" destId="{85565C56-143A-4630-B476-DB52129771DB}" srcOrd="1" destOrd="4" presId="urn:microsoft.com/office/officeart/2005/8/layout/vList4"/>
    <dgm:cxn modelId="{1242E106-2E9D-47F8-8F34-DDEDC53C2C8D}" type="presOf" srcId="{66344C7F-285C-4A31-9902-B1CA856478AD}" destId="{D47389BE-DC75-4EF3-BEA6-37D69BABEED5}" srcOrd="1" destOrd="4" presId="urn:microsoft.com/office/officeart/2005/8/layout/vList4"/>
    <dgm:cxn modelId="{DE570BD8-0C30-4A8E-BB66-43BF3C21139B}" type="presOf" srcId="{4B2288E3-E3D6-4541-ACBC-15708AA8FEFD}" destId="{D47389BE-DC75-4EF3-BEA6-37D69BABEED5}" srcOrd="1" destOrd="5" presId="urn:microsoft.com/office/officeart/2005/8/layout/vList4"/>
    <dgm:cxn modelId="{57108145-C773-41A2-BBD1-88EB320D6F09}" type="presOf" srcId="{66344C7F-285C-4A31-9902-B1CA856478AD}" destId="{839B7839-990A-43CC-A7E1-6883DC84DFE5}" srcOrd="0" destOrd="4" presId="urn:microsoft.com/office/officeart/2005/8/layout/vList4"/>
    <dgm:cxn modelId="{A8237340-4DDE-4839-B34A-59CF1931C915}" type="presOf" srcId="{403C6F33-E66A-4D60-B41A-9560CCD783A2}" destId="{D47389BE-DC75-4EF3-BEA6-37D69BABEED5}" srcOrd="1" destOrd="1" presId="urn:microsoft.com/office/officeart/2005/8/layout/vList4"/>
    <dgm:cxn modelId="{2E465F54-22BD-4D6E-B436-5FD4BE42DBF8}" type="presOf" srcId="{CC0E054C-8032-4CD7-93EE-D175BBDAE787}" destId="{85565C56-143A-4630-B476-DB52129771DB}" srcOrd="1" destOrd="3" presId="urn:microsoft.com/office/officeart/2005/8/layout/vList4"/>
    <dgm:cxn modelId="{F9702B34-94C3-4998-945B-BCD60EC0AC6D}" type="presOf" srcId="{4B2288E3-E3D6-4541-ACBC-15708AA8FEFD}" destId="{839B7839-990A-43CC-A7E1-6883DC84DFE5}" srcOrd="0" destOrd="5" presId="urn:microsoft.com/office/officeart/2005/8/layout/vList4"/>
    <dgm:cxn modelId="{5893D3DD-5406-4FF3-81CA-DF42997CC7BD}" srcId="{B5E7C52D-FAB4-42E9-9181-D662FC70933E}" destId="{66344C7F-285C-4A31-9902-B1CA856478AD}" srcOrd="3" destOrd="0" parTransId="{358CEB49-DD83-4867-A357-1F91FE13DFD0}" sibTransId="{A56E6C66-8594-447C-86DB-74A08B67E640}"/>
    <dgm:cxn modelId="{0159B9D4-0DE7-4FBA-8CC7-98E35AE47CA1}" type="presOf" srcId="{90C1CFE9-B1A6-4B2B-8238-CFCC25176E00}" destId="{7010B559-FB08-4893-B1DA-5F8BF00CF383}" srcOrd="0" destOrd="0" presId="urn:microsoft.com/office/officeart/2005/8/layout/vList4"/>
    <dgm:cxn modelId="{BC5BF112-63D2-4BBC-9191-717748F944AA}" type="presOf" srcId="{B5E7C52D-FAB4-42E9-9181-D662FC70933E}" destId="{D47389BE-DC75-4EF3-BEA6-37D69BABEED5}" srcOrd="1" destOrd="0" presId="urn:microsoft.com/office/officeart/2005/8/layout/vList4"/>
    <dgm:cxn modelId="{0565A6FA-A799-425A-9FA6-5F16564DDAE0}" srcId="{5266C817-9BD3-4039-9582-15A85EC2FBD4}" destId="{90C1CFE9-B1A6-4B2B-8238-CFCC25176E00}" srcOrd="0" destOrd="0" parTransId="{37FEB5EF-77C6-4394-B4E7-A60ED486D033}" sibTransId="{DADDB62F-7D86-4DF7-9A71-F4730E23BB35}"/>
    <dgm:cxn modelId="{E511D65D-1FDB-487F-B64F-6C1E944E7433}" type="presOf" srcId="{B339E8DF-D633-4DC0-BCE6-C05DB1510C5A}" destId="{7010B559-FB08-4893-B1DA-5F8BF00CF383}" srcOrd="0" destOrd="1" presId="urn:microsoft.com/office/officeart/2005/8/layout/vList4"/>
    <dgm:cxn modelId="{9D99D513-FE9B-409E-B6CA-F7F064F6655E}" type="presOf" srcId="{87E2BD46-0118-4A9E-BF97-62CB1CB78B93}" destId="{7010B559-FB08-4893-B1DA-5F8BF00CF383}" srcOrd="0" destOrd="2" presId="urn:microsoft.com/office/officeart/2005/8/layout/vList4"/>
    <dgm:cxn modelId="{404DABFA-5ECB-46BD-941C-F7F565E67DA6}" srcId="{90C1CFE9-B1A6-4B2B-8238-CFCC25176E00}" destId="{3E2C1A57-2043-4BE2-BEBA-E3993C46CEF0}" srcOrd="3" destOrd="0" parTransId="{867D760C-D23F-45B2-8267-CC5B95923B4E}" sibTransId="{EE98A531-A1DC-469D-9AB1-902EEA331C70}"/>
    <dgm:cxn modelId="{08A65915-15E8-4AFF-A124-7E976FA16DAB}" type="presOf" srcId="{621DD39E-D48E-493C-8F30-1661762A552B}" destId="{839B7839-990A-43CC-A7E1-6883DC84DFE5}" srcOrd="0" destOrd="3" presId="urn:microsoft.com/office/officeart/2005/8/layout/vList4"/>
    <dgm:cxn modelId="{D4EA1DFA-F533-43BC-83D7-91E0B6BE6944}" type="presOf" srcId="{EA4B2543-3015-4C40-BC7C-E721B1AF84AF}" destId="{839B7839-990A-43CC-A7E1-6883DC84DFE5}" srcOrd="0" destOrd="2" presId="urn:microsoft.com/office/officeart/2005/8/layout/vList4"/>
    <dgm:cxn modelId="{86963B51-7F43-4617-BBC5-38E7317FBD16}" type="presOf" srcId="{5266C817-9BD3-4039-9582-15A85EC2FBD4}" destId="{BE49013F-3FE3-47B4-891D-F63CD62B100D}" srcOrd="0" destOrd="0" presId="urn:microsoft.com/office/officeart/2005/8/layout/vList4"/>
    <dgm:cxn modelId="{672277AF-C84F-46EA-9A3A-436C105D3767}" srcId="{5266C817-9BD3-4039-9582-15A85EC2FBD4}" destId="{B5E7C52D-FAB4-42E9-9181-D662FC70933E}" srcOrd="1" destOrd="0" parTransId="{F2FAA908-3CC4-464C-9B48-06F9D43E6EE2}" sibTransId="{21894302-E0C9-41C5-A053-FE2D55EA7939}"/>
    <dgm:cxn modelId="{C764C31F-42C2-4784-9C57-B981E61941DE}" type="presOf" srcId="{CC0E054C-8032-4CD7-93EE-D175BBDAE787}" destId="{7010B559-FB08-4893-B1DA-5F8BF00CF383}" srcOrd="0" destOrd="3" presId="urn:microsoft.com/office/officeart/2005/8/layout/vList4"/>
    <dgm:cxn modelId="{23948379-9617-432D-82BB-6BC6AAC8ABAE}" type="presParOf" srcId="{BE49013F-3FE3-47B4-891D-F63CD62B100D}" destId="{7CAC02FA-0017-4302-AD74-BBA9CB381CB7}" srcOrd="0" destOrd="0" presId="urn:microsoft.com/office/officeart/2005/8/layout/vList4"/>
    <dgm:cxn modelId="{C639FBD5-0016-4BAF-8446-3FD5607B8FDF}" type="presParOf" srcId="{7CAC02FA-0017-4302-AD74-BBA9CB381CB7}" destId="{7010B559-FB08-4893-B1DA-5F8BF00CF383}" srcOrd="0" destOrd="0" presId="urn:microsoft.com/office/officeart/2005/8/layout/vList4"/>
    <dgm:cxn modelId="{14985770-2B09-4D50-9E60-58CC1345F01C}" type="presParOf" srcId="{7CAC02FA-0017-4302-AD74-BBA9CB381CB7}" destId="{1788DC5B-7106-4C6E-91A9-17F5C999B125}" srcOrd="1" destOrd="0" presId="urn:microsoft.com/office/officeart/2005/8/layout/vList4"/>
    <dgm:cxn modelId="{18656853-E506-41F6-A5A9-EFB6B240BB38}" type="presParOf" srcId="{7CAC02FA-0017-4302-AD74-BBA9CB381CB7}" destId="{85565C56-143A-4630-B476-DB52129771DB}" srcOrd="2" destOrd="0" presId="urn:microsoft.com/office/officeart/2005/8/layout/vList4"/>
    <dgm:cxn modelId="{B50B825A-FC40-4D1C-806B-DDD1A979DDDF}" type="presParOf" srcId="{BE49013F-3FE3-47B4-891D-F63CD62B100D}" destId="{4A3B867E-848C-4080-ABF7-C6B818FCCE08}" srcOrd="1" destOrd="0" presId="urn:microsoft.com/office/officeart/2005/8/layout/vList4"/>
    <dgm:cxn modelId="{E9CDB92F-8079-45FF-BF15-439FE2544B06}" type="presParOf" srcId="{BE49013F-3FE3-47B4-891D-F63CD62B100D}" destId="{DCC65A68-1BD3-49F4-A0D8-636F38D23F68}" srcOrd="2" destOrd="0" presId="urn:microsoft.com/office/officeart/2005/8/layout/vList4"/>
    <dgm:cxn modelId="{659740F8-0C9E-4154-88C1-471AC4F94D9C}" type="presParOf" srcId="{DCC65A68-1BD3-49F4-A0D8-636F38D23F68}" destId="{839B7839-990A-43CC-A7E1-6883DC84DFE5}" srcOrd="0" destOrd="0" presId="urn:microsoft.com/office/officeart/2005/8/layout/vList4"/>
    <dgm:cxn modelId="{D654F341-2FB3-4765-A4C7-3B18BF73217E}" type="presParOf" srcId="{DCC65A68-1BD3-49F4-A0D8-636F38D23F68}" destId="{0699BE69-639C-4ECE-B3BF-B56477592864}" srcOrd="1" destOrd="0" presId="urn:microsoft.com/office/officeart/2005/8/layout/vList4"/>
    <dgm:cxn modelId="{4883D152-3FB6-4133-B3BC-6AC4B9FD5689}" type="presParOf" srcId="{DCC65A68-1BD3-49F4-A0D8-636F38D23F68}" destId="{D47389BE-DC75-4EF3-BEA6-37D69BABEED5}"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266C817-9BD3-4039-9582-15A85EC2FBD4}" type="doc">
      <dgm:prSet loTypeId="urn:microsoft.com/office/officeart/2005/8/layout/vList4" loCatId="picture" qsTypeId="urn:microsoft.com/office/officeart/2005/8/quickstyle/simple1" qsCatId="simple" csTypeId="urn:microsoft.com/office/officeart/2005/8/colors/accent3_3" csCatId="accent3" phldr="1"/>
      <dgm:spPr/>
      <dgm:t>
        <a:bodyPr/>
        <a:lstStyle/>
        <a:p>
          <a:endParaRPr lang="en-US"/>
        </a:p>
      </dgm:t>
    </dgm:pt>
    <dgm:pt modelId="{90C1CFE9-B1A6-4B2B-8238-CFCC25176E00}">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Quantitative/Gen./Indirect</a:t>
          </a:r>
        </a:p>
      </dgm:t>
    </dgm:pt>
    <dgm:pt modelId="{37FEB5EF-77C6-4394-B4E7-A60ED486D033}" type="parTrans" cxnId="{0565A6FA-A799-425A-9FA6-5F16564DDAE0}">
      <dgm:prSet/>
      <dgm:spPr/>
      <dgm:t>
        <a:bodyPr/>
        <a:lstStyle/>
        <a:p>
          <a:endParaRPr lang="en-US"/>
        </a:p>
      </dgm:t>
    </dgm:pt>
    <dgm:pt modelId="{DADDB62F-7D86-4DF7-9A71-F4730E23BB35}" type="sibTrans" cxnId="{0565A6FA-A799-425A-9FA6-5F16564DDAE0}">
      <dgm:prSet/>
      <dgm:spPr/>
      <dgm:t>
        <a:bodyPr/>
        <a:lstStyle/>
        <a:p>
          <a:endParaRPr lang="en-US"/>
        </a:p>
      </dgm:t>
    </dgm:pt>
    <dgm:pt modelId="{B5E7C52D-FAB4-42E9-9181-D662FC70933E}">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Qualitative: Selective, Direct</a:t>
          </a:r>
        </a:p>
      </dgm:t>
    </dgm:pt>
    <dgm:pt modelId="{F2FAA908-3CC4-464C-9B48-06F9D43E6EE2}" type="parTrans" cxnId="{672277AF-C84F-46EA-9A3A-436C105D3767}">
      <dgm:prSet/>
      <dgm:spPr/>
      <dgm:t>
        <a:bodyPr/>
        <a:lstStyle/>
        <a:p>
          <a:endParaRPr lang="en-US"/>
        </a:p>
      </dgm:t>
    </dgm:pt>
    <dgm:pt modelId="{21894302-E0C9-41C5-A053-FE2D55EA7939}" type="sibTrans" cxnId="{672277AF-C84F-46EA-9A3A-436C105D3767}">
      <dgm:prSet/>
      <dgm:spPr/>
      <dgm:t>
        <a:bodyPr/>
        <a:lstStyle/>
        <a:p>
          <a:endParaRPr lang="en-US"/>
        </a:p>
      </dgm:t>
    </dgm:pt>
    <dgm:pt modelId="{B339E8DF-D633-4DC0-BCE6-C05DB1510C5A}">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Reserve Ratios (CRR, SLR)</a:t>
          </a:r>
        </a:p>
      </dgm:t>
    </dgm:pt>
    <dgm:pt modelId="{1F51839F-ADDB-49D9-81F8-E8263180A94A}" type="parTrans" cxnId="{2ED1558C-2094-425D-8594-DC652CD08396}">
      <dgm:prSet/>
      <dgm:spPr/>
      <dgm:t>
        <a:bodyPr/>
        <a:lstStyle/>
        <a:p>
          <a:endParaRPr lang="en-US"/>
        </a:p>
      </dgm:t>
    </dgm:pt>
    <dgm:pt modelId="{D09C590C-21D5-4555-A152-DF9A37A52F73}" type="sibTrans" cxnId="{2ED1558C-2094-425D-8594-DC652CD08396}">
      <dgm:prSet/>
      <dgm:spPr/>
      <dgm:t>
        <a:bodyPr/>
        <a:lstStyle/>
        <a:p>
          <a:endParaRPr lang="en-US"/>
        </a:p>
      </dgm:t>
    </dgm:pt>
    <dgm:pt modelId="{950B78CE-2D42-4270-B46F-F4322BB3D2F3}">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Margin / LTV </a:t>
          </a:r>
        </a:p>
      </dgm:t>
    </dgm:pt>
    <dgm:pt modelId="{FFB2C535-495F-4E56-8074-6DF28B634981}" type="parTrans" cxnId="{39FEDB97-651D-4C49-BCC3-39A605DE3B87}">
      <dgm:prSet/>
      <dgm:spPr/>
      <dgm:t>
        <a:bodyPr/>
        <a:lstStyle/>
        <a:p>
          <a:endParaRPr lang="en-US"/>
        </a:p>
      </dgm:t>
    </dgm:pt>
    <dgm:pt modelId="{DF984230-9065-493A-AC38-DA4E71BB9CAC}" type="sibTrans" cxnId="{39FEDB97-651D-4C49-BCC3-39A605DE3B87}">
      <dgm:prSet/>
      <dgm:spPr/>
      <dgm:t>
        <a:bodyPr/>
        <a:lstStyle/>
        <a:p>
          <a:endParaRPr lang="en-US"/>
        </a:p>
      </dgm:t>
    </dgm:pt>
    <dgm:pt modelId="{87E2BD46-0118-4A9E-BF97-62CB1CB78B93}">
      <dgm:prSet/>
      <dgm:spPr/>
      <dgm:t>
        <a:bodyPr/>
        <a:lstStyle/>
        <a:p>
          <a:pPr>
            <a:buNone/>
          </a:pPr>
          <a:r>
            <a:rPr lang="en-US" dirty="0" smtClean="0">
              <a:solidFill>
                <a:sysClr val="window" lastClr="FFFFFF"/>
              </a:solidFill>
              <a:latin typeface="Franklin Gothic Medium Cond" panose="020B0606030402020204" pitchFamily="34" charset="0"/>
              <a:ea typeface="+mn-ea"/>
              <a:cs typeface="+mn-cs"/>
            </a:rPr>
            <a:t>OMO &amp; MSS</a:t>
          </a:r>
          <a:endParaRPr lang="en-US" dirty="0">
            <a:solidFill>
              <a:sysClr val="window" lastClr="FFFFFF"/>
            </a:solidFill>
            <a:latin typeface="Franklin Gothic Medium Cond" panose="020B0606030402020204" pitchFamily="34" charset="0"/>
            <a:ea typeface="+mn-ea"/>
            <a:cs typeface="+mn-cs"/>
          </a:endParaRPr>
        </a:p>
      </dgm:t>
    </dgm:pt>
    <dgm:pt modelId="{518C1199-4B60-47B1-B9A9-46DADCE56080}" type="parTrans" cxnId="{8B935BC9-1F64-425E-8DD4-6D632D0CAC2C}">
      <dgm:prSet/>
      <dgm:spPr/>
      <dgm:t>
        <a:bodyPr/>
        <a:lstStyle/>
        <a:p>
          <a:endParaRPr lang="en-US"/>
        </a:p>
      </dgm:t>
    </dgm:pt>
    <dgm:pt modelId="{90BE34F8-41C8-4DCE-962F-F35EBDFFE7CF}" type="sibTrans" cxnId="{8B935BC9-1F64-425E-8DD4-6D632D0CAC2C}">
      <dgm:prSet/>
      <dgm:spPr/>
      <dgm:t>
        <a:bodyPr/>
        <a:lstStyle/>
        <a:p>
          <a:endParaRPr lang="en-US"/>
        </a:p>
      </dgm:t>
    </dgm:pt>
    <dgm:pt modelId="{CC0E054C-8032-4CD7-93EE-D175BBDAE787}">
      <dgm:prSet/>
      <dgm:spPr/>
      <dgm:t>
        <a:bodyPr/>
        <a:lstStyle/>
        <a:p>
          <a:pPr>
            <a:buNone/>
          </a:pPr>
          <a:r>
            <a:rPr lang="en-US" dirty="0">
              <a:solidFill>
                <a:sysClr val="window" lastClr="FFFFFF"/>
              </a:solidFill>
              <a:latin typeface="Franklin Gothic Medium Cond" panose="020B0606030402020204" pitchFamily="34" charset="0"/>
              <a:ea typeface="+mn-ea"/>
              <a:cs typeface="+mn-cs"/>
            </a:rPr>
            <a:t>Rates: Bank, MSF, LAF [Repo, RR]</a:t>
          </a:r>
        </a:p>
      </dgm:t>
    </dgm:pt>
    <dgm:pt modelId="{C9EB398B-C7D8-4B76-9991-99D30B97A9FA}" type="parTrans" cxnId="{5B5334D7-49C6-4394-A3DC-41B0D387B10E}">
      <dgm:prSet/>
      <dgm:spPr/>
      <dgm:t>
        <a:bodyPr/>
        <a:lstStyle/>
        <a:p>
          <a:endParaRPr lang="en-US"/>
        </a:p>
      </dgm:t>
    </dgm:pt>
    <dgm:pt modelId="{1AF5AF3B-F168-4EB7-8A2B-C6AE0D8EE20D}" type="sibTrans" cxnId="{5B5334D7-49C6-4394-A3DC-41B0D387B10E}">
      <dgm:prSet/>
      <dgm:spPr/>
      <dgm:t>
        <a:bodyPr/>
        <a:lstStyle/>
        <a:p>
          <a:endParaRPr lang="en-US"/>
        </a:p>
      </dgm:t>
    </dgm:pt>
    <dgm:pt modelId="{683B50E7-23B1-46DA-892D-829A5D92590D}">
      <dgm:prSet/>
      <dgm:spPr/>
      <dgm:t>
        <a:bodyPr/>
        <a:lstStyle/>
        <a:p>
          <a:pPr>
            <a:buNone/>
          </a:pPr>
          <a:r>
            <a:rPr lang="en-US" dirty="0">
              <a:solidFill>
                <a:sysClr val="window" lastClr="FFFFFF"/>
              </a:solidFill>
              <a:latin typeface="Franklin Gothic Medium Cond" panose="020B0606030402020204" pitchFamily="34" charset="0"/>
              <a:ea typeface="+mn-ea"/>
              <a:cs typeface="+mn-cs"/>
            </a:rPr>
            <a:t>Consumer Credit control / EMI</a:t>
          </a:r>
        </a:p>
      </dgm:t>
    </dgm:pt>
    <dgm:pt modelId="{E925364C-5160-48C2-AA0E-9C1E649E9E3A}" type="parTrans" cxnId="{EE2201F1-8CC1-45EC-8394-3BAB010B903A}">
      <dgm:prSet/>
      <dgm:spPr/>
      <dgm:t>
        <a:bodyPr/>
        <a:lstStyle/>
        <a:p>
          <a:endParaRPr lang="en-US"/>
        </a:p>
      </dgm:t>
    </dgm:pt>
    <dgm:pt modelId="{DF51BA05-C15C-4C98-9B32-7077B4BE111F}" type="sibTrans" cxnId="{EE2201F1-8CC1-45EC-8394-3BAB010B903A}">
      <dgm:prSet/>
      <dgm:spPr/>
      <dgm:t>
        <a:bodyPr/>
        <a:lstStyle/>
        <a:p>
          <a:endParaRPr lang="en-US"/>
        </a:p>
      </dgm:t>
    </dgm:pt>
    <dgm:pt modelId="{403C6F33-E66A-4D60-B41A-9560CCD783A2}">
      <dgm:prSet/>
      <dgm:spPr/>
      <dgm:t>
        <a:bodyPr/>
        <a:lstStyle/>
        <a:p>
          <a:pPr>
            <a:buNone/>
          </a:pPr>
          <a:r>
            <a:rPr lang="en-US" dirty="0" smtClean="0">
              <a:solidFill>
                <a:sysClr val="window" lastClr="FFFFFF"/>
              </a:solidFill>
              <a:latin typeface="Franklin Gothic Medium Cond" panose="020B0606030402020204" pitchFamily="34" charset="0"/>
              <a:ea typeface="+mn-ea"/>
              <a:cs typeface="+mn-cs"/>
            </a:rPr>
            <a:t>Selective Credit Control (SCC), PSL, </a:t>
          </a:r>
          <a:r>
            <a:rPr lang="en-US" strike="noStrike" dirty="0" smtClean="0">
              <a:solidFill>
                <a:sysClr val="window" lastClr="FFFFFF"/>
              </a:solidFill>
              <a:latin typeface="Franklin Gothic Medium Cond" panose="020B0606030402020204" pitchFamily="34" charset="0"/>
              <a:ea typeface="+mn-ea"/>
              <a:cs typeface="+mn-cs"/>
            </a:rPr>
            <a:t>Rationing “ceiling”, </a:t>
          </a:r>
          <a:r>
            <a:rPr lang="en-US" strike="sngStrike" dirty="0" smtClean="0">
              <a:solidFill>
                <a:sysClr val="window" lastClr="FFFFFF"/>
              </a:solidFill>
              <a:latin typeface="Franklin Gothic Medium Cond" panose="020B0606030402020204" pitchFamily="34" charset="0"/>
              <a:ea typeface="+mn-ea"/>
              <a:cs typeface="+mn-cs"/>
            </a:rPr>
            <a:t>Subsidy</a:t>
          </a:r>
          <a:endParaRPr lang="en-US" strike="sngStrike" dirty="0">
            <a:solidFill>
              <a:sysClr val="window" lastClr="FFFFFF"/>
            </a:solidFill>
            <a:latin typeface="Franklin Gothic Medium Cond" panose="020B0606030402020204" pitchFamily="34" charset="0"/>
            <a:ea typeface="+mn-ea"/>
            <a:cs typeface="+mn-cs"/>
          </a:endParaRPr>
        </a:p>
      </dgm:t>
    </dgm:pt>
    <dgm:pt modelId="{8E2DA6EA-DE11-4D93-90B5-8834B9E33B1F}" type="parTrans" cxnId="{39441C47-F4B4-43AB-948F-526E6A7EAE4B}">
      <dgm:prSet/>
      <dgm:spPr/>
      <dgm:t>
        <a:bodyPr/>
        <a:lstStyle/>
        <a:p>
          <a:endParaRPr lang="en-US"/>
        </a:p>
      </dgm:t>
    </dgm:pt>
    <dgm:pt modelId="{8C31EC1F-B09C-4654-BF47-73D70228F3C3}" type="sibTrans" cxnId="{39441C47-F4B4-43AB-948F-526E6A7EAE4B}">
      <dgm:prSet/>
      <dgm:spPr/>
      <dgm:t>
        <a:bodyPr/>
        <a:lstStyle/>
        <a:p>
          <a:endParaRPr lang="en-US"/>
        </a:p>
      </dgm:t>
    </dgm:pt>
    <dgm:pt modelId="{66344C7F-285C-4A31-9902-B1CA856478AD}">
      <dgm:prSet/>
      <dgm:spPr/>
      <dgm:t>
        <a:bodyPr/>
        <a:lstStyle/>
        <a:p>
          <a:pPr>
            <a:buNone/>
          </a:pPr>
          <a:r>
            <a:rPr lang="en-US" dirty="0">
              <a:solidFill>
                <a:sysClr val="window" lastClr="FFFFFF"/>
              </a:solidFill>
              <a:latin typeface="Franklin Gothic Medium Cond" panose="020B0606030402020204" pitchFamily="34" charset="0"/>
              <a:ea typeface="+mn-ea"/>
              <a:cs typeface="+mn-cs"/>
            </a:rPr>
            <a:t>Moral Suasion</a:t>
          </a:r>
        </a:p>
      </dgm:t>
    </dgm:pt>
    <dgm:pt modelId="{358CEB49-DD83-4867-A357-1F91FE13DFD0}" type="parTrans" cxnId="{5893D3DD-5406-4FF3-81CA-DF42997CC7BD}">
      <dgm:prSet/>
      <dgm:spPr/>
      <dgm:t>
        <a:bodyPr/>
        <a:lstStyle/>
        <a:p>
          <a:endParaRPr lang="en-US"/>
        </a:p>
      </dgm:t>
    </dgm:pt>
    <dgm:pt modelId="{A56E6C66-8594-447C-86DB-74A08B67E640}" type="sibTrans" cxnId="{5893D3DD-5406-4FF3-81CA-DF42997CC7BD}">
      <dgm:prSet/>
      <dgm:spPr/>
      <dgm:t>
        <a:bodyPr/>
        <a:lstStyle/>
        <a:p>
          <a:endParaRPr lang="en-US"/>
        </a:p>
      </dgm:t>
    </dgm:pt>
    <dgm:pt modelId="{4B2288E3-E3D6-4541-ACBC-15708AA8FEFD}">
      <dgm:prSet/>
      <dgm:spPr/>
      <dgm:t>
        <a:bodyPr/>
        <a:lstStyle/>
        <a:p>
          <a:pPr>
            <a:buNone/>
          </a:pPr>
          <a:r>
            <a:rPr lang="en-US" u="sng" dirty="0">
              <a:solidFill>
                <a:sysClr val="window" lastClr="FFFFFF"/>
              </a:solidFill>
              <a:latin typeface="Franklin Gothic Medium Cond" panose="020B0606030402020204" pitchFamily="34" charset="0"/>
              <a:ea typeface="+mn-ea"/>
              <a:cs typeface="+mn-cs"/>
            </a:rPr>
            <a:t>Direct Action</a:t>
          </a:r>
        </a:p>
      </dgm:t>
    </dgm:pt>
    <dgm:pt modelId="{096F43BD-25A1-42B2-A85F-AD8E2B1D1CE4}" type="parTrans" cxnId="{C3164FA4-94A2-4B40-8989-E95D6821D50D}">
      <dgm:prSet/>
      <dgm:spPr/>
      <dgm:t>
        <a:bodyPr/>
        <a:lstStyle/>
        <a:p>
          <a:endParaRPr lang="en-US"/>
        </a:p>
      </dgm:t>
    </dgm:pt>
    <dgm:pt modelId="{B59AC6B9-7AE9-451C-A54B-27EFB0795ED1}" type="sibTrans" cxnId="{C3164FA4-94A2-4B40-8989-E95D6821D50D}">
      <dgm:prSet/>
      <dgm:spPr/>
      <dgm:t>
        <a:bodyPr/>
        <a:lstStyle/>
        <a:p>
          <a:endParaRPr lang="en-US"/>
        </a:p>
      </dgm:t>
    </dgm:pt>
    <dgm:pt modelId="{BE49013F-3FE3-47B4-891D-F63CD62B100D}" type="pres">
      <dgm:prSet presAssocID="{5266C817-9BD3-4039-9582-15A85EC2FBD4}" presName="linear" presStyleCnt="0">
        <dgm:presLayoutVars>
          <dgm:dir/>
          <dgm:resizeHandles val="exact"/>
        </dgm:presLayoutVars>
      </dgm:prSet>
      <dgm:spPr/>
      <dgm:t>
        <a:bodyPr/>
        <a:lstStyle/>
        <a:p>
          <a:endParaRPr lang="en-US"/>
        </a:p>
      </dgm:t>
    </dgm:pt>
    <dgm:pt modelId="{7CAC02FA-0017-4302-AD74-BBA9CB381CB7}" type="pres">
      <dgm:prSet presAssocID="{90C1CFE9-B1A6-4B2B-8238-CFCC25176E00}" presName="comp" presStyleCnt="0"/>
      <dgm:spPr/>
    </dgm:pt>
    <dgm:pt modelId="{7010B559-FB08-4893-B1DA-5F8BF00CF383}" type="pres">
      <dgm:prSet presAssocID="{90C1CFE9-B1A6-4B2B-8238-CFCC25176E00}" presName="box" presStyleLbl="node1" presStyleIdx="0" presStyleCnt="2" custScaleY="62920"/>
      <dgm:spPr/>
      <dgm:t>
        <a:bodyPr/>
        <a:lstStyle/>
        <a:p>
          <a:endParaRPr lang="en-US"/>
        </a:p>
      </dgm:t>
    </dgm:pt>
    <dgm:pt modelId="{1788DC5B-7106-4C6E-91A9-17F5C999B125}" type="pres">
      <dgm:prSet presAssocID="{90C1CFE9-B1A6-4B2B-8238-CFCC25176E00}" presName="img" presStyleLbl="fgImgPlace1" presStyleIdx="0" presStyleCnt="2" custScaleY="64316"/>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85565C56-143A-4630-B476-DB52129771DB}" type="pres">
      <dgm:prSet presAssocID="{90C1CFE9-B1A6-4B2B-8238-CFCC25176E00}" presName="text" presStyleLbl="node1" presStyleIdx="0" presStyleCnt="2">
        <dgm:presLayoutVars>
          <dgm:bulletEnabled val="1"/>
        </dgm:presLayoutVars>
      </dgm:prSet>
      <dgm:spPr/>
      <dgm:t>
        <a:bodyPr/>
        <a:lstStyle/>
        <a:p>
          <a:endParaRPr lang="en-US"/>
        </a:p>
      </dgm:t>
    </dgm:pt>
    <dgm:pt modelId="{4A3B867E-848C-4080-ABF7-C6B818FCCE08}" type="pres">
      <dgm:prSet presAssocID="{DADDB62F-7D86-4DF7-9A71-F4730E23BB35}" presName="spacer" presStyleCnt="0"/>
      <dgm:spPr/>
    </dgm:pt>
    <dgm:pt modelId="{DCC65A68-1BD3-49F4-A0D8-636F38D23F68}" type="pres">
      <dgm:prSet presAssocID="{B5E7C52D-FAB4-42E9-9181-D662FC70933E}" presName="comp" presStyleCnt="0"/>
      <dgm:spPr/>
    </dgm:pt>
    <dgm:pt modelId="{839B7839-990A-43CC-A7E1-6883DC84DFE5}" type="pres">
      <dgm:prSet presAssocID="{B5E7C52D-FAB4-42E9-9181-D662FC70933E}" presName="box" presStyleLbl="node1" presStyleIdx="1" presStyleCnt="2"/>
      <dgm:spPr/>
      <dgm:t>
        <a:bodyPr/>
        <a:lstStyle/>
        <a:p>
          <a:endParaRPr lang="en-US"/>
        </a:p>
      </dgm:t>
    </dgm:pt>
    <dgm:pt modelId="{0699BE69-639C-4ECE-B3BF-B56477592864}" type="pres">
      <dgm:prSet presAssocID="{B5E7C52D-FAB4-42E9-9181-D662FC70933E}" presName="img" presStyleLbl="fgImgPlace1" presStyleIdx="1" presStyleCnt="2" custScaleY="50802"/>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D47389BE-DC75-4EF3-BEA6-37D69BABEED5}" type="pres">
      <dgm:prSet presAssocID="{B5E7C52D-FAB4-42E9-9181-D662FC70933E}" presName="text" presStyleLbl="node1" presStyleIdx="1" presStyleCnt="2">
        <dgm:presLayoutVars>
          <dgm:bulletEnabled val="1"/>
        </dgm:presLayoutVars>
      </dgm:prSet>
      <dgm:spPr/>
      <dgm:t>
        <a:bodyPr/>
        <a:lstStyle/>
        <a:p>
          <a:endParaRPr lang="en-US"/>
        </a:p>
      </dgm:t>
    </dgm:pt>
  </dgm:ptLst>
  <dgm:cxnLst>
    <dgm:cxn modelId="{39441C47-F4B4-43AB-948F-526E6A7EAE4B}" srcId="{B5E7C52D-FAB4-42E9-9181-D662FC70933E}" destId="{403C6F33-E66A-4D60-B41A-9560CCD783A2}" srcOrd="2" destOrd="0" parTransId="{8E2DA6EA-DE11-4D93-90B5-8834B9E33B1F}" sibTransId="{8C31EC1F-B09C-4654-BF47-73D70228F3C3}"/>
    <dgm:cxn modelId="{A8237340-4DDE-4839-B34A-59CF1931C915}" type="presOf" srcId="{403C6F33-E66A-4D60-B41A-9560CCD783A2}" destId="{D47389BE-DC75-4EF3-BEA6-37D69BABEED5}" srcOrd="1" destOrd="3" presId="urn:microsoft.com/office/officeart/2005/8/layout/vList4"/>
    <dgm:cxn modelId="{86963B51-7F43-4617-BBC5-38E7317FBD16}" type="presOf" srcId="{5266C817-9BD3-4039-9582-15A85EC2FBD4}" destId="{BE49013F-3FE3-47B4-891D-F63CD62B100D}" srcOrd="0" destOrd="0" presId="urn:microsoft.com/office/officeart/2005/8/layout/vList4"/>
    <dgm:cxn modelId="{2ED1558C-2094-425D-8594-DC652CD08396}" srcId="{90C1CFE9-B1A6-4B2B-8238-CFCC25176E00}" destId="{B339E8DF-D633-4DC0-BCE6-C05DB1510C5A}" srcOrd="0" destOrd="0" parTransId="{1F51839F-ADDB-49D9-81F8-E8263180A94A}" sibTransId="{D09C590C-21D5-4555-A152-DF9A37A52F73}"/>
    <dgm:cxn modelId="{E511D65D-1FDB-487F-B64F-6C1E944E7433}" type="presOf" srcId="{B339E8DF-D633-4DC0-BCE6-C05DB1510C5A}" destId="{7010B559-FB08-4893-B1DA-5F8BF00CF383}" srcOrd="0" destOrd="1" presId="urn:microsoft.com/office/officeart/2005/8/layout/vList4"/>
    <dgm:cxn modelId="{F0A1F206-7116-4AE1-A175-292EDAD4B4B5}" type="presOf" srcId="{90C1CFE9-B1A6-4B2B-8238-CFCC25176E00}" destId="{85565C56-143A-4630-B476-DB52129771DB}" srcOrd="1" destOrd="0" presId="urn:microsoft.com/office/officeart/2005/8/layout/vList4"/>
    <dgm:cxn modelId="{8B935BC9-1F64-425E-8DD4-6D632D0CAC2C}" srcId="{90C1CFE9-B1A6-4B2B-8238-CFCC25176E00}" destId="{87E2BD46-0118-4A9E-BF97-62CB1CB78B93}" srcOrd="1" destOrd="0" parTransId="{518C1199-4B60-47B1-B9A9-46DADCE56080}" sibTransId="{90BE34F8-41C8-4DCE-962F-F35EBDFFE7CF}"/>
    <dgm:cxn modelId="{F9702B34-94C3-4998-945B-BCD60EC0AC6D}" type="presOf" srcId="{4B2288E3-E3D6-4541-ACBC-15708AA8FEFD}" destId="{839B7839-990A-43CC-A7E1-6883DC84DFE5}" srcOrd="0" destOrd="5" presId="urn:microsoft.com/office/officeart/2005/8/layout/vList4"/>
    <dgm:cxn modelId="{DE570BD8-0C30-4A8E-BB66-43BF3C21139B}" type="presOf" srcId="{4B2288E3-E3D6-4541-ACBC-15708AA8FEFD}" destId="{D47389BE-DC75-4EF3-BEA6-37D69BABEED5}" srcOrd="1" destOrd="5" presId="urn:microsoft.com/office/officeart/2005/8/layout/vList4"/>
    <dgm:cxn modelId="{39FEDB97-651D-4C49-BCC3-39A605DE3B87}" srcId="{B5E7C52D-FAB4-42E9-9181-D662FC70933E}" destId="{950B78CE-2D42-4270-B46F-F4322BB3D2F3}" srcOrd="0" destOrd="0" parTransId="{FFB2C535-495F-4E56-8074-6DF28B634981}" sibTransId="{DF984230-9065-493A-AC38-DA4E71BB9CAC}"/>
    <dgm:cxn modelId="{D0308A2C-26B7-442F-A035-4624DF6D8FA6}" type="presOf" srcId="{87E2BD46-0118-4A9E-BF97-62CB1CB78B93}" destId="{85565C56-143A-4630-B476-DB52129771DB}" srcOrd="1" destOrd="2" presId="urn:microsoft.com/office/officeart/2005/8/layout/vList4"/>
    <dgm:cxn modelId="{5B5334D7-49C6-4394-A3DC-41B0D387B10E}" srcId="{90C1CFE9-B1A6-4B2B-8238-CFCC25176E00}" destId="{CC0E054C-8032-4CD7-93EE-D175BBDAE787}" srcOrd="2" destOrd="0" parTransId="{C9EB398B-C7D8-4B76-9991-99D30B97A9FA}" sibTransId="{1AF5AF3B-F168-4EB7-8A2B-C6AE0D8EE20D}"/>
    <dgm:cxn modelId="{28356D55-64F2-467D-9AA2-AA192806B894}" type="presOf" srcId="{B339E8DF-D633-4DC0-BCE6-C05DB1510C5A}" destId="{85565C56-143A-4630-B476-DB52129771DB}" srcOrd="1" destOrd="1" presId="urn:microsoft.com/office/officeart/2005/8/layout/vList4"/>
    <dgm:cxn modelId="{BAED2299-4C8E-438C-B847-4EA1536F1466}" type="presOf" srcId="{B5E7C52D-FAB4-42E9-9181-D662FC70933E}" destId="{839B7839-990A-43CC-A7E1-6883DC84DFE5}" srcOrd="0" destOrd="0" presId="urn:microsoft.com/office/officeart/2005/8/layout/vList4"/>
    <dgm:cxn modelId="{0159B9D4-0DE7-4FBA-8CC7-98E35AE47CA1}" type="presOf" srcId="{90C1CFE9-B1A6-4B2B-8238-CFCC25176E00}" destId="{7010B559-FB08-4893-B1DA-5F8BF00CF383}" srcOrd="0" destOrd="0" presId="urn:microsoft.com/office/officeart/2005/8/layout/vList4"/>
    <dgm:cxn modelId="{EE2201F1-8CC1-45EC-8394-3BAB010B903A}" srcId="{B5E7C52D-FAB4-42E9-9181-D662FC70933E}" destId="{683B50E7-23B1-46DA-892D-829A5D92590D}" srcOrd="1" destOrd="0" parTransId="{E925364C-5160-48C2-AA0E-9C1E649E9E3A}" sibTransId="{DF51BA05-C15C-4C98-9B32-7077B4BE111F}"/>
    <dgm:cxn modelId="{1242E106-2E9D-47F8-8F34-DDEDC53C2C8D}" type="presOf" srcId="{66344C7F-285C-4A31-9902-B1CA856478AD}" destId="{D47389BE-DC75-4EF3-BEA6-37D69BABEED5}" srcOrd="1" destOrd="4" presId="urn:microsoft.com/office/officeart/2005/8/layout/vList4"/>
    <dgm:cxn modelId="{2E465F54-22BD-4D6E-B436-5FD4BE42DBF8}" type="presOf" srcId="{CC0E054C-8032-4CD7-93EE-D175BBDAE787}" destId="{85565C56-143A-4630-B476-DB52129771DB}" srcOrd="1" destOrd="3" presId="urn:microsoft.com/office/officeart/2005/8/layout/vList4"/>
    <dgm:cxn modelId="{672277AF-C84F-46EA-9A3A-436C105D3767}" srcId="{5266C817-9BD3-4039-9582-15A85EC2FBD4}" destId="{B5E7C52D-FAB4-42E9-9181-D662FC70933E}" srcOrd="1" destOrd="0" parTransId="{F2FAA908-3CC4-464C-9B48-06F9D43E6EE2}" sibTransId="{21894302-E0C9-41C5-A053-FE2D55EA7939}"/>
    <dgm:cxn modelId="{0565A6FA-A799-425A-9FA6-5F16564DDAE0}" srcId="{5266C817-9BD3-4039-9582-15A85EC2FBD4}" destId="{90C1CFE9-B1A6-4B2B-8238-CFCC25176E00}" srcOrd="0" destOrd="0" parTransId="{37FEB5EF-77C6-4394-B4E7-A60ED486D033}" sibTransId="{DADDB62F-7D86-4DF7-9A71-F4730E23BB35}"/>
    <dgm:cxn modelId="{9D99D513-FE9B-409E-B6CA-F7F064F6655E}" type="presOf" srcId="{87E2BD46-0118-4A9E-BF97-62CB1CB78B93}" destId="{7010B559-FB08-4893-B1DA-5F8BF00CF383}" srcOrd="0" destOrd="2" presId="urn:microsoft.com/office/officeart/2005/8/layout/vList4"/>
    <dgm:cxn modelId="{518F35FA-43D0-4752-BB66-2F8D94AEE2B5}" type="presOf" srcId="{683B50E7-23B1-46DA-892D-829A5D92590D}" destId="{D47389BE-DC75-4EF3-BEA6-37D69BABEED5}" srcOrd="1" destOrd="2" presId="urn:microsoft.com/office/officeart/2005/8/layout/vList4"/>
    <dgm:cxn modelId="{5893D3DD-5406-4FF3-81CA-DF42997CC7BD}" srcId="{B5E7C52D-FAB4-42E9-9181-D662FC70933E}" destId="{66344C7F-285C-4A31-9902-B1CA856478AD}" srcOrd="3" destOrd="0" parTransId="{358CEB49-DD83-4867-A357-1F91FE13DFD0}" sibTransId="{A56E6C66-8594-447C-86DB-74A08B67E640}"/>
    <dgm:cxn modelId="{733E3118-A332-4557-8F34-B4D45B080497}" type="presOf" srcId="{403C6F33-E66A-4D60-B41A-9560CCD783A2}" destId="{839B7839-990A-43CC-A7E1-6883DC84DFE5}" srcOrd="0" destOrd="3" presId="urn:microsoft.com/office/officeart/2005/8/layout/vList4"/>
    <dgm:cxn modelId="{BC5BF112-63D2-4BBC-9191-717748F944AA}" type="presOf" srcId="{B5E7C52D-FAB4-42E9-9181-D662FC70933E}" destId="{D47389BE-DC75-4EF3-BEA6-37D69BABEED5}" srcOrd="1" destOrd="0" presId="urn:microsoft.com/office/officeart/2005/8/layout/vList4"/>
    <dgm:cxn modelId="{7C660748-C440-4457-B4EC-646103D66D68}" type="presOf" srcId="{950B78CE-2D42-4270-B46F-F4322BB3D2F3}" destId="{D47389BE-DC75-4EF3-BEA6-37D69BABEED5}" srcOrd="1" destOrd="1" presId="urn:microsoft.com/office/officeart/2005/8/layout/vList4"/>
    <dgm:cxn modelId="{F980F573-2B49-4378-80E7-44DC95BD193F}" type="presOf" srcId="{683B50E7-23B1-46DA-892D-829A5D92590D}" destId="{839B7839-990A-43CC-A7E1-6883DC84DFE5}" srcOrd="0" destOrd="2" presId="urn:microsoft.com/office/officeart/2005/8/layout/vList4"/>
    <dgm:cxn modelId="{C3164FA4-94A2-4B40-8989-E95D6821D50D}" srcId="{B5E7C52D-FAB4-42E9-9181-D662FC70933E}" destId="{4B2288E3-E3D6-4541-ACBC-15708AA8FEFD}" srcOrd="4" destOrd="0" parTransId="{096F43BD-25A1-42B2-A85F-AD8E2B1D1CE4}" sibTransId="{B59AC6B9-7AE9-451C-A54B-27EFB0795ED1}"/>
    <dgm:cxn modelId="{57108145-C773-41A2-BBD1-88EB320D6F09}" type="presOf" srcId="{66344C7F-285C-4A31-9902-B1CA856478AD}" destId="{839B7839-990A-43CC-A7E1-6883DC84DFE5}" srcOrd="0" destOrd="4" presId="urn:microsoft.com/office/officeart/2005/8/layout/vList4"/>
    <dgm:cxn modelId="{54AC2333-C122-49EC-B36C-CD8C50EB34D0}" type="presOf" srcId="{950B78CE-2D42-4270-B46F-F4322BB3D2F3}" destId="{839B7839-990A-43CC-A7E1-6883DC84DFE5}" srcOrd="0" destOrd="1" presId="urn:microsoft.com/office/officeart/2005/8/layout/vList4"/>
    <dgm:cxn modelId="{C764C31F-42C2-4784-9C57-B981E61941DE}" type="presOf" srcId="{CC0E054C-8032-4CD7-93EE-D175BBDAE787}" destId="{7010B559-FB08-4893-B1DA-5F8BF00CF383}" srcOrd="0" destOrd="3" presId="urn:microsoft.com/office/officeart/2005/8/layout/vList4"/>
    <dgm:cxn modelId="{23948379-9617-432D-82BB-6BC6AAC8ABAE}" type="presParOf" srcId="{BE49013F-3FE3-47B4-891D-F63CD62B100D}" destId="{7CAC02FA-0017-4302-AD74-BBA9CB381CB7}" srcOrd="0" destOrd="0" presId="urn:microsoft.com/office/officeart/2005/8/layout/vList4"/>
    <dgm:cxn modelId="{C639FBD5-0016-4BAF-8446-3FD5607B8FDF}" type="presParOf" srcId="{7CAC02FA-0017-4302-AD74-BBA9CB381CB7}" destId="{7010B559-FB08-4893-B1DA-5F8BF00CF383}" srcOrd="0" destOrd="0" presId="urn:microsoft.com/office/officeart/2005/8/layout/vList4"/>
    <dgm:cxn modelId="{14985770-2B09-4D50-9E60-58CC1345F01C}" type="presParOf" srcId="{7CAC02FA-0017-4302-AD74-BBA9CB381CB7}" destId="{1788DC5B-7106-4C6E-91A9-17F5C999B125}" srcOrd="1" destOrd="0" presId="urn:microsoft.com/office/officeart/2005/8/layout/vList4"/>
    <dgm:cxn modelId="{18656853-E506-41F6-A5A9-EFB6B240BB38}" type="presParOf" srcId="{7CAC02FA-0017-4302-AD74-BBA9CB381CB7}" destId="{85565C56-143A-4630-B476-DB52129771DB}" srcOrd="2" destOrd="0" presId="urn:microsoft.com/office/officeart/2005/8/layout/vList4"/>
    <dgm:cxn modelId="{B50B825A-FC40-4D1C-806B-DDD1A979DDDF}" type="presParOf" srcId="{BE49013F-3FE3-47B4-891D-F63CD62B100D}" destId="{4A3B867E-848C-4080-ABF7-C6B818FCCE08}" srcOrd="1" destOrd="0" presId="urn:microsoft.com/office/officeart/2005/8/layout/vList4"/>
    <dgm:cxn modelId="{E9CDB92F-8079-45FF-BF15-439FE2544B06}" type="presParOf" srcId="{BE49013F-3FE3-47B4-891D-F63CD62B100D}" destId="{DCC65A68-1BD3-49F4-A0D8-636F38D23F68}" srcOrd="2" destOrd="0" presId="urn:microsoft.com/office/officeart/2005/8/layout/vList4"/>
    <dgm:cxn modelId="{659740F8-0C9E-4154-88C1-471AC4F94D9C}" type="presParOf" srcId="{DCC65A68-1BD3-49F4-A0D8-636F38D23F68}" destId="{839B7839-990A-43CC-A7E1-6883DC84DFE5}" srcOrd="0" destOrd="0" presId="urn:microsoft.com/office/officeart/2005/8/layout/vList4"/>
    <dgm:cxn modelId="{D654F341-2FB3-4765-A4C7-3B18BF73217E}" type="presParOf" srcId="{DCC65A68-1BD3-49F4-A0D8-636F38D23F68}" destId="{0699BE69-639C-4ECE-B3BF-B56477592864}" srcOrd="1" destOrd="0" presId="urn:microsoft.com/office/officeart/2005/8/layout/vList4"/>
    <dgm:cxn modelId="{4883D152-3FB6-4133-B3BC-6AC4B9FD5689}" type="presParOf" srcId="{DCC65A68-1BD3-49F4-A0D8-636F38D23F68}" destId="{D47389BE-DC75-4EF3-BEA6-37D69BABEED5}"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266C817-9BD3-4039-9582-15A85EC2FBD4}" type="doc">
      <dgm:prSet loTypeId="urn:microsoft.com/office/officeart/2005/8/layout/vList4" loCatId="picture" qsTypeId="urn:microsoft.com/office/officeart/2005/8/quickstyle/simple1" qsCatId="simple" csTypeId="urn:microsoft.com/office/officeart/2005/8/colors/accent3_3" csCatId="accent3" phldr="1"/>
      <dgm:spPr/>
      <dgm:t>
        <a:bodyPr/>
        <a:lstStyle/>
        <a:p>
          <a:endParaRPr lang="en-US"/>
        </a:p>
      </dgm:t>
    </dgm:pt>
    <dgm:pt modelId="{90C1CFE9-B1A6-4B2B-8238-CFCC25176E00}">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Quantitative/Gen./Indirect</a:t>
          </a:r>
        </a:p>
      </dgm:t>
    </dgm:pt>
    <dgm:pt modelId="{37FEB5EF-77C6-4394-B4E7-A60ED486D033}" type="parTrans" cxnId="{0565A6FA-A799-425A-9FA6-5F16564DDAE0}">
      <dgm:prSet/>
      <dgm:spPr/>
      <dgm:t>
        <a:bodyPr/>
        <a:lstStyle/>
        <a:p>
          <a:endParaRPr lang="en-US"/>
        </a:p>
      </dgm:t>
    </dgm:pt>
    <dgm:pt modelId="{DADDB62F-7D86-4DF7-9A71-F4730E23BB35}" type="sibTrans" cxnId="{0565A6FA-A799-425A-9FA6-5F16564DDAE0}">
      <dgm:prSet/>
      <dgm:spPr/>
      <dgm:t>
        <a:bodyPr/>
        <a:lstStyle/>
        <a:p>
          <a:endParaRPr lang="en-US"/>
        </a:p>
      </dgm:t>
    </dgm:pt>
    <dgm:pt modelId="{B5E7C52D-FAB4-42E9-9181-D662FC70933E}">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Qualitative: Selective, Direct</a:t>
          </a:r>
        </a:p>
      </dgm:t>
    </dgm:pt>
    <dgm:pt modelId="{F2FAA908-3CC4-464C-9B48-06F9D43E6EE2}" type="parTrans" cxnId="{672277AF-C84F-46EA-9A3A-436C105D3767}">
      <dgm:prSet/>
      <dgm:spPr/>
      <dgm:t>
        <a:bodyPr/>
        <a:lstStyle/>
        <a:p>
          <a:endParaRPr lang="en-US"/>
        </a:p>
      </dgm:t>
    </dgm:pt>
    <dgm:pt modelId="{21894302-E0C9-41C5-A053-FE2D55EA7939}" type="sibTrans" cxnId="{672277AF-C84F-46EA-9A3A-436C105D3767}">
      <dgm:prSet/>
      <dgm:spPr/>
      <dgm:t>
        <a:bodyPr/>
        <a:lstStyle/>
        <a:p>
          <a:endParaRPr lang="en-US"/>
        </a:p>
      </dgm:t>
    </dgm:pt>
    <dgm:pt modelId="{B339E8DF-D633-4DC0-BCE6-C05DB1510C5A}">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trike="noStrike" dirty="0">
              <a:solidFill>
                <a:sysClr val="window" lastClr="FFFFFF"/>
              </a:solidFill>
              <a:latin typeface="Franklin Gothic Medium Cond" panose="020B0606030402020204" pitchFamily="34" charset="0"/>
              <a:ea typeface="+mn-ea"/>
              <a:cs typeface="+mn-cs"/>
            </a:rPr>
            <a:t>Reserve Ratios (CRR, SLR)</a:t>
          </a:r>
        </a:p>
      </dgm:t>
    </dgm:pt>
    <dgm:pt modelId="{1F51839F-ADDB-49D9-81F8-E8263180A94A}" type="parTrans" cxnId="{2ED1558C-2094-425D-8594-DC652CD08396}">
      <dgm:prSet/>
      <dgm:spPr/>
      <dgm:t>
        <a:bodyPr/>
        <a:lstStyle/>
        <a:p>
          <a:endParaRPr lang="en-US"/>
        </a:p>
      </dgm:t>
    </dgm:pt>
    <dgm:pt modelId="{D09C590C-21D5-4555-A152-DF9A37A52F73}" type="sibTrans" cxnId="{2ED1558C-2094-425D-8594-DC652CD08396}">
      <dgm:prSet/>
      <dgm:spPr/>
      <dgm:t>
        <a:bodyPr/>
        <a:lstStyle/>
        <a:p>
          <a:endParaRPr lang="en-US"/>
        </a:p>
      </dgm:t>
    </dgm:pt>
    <dgm:pt modelId="{87E2BD46-0118-4A9E-BF97-62CB1CB78B93}">
      <dgm:prSet/>
      <dgm:spPr/>
      <dgm:t>
        <a:bodyPr/>
        <a:lstStyle/>
        <a:p>
          <a:pPr>
            <a:buNone/>
          </a:pPr>
          <a:r>
            <a:rPr lang="en-US" strike="noStrike" dirty="0" smtClean="0">
              <a:solidFill>
                <a:sysClr val="window" lastClr="FFFFFF"/>
              </a:solidFill>
              <a:latin typeface="Franklin Gothic Medium Cond" panose="020B0606030402020204" pitchFamily="34" charset="0"/>
              <a:ea typeface="+mn-ea"/>
              <a:cs typeface="+mn-cs"/>
            </a:rPr>
            <a:t>OMO &amp; MSS</a:t>
          </a:r>
          <a:endParaRPr lang="en-US" strike="noStrike" dirty="0">
            <a:solidFill>
              <a:sysClr val="window" lastClr="FFFFFF"/>
            </a:solidFill>
            <a:latin typeface="Franklin Gothic Medium Cond" panose="020B0606030402020204" pitchFamily="34" charset="0"/>
            <a:ea typeface="+mn-ea"/>
            <a:cs typeface="+mn-cs"/>
          </a:endParaRPr>
        </a:p>
      </dgm:t>
    </dgm:pt>
    <dgm:pt modelId="{518C1199-4B60-47B1-B9A9-46DADCE56080}" type="parTrans" cxnId="{8B935BC9-1F64-425E-8DD4-6D632D0CAC2C}">
      <dgm:prSet/>
      <dgm:spPr/>
      <dgm:t>
        <a:bodyPr/>
        <a:lstStyle/>
        <a:p>
          <a:endParaRPr lang="en-US"/>
        </a:p>
      </dgm:t>
    </dgm:pt>
    <dgm:pt modelId="{90BE34F8-41C8-4DCE-962F-F35EBDFFE7CF}" type="sibTrans" cxnId="{8B935BC9-1F64-425E-8DD4-6D632D0CAC2C}">
      <dgm:prSet/>
      <dgm:spPr/>
      <dgm:t>
        <a:bodyPr/>
        <a:lstStyle/>
        <a:p>
          <a:endParaRPr lang="en-US"/>
        </a:p>
      </dgm:t>
    </dgm:pt>
    <dgm:pt modelId="{CC0E054C-8032-4CD7-93EE-D175BBDAE787}">
      <dgm:prSet/>
      <dgm:spPr/>
      <dgm:t>
        <a:bodyPr/>
        <a:lstStyle/>
        <a:p>
          <a:pPr>
            <a:buNone/>
          </a:pPr>
          <a:r>
            <a:rPr lang="en-US" strike="noStrike" dirty="0">
              <a:solidFill>
                <a:sysClr val="window" lastClr="FFFFFF"/>
              </a:solidFill>
              <a:latin typeface="Franklin Gothic Medium Cond" panose="020B0606030402020204" pitchFamily="34" charset="0"/>
              <a:ea typeface="+mn-ea"/>
              <a:cs typeface="+mn-cs"/>
            </a:rPr>
            <a:t>Rates: Bank, MSF, LAF [Repo, RR]</a:t>
          </a:r>
        </a:p>
      </dgm:t>
    </dgm:pt>
    <dgm:pt modelId="{C9EB398B-C7D8-4B76-9991-99D30B97A9FA}" type="parTrans" cxnId="{5B5334D7-49C6-4394-A3DC-41B0D387B10E}">
      <dgm:prSet/>
      <dgm:spPr/>
      <dgm:t>
        <a:bodyPr/>
        <a:lstStyle/>
        <a:p>
          <a:endParaRPr lang="en-US"/>
        </a:p>
      </dgm:t>
    </dgm:pt>
    <dgm:pt modelId="{1AF5AF3B-F168-4EB7-8A2B-C6AE0D8EE20D}" type="sibTrans" cxnId="{5B5334D7-49C6-4394-A3DC-41B0D387B10E}">
      <dgm:prSet/>
      <dgm:spPr/>
      <dgm:t>
        <a:bodyPr/>
        <a:lstStyle/>
        <a:p>
          <a:endParaRPr lang="en-US"/>
        </a:p>
      </dgm:t>
    </dgm:pt>
    <dgm:pt modelId="{403C6F33-E66A-4D60-B41A-9560CCD783A2}">
      <dgm:prSet/>
      <dgm:spPr/>
      <dgm:t>
        <a:bodyPr/>
        <a:lstStyle/>
        <a:p>
          <a:pPr>
            <a:buNone/>
          </a:pPr>
          <a:r>
            <a:rPr lang="en-US" dirty="0" smtClean="0">
              <a:solidFill>
                <a:sysClr val="window" lastClr="FFFFFF"/>
              </a:solidFill>
              <a:latin typeface="Franklin Gothic Medium Cond" panose="020B0606030402020204" pitchFamily="34" charset="0"/>
              <a:ea typeface="+mn-ea"/>
              <a:cs typeface="+mn-cs"/>
            </a:rPr>
            <a:t>Selective Credit Control (SCC), PSL: Credit </a:t>
          </a:r>
          <a:r>
            <a:rPr lang="en-US" strike="noStrike" dirty="0" smtClean="0">
              <a:solidFill>
                <a:sysClr val="window" lastClr="FFFFFF"/>
              </a:solidFill>
              <a:latin typeface="Franklin Gothic Medium Cond" panose="020B0606030402020204" pitchFamily="34" charset="0"/>
              <a:ea typeface="+mn-ea"/>
              <a:cs typeface="+mn-cs"/>
            </a:rPr>
            <a:t>Rationing, </a:t>
          </a:r>
          <a:r>
            <a:rPr lang="en-US" strike="sngStrike" dirty="0" smtClean="0">
              <a:solidFill>
                <a:sysClr val="window" lastClr="FFFFFF"/>
              </a:solidFill>
              <a:latin typeface="Franklin Gothic Medium Cond" panose="020B0606030402020204" pitchFamily="34" charset="0"/>
              <a:ea typeface="+mn-ea"/>
              <a:cs typeface="+mn-cs"/>
            </a:rPr>
            <a:t>Subsidy [fiscal policy]</a:t>
          </a:r>
          <a:endParaRPr lang="en-US" strike="sngStrike" dirty="0">
            <a:solidFill>
              <a:sysClr val="window" lastClr="FFFFFF"/>
            </a:solidFill>
            <a:latin typeface="Franklin Gothic Medium Cond" panose="020B0606030402020204" pitchFamily="34" charset="0"/>
            <a:ea typeface="+mn-ea"/>
            <a:cs typeface="+mn-cs"/>
          </a:endParaRPr>
        </a:p>
      </dgm:t>
    </dgm:pt>
    <dgm:pt modelId="{8E2DA6EA-DE11-4D93-90B5-8834B9E33B1F}" type="parTrans" cxnId="{39441C47-F4B4-43AB-948F-526E6A7EAE4B}">
      <dgm:prSet/>
      <dgm:spPr/>
      <dgm:t>
        <a:bodyPr/>
        <a:lstStyle/>
        <a:p>
          <a:endParaRPr lang="en-US"/>
        </a:p>
      </dgm:t>
    </dgm:pt>
    <dgm:pt modelId="{8C31EC1F-B09C-4654-BF47-73D70228F3C3}" type="sibTrans" cxnId="{39441C47-F4B4-43AB-948F-526E6A7EAE4B}">
      <dgm:prSet/>
      <dgm:spPr/>
      <dgm:t>
        <a:bodyPr/>
        <a:lstStyle/>
        <a:p>
          <a:endParaRPr lang="en-US"/>
        </a:p>
      </dgm:t>
    </dgm:pt>
    <dgm:pt modelId="{66344C7F-285C-4A31-9902-B1CA856478AD}">
      <dgm:prSet/>
      <dgm:spPr/>
      <dgm:t>
        <a:bodyPr/>
        <a:lstStyle/>
        <a:p>
          <a:pPr>
            <a:buNone/>
          </a:pPr>
          <a:r>
            <a:rPr lang="en-US" u="none" dirty="0">
              <a:solidFill>
                <a:sysClr val="window" lastClr="FFFFFF"/>
              </a:solidFill>
              <a:latin typeface="Franklin Gothic Medium Cond" panose="020B0606030402020204" pitchFamily="34" charset="0"/>
              <a:ea typeface="+mn-ea"/>
              <a:cs typeface="+mn-cs"/>
            </a:rPr>
            <a:t>Moral Suasion</a:t>
          </a:r>
        </a:p>
      </dgm:t>
    </dgm:pt>
    <dgm:pt modelId="{358CEB49-DD83-4867-A357-1F91FE13DFD0}" type="parTrans" cxnId="{5893D3DD-5406-4FF3-81CA-DF42997CC7BD}">
      <dgm:prSet/>
      <dgm:spPr/>
      <dgm:t>
        <a:bodyPr/>
        <a:lstStyle/>
        <a:p>
          <a:endParaRPr lang="en-US"/>
        </a:p>
      </dgm:t>
    </dgm:pt>
    <dgm:pt modelId="{A56E6C66-8594-447C-86DB-74A08B67E640}" type="sibTrans" cxnId="{5893D3DD-5406-4FF3-81CA-DF42997CC7BD}">
      <dgm:prSet/>
      <dgm:spPr/>
      <dgm:t>
        <a:bodyPr/>
        <a:lstStyle/>
        <a:p>
          <a:endParaRPr lang="en-US"/>
        </a:p>
      </dgm:t>
    </dgm:pt>
    <dgm:pt modelId="{4B2288E3-E3D6-4541-ACBC-15708AA8FEFD}">
      <dgm:prSet/>
      <dgm:spPr/>
      <dgm:t>
        <a:bodyPr/>
        <a:lstStyle/>
        <a:p>
          <a:pPr>
            <a:buNone/>
          </a:pPr>
          <a:r>
            <a:rPr lang="en-US" dirty="0">
              <a:solidFill>
                <a:sysClr val="window" lastClr="FFFFFF"/>
              </a:solidFill>
              <a:latin typeface="Franklin Gothic Medium Cond" panose="020B0606030402020204" pitchFamily="34" charset="0"/>
              <a:ea typeface="+mn-ea"/>
              <a:cs typeface="+mn-cs"/>
            </a:rPr>
            <a:t>Direct Action</a:t>
          </a:r>
        </a:p>
      </dgm:t>
    </dgm:pt>
    <dgm:pt modelId="{096F43BD-25A1-42B2-A85F-AD8E2B1D1CE4}" type="parTrans" cxnId="{C3164FA4-94A2-4B40-8989-E95D6821D50D}">
      <dgm:prSet/>
      <dgm:spPr/>
      <dgm:t>
        <a:bodyPr/>
        <a:lstStyle/>
        <a:p>
          <a:endParaRPr lang="en-US"/>
        </a:p>
      </dgm:t>
    </dgm:pt>
    <dgm:pt modelId="{B59AC6B9-7AE9-451C-A54B-27EFB0795ED1}" type="sibTrans" cxnId="{C3164FA4-94A2-4B40-8989-E95D6821D50D}">
      <dgm:prSet/>
      <dgm:spPr/>
      <dgm:t>
        <a:bodyPr/>
        <a:lstStyle/>
        <a:p>
          <a:endParaRPr lang="en-US"/>
        </a:p>
      </dgm:t>
    </dgm:pt>
    <dgm:pt modelId="{3E2C1A57-2043-4BE2-BEBA-E3993C46CEF0}">
      <dgm:prSet/>
      <dgm:spPr/>
      <dgm:t>
        <a:bodyPr/>
        <a:lstStyle/>
        <a:p>
          <a:pPr>
            <a:buNone/>
          </a:pPr>
          <a:r>
            <a:rPr lang="en-US" strike="noStrike" dirty="0" smtClean="0">
              <a:solidFill>
                <a:sysClr val="window" lastClr="FFFFFF"/>
              </a:solidFill>
              <a:latin typeface="Franklin Gothic Medium Cond" panose="020B0606030402020204" pitchFamily="34" charset="0"/>
              <a:ea typeface="+mn-ea"/>
              <a:cs typeface="+mn-cs"/>
            </a:rPr>
            <a:t>+review of last one year’s policies</a:t>
          </a:r>
          <a:endParaRPr lang="en-US" strike="noStrike" dirty="0">
            <a:solidFill>
              <a:sysClr val="window" lastClr="FFFFFF"/>
            </a:solidFill>
            <a:latin typeface="Franklin Gothic Medium Cond" panose="020B0606030402020204" pitchFamily="34" charset="0"/>
            <a:ea typeface="+mn-ea"/>
            <a:cs typeface="+mn-cs"/>
          </a:endParaRPr>
        </a:p>
      </dgm:t>
    </dgm:pt>
    <dgm:pt modelId="{867D760C-D23F-45B2-8267-CC5B95923B4E}" type="parTrans" cxnId="{404DABFA-5ECB-46BD-941C-F7F565E67DA6}">
      <dgm:prSet/>
      <dgm:spPr/>
      <dgm:t>
        <a:bodyPr/>
        <a:lstStyle/>
        <a:p>
          <a:endParaRPr lang="en-US"/>
        </a:p>
      </dgm:t>
    </dgm:pt>
    <dgm:pt modelId="{EE98A531-A1DC-469D-9AB1-902EEA331C70}" type="sibTrans" cxnId="{404DABFA-5ECB-46BD-941C-F7F565E67DA6}">
      <dgm:prSet/>
      <dgm:spPr/>
      <dgm:t>
        <a:bodyPr/>
        <a:lstStyle/>
        <a:p>
          <a:endParaRPr lang="en-US"/>
        </a:p>
      </dgm:t>
    </dgm:pt>
    <dgm:pt modelId="{EA4B2543-3015-4C40-BC7C-E721B1AF84AF}">
      <dgm:prSet/>
      <dgm:spPr/>
      <dgm:t>
        <a:bodyPr/>
        <a:lstStyle/>
        <a:p>
          <a:r>
            <a:rPr lang="en-US" dirty="0" smtClean="0">
              <a:solidFill>
                <a:sysClr val="window" lastClr="FFFFFF"/>
              </a:solidFill>
              <a:latin typeface="Franklin Gothic Medium Cond" panose="020B0606030402020204" pitchFamily="34" charset="0"/>
              <a:ea typeface="+mn-ea"/>
              <a:cs typeface="+mn-cs"/>
            </a:rPr>
            <a:t>Consumer Credit control / EMI</a:t>
          </a:r>
          <a:endParaRPr lang="en-US" dirty="0">
            <a:solidFill>
              <a:sysClr val="window" lastClr="FFFFFF"/>
            </a:solidFill>
            <a:latin typeface="Franklin Gothic Medium Cond" panose="020B0606030402020204" pitchFamily="34" charset="0"/>
            <a:ea typeface="+mn-ea"/>
            <a:cs typeface="+mn-cs"/>
          </a:endParaRPr>
        </a:p>
      </dgm:t>
    </dgm:pt>
    <dgm:pt modelId="{F925A7D1-2DB2-496C-9F10-21D297888BD1}" type="parTrans" cxnId="{804AA2D5-B8AB-4A76-8013-311724F136AF}">
      <dgm:prSet/>
      <dgm:spPr/>
      <dgm:t>
        <a:bodyPr/>
        <a:lstStyle/>
        <a:p>
          <a:endParaRPr lang="en-US"/>
        </a:p>
      </dgm:t>
    </dgm:pt>
    <dgm:pt modelId="{BDD2DEA2-8F34-4650-9CDB-5AF668BA2110}" type="sibTrans" cxnId="{804AA2D5-B8AB-4A76-8013-311724F136AF}">
      <dgm:prSet/>
      <dgm:spPr/>
      <dgm:t>
        <a:bodyPr/>
        <a:lstStyle/>
        <a:p>
          <a:endParaRPr lang="en-US"/>
        </a:p>
      </dgm:t>
    </dgm:pt>
    <dgm:pt modelId="{621DD39E-D48E-493C-8F30-1661762A552B}">
      <dgm:prSet/>
      <dgm:spPr/>
      <dgm:t>
        <a:bodyPr/>
        <a:lstStyle/>
        <a:p>
          <a:r>
            <a:rPr lang="en-US" b="0" u="none" dirty="0" smtClean="0">
              <a:solidFill>
                <a:sysClr val="window" lastClr="FFFFFF"/>
              </a:solidFill>
              <a:latin typeface="Franklin Gothic Medium Cond" panose="020B0606030402020204" pitchFamily="34" charset="0"/>
              <a:ea typeface="+mn-ea"/>
              <a:cs typeface="+mn-cs"/>
            </a:rPr>
            <a:t>Margin / LTV </a:t>
          </a:r>
          <a:endParaRPr lang="en-US" b="0" u="none" dirty="0">
            <a:solidFill>
              <a:sysClr val="window" lastClr="FFFFFF"/>
            </a:solidFill>
            <a:latin typeface="Franklin Gothic Medium Cond" panose="020B0606030402020204" pitchFamily="34" charset="0"/>
            <a:ea typeface="+mn-ea"/>
            <a:cs typeface="+mn-cs"/>
          </a:endParaRPr>
        </a:p>
      </dgm:t>
    </dgm:pt>
    <dgm:pt modelId="{7B140732-9AD8-47D9-A415-0981F4847927}" type="parTrans" cxnId="{D983B9DB-0AE1-48C7-9FCF-0D123670F548}">
      <dgm:prSet/>
      <dgm:spPr/>
      <dgm:t>
        <a:bodyPr/>
        <a:lstStyle/>
        <a:p>
          <a:endParaRPr lang="en-US"/>
        </a:p>
      </dgm:t>
    </dgm:pt>
    <dgm:pt modelId="{0965233F-D79B-4F2D-B7E4-015EF8C2EEF4}" type="sibTrans" cxnId="{D983B9DB-0AE1-48C7-9FCF-0D123670F548}">
      <dgm:prSet/>
      <dgm:spPr/>
      <dgm:t>
        <a:bodyPr/>
        <a:lstStyle/>
        <a:p>
          <a:endParaRPr lang="en-US"/>
        </a:p>
      </dgm:t>
    </dgm:pt>
    <dgm:pt modelId="{BE49013F-3FE3-47B4-891D-F63CD62B100D}" type="pres">
      <dgm:prSet presAssocID="{5266C817-9BD3-4039-9582-15A85EC2FBD4}" presName="linear" presStyleCnt="0">
        <dgm:presLayoutVars>
          <dgm:dir/>
          <dgm:resizeHandles val="exact"/>
        </dgm:presLayoutVars>
      </dgm:prSet>
      <dgm:spPr/>
      <dgm:t>
        <a:bodyPr/>
        <a:lstStyle/>
        <a:p>
          <a:endParaRPr lang="en-US"/>
        </a:p>
      </dgm:t>
    </dgm:pt>
    <dgm:pt modelId="{7CAC02FA-0017-4302-AD74-BBA9CB381CB7}" type="pres">
      <dgm:prSet presAssocID="{90C1CFE9-B1A6-4B2B-8238-CFCC25176E00}" presName="comp" presStyleCnt="0"/>
      <dgm:spPr/>
    </dgm:pt>
    <dgm:pt modelId="{7010B559-FB08-4893-B1DA-5F8BF00CF383}" type="pres">
      <dgm:prSet presAssocID="{90C1CFE9-B1A6-4B2B-8238-CFCC25176E00}" presName="box" presStyleLbl="node1" presStyleIdx="0" presStyleCnt="2" custLinFactNeighborX="-4513" custLinFactNeighborY="-2496"/>
      <dgm:spPr/>
      <dgm:t>
        <a:bodyPr/>
        <a:lstStyle/>
        <a:p>
          <a:endParaRPr lang="en-US"/>
        </a:p>
      </dgm:t>
    </dgm:pt>
    <dgm:pt modelId="{1788DC5B-7106-4C6E-91A9-17F5C999B125}" type="pres">
      <dgm:prSet presAssocID="{90C1CFE9-B1A6-4B2B-8238-CFCC25176E00}" presName="img" presStyleLbl="fgImgPlace1" presStyleIdx="0" presStyleCnt="2" custScaleY="81915"/>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85565C56-143A-4630-B476-DB52129771DB}" type="pres">
      <dgm:prSet presAssocID="{90C1CFE9-B1A6-4B2B-8238-CFCC25176E00}" presName="text" presStyleLbl="node1" presStyleIdx="0" presStyleCnt="2">
        <dgm:presLayoutVars>
          <dgm:bulletEnabled val="1"/>
        </dgm:presLayoutVars>
      </dgm:prSet>
      <dgm:spPr/>
      <dgm:t>
        <a:bodyPr/>
        <a:lstStyle/>
        <a:p>
          <a:endParaRPr lang="en-US"/>
        </a:p>
      </dgm:t>
    </dgm:pt>
    <dgm:pt modelId="{4A3B867E-848C-4080-ABF7-C6B818FCCE08}" type="pres">
      <dgm:prSet presAssocID="{DADDB62F-7D86-4DF7-9A71-F4730E23BB35}" presName="spacer" presStyleCnt="0"/>
      <dgm:spPr/>
    </dgm:pt>
    <dgm:pt modelId="{DCC65A68-1BD3-49F4-A0D8-636F38D23F68}" type="pres">
      <dgm:prSet presAssocID="{B5E7C52D-FAB4-42E9-9181-D662FC70933E}" presName="comp" presStyleCnt="0"/>
      <dgm:spPr/>
    </dgm:pt>
    <dgm:pt modelId="{839B7839-990A-43CC-A7E1-6883DC84DFE5}" type="pres">
      <dgm:prSet presAssocID="{B5E7C52D-FAB4-42E9-9181-D662FC70933E}" presName="box" presStyleLbl="node1" presStyleIdx="1" presStyleCnt="2"/>
      <dgm:spPr/>
      <dgm:t>
        <a:bodyPr/>
        <a:lstStyle/>
        <a:p>
          <a:endParaRPr lang="en-US"/>
        </a:p>
      </dgm:t>
    </dgm:pt>
    <dgm:pt modelId="{0699BE69-639C-4ECE-B3BF-B56477592864}" type="pres">
      <dgm:prSet presAssocID="{B5E7C52D-FAB4-42E9-9181-D662FC70933E}" presName="img" presStyleLbl="fgImgPlace1" presStyleIdx="1" presStyleCnt="2" custScaleY="6984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D47389BE-DC75-4EF3-BEA6-37D69BABEED5}" type="pres">
      <dgm:prSet presAssocID="{B5E7C52D-FAB4-42E9-9181-D662FC70933E}" presName="text" presStyleLbl="node1" presStyleIdx="1" presStyleCnt="2">
        <dgm:presLayoutVars>
          <dgm:bulletEnabled val="1"/>
        </dgm:presLayoutVars>
      </dgm:prSet>
      <dgm:spPr/>
      <dgm:t>
        <a:bodyPr/>
        <a:lstStyle/>
        <a:p>
          <a:endParaRPr lang="en-US"/>
        </a:p>
      </dgm:t>
    </dgm:pt>
  </dgm:ptLst>
  <dgm:cxnLst>
    <dgm:cxn modelId="{733E3118-A332-4557-8F34-B4D45B080497}" type="presOf" srcId="{403C6F33-E66A-4D60-B41A-9560CCD783A2}" destId="{839B7839-990A-43CC-A7E1-6883DC84DFE5}" srcOrd="0" destOrd="1" presId="urn:microsoft.com/office/officeart/2005/8/layout/vList4"/>
    <dgm:cxn modelId="{C3164FA4-94A2-4B40-8989-E95D6821D50D}" srcId="{B5E7C52D-FAB4-42E9-9181-D662FC70933E}" destId="{4B2288E3-E3D6-4541-ACBC-15708AA8FEFD}" srcOrd="4" destOrd="0" parTransId="{096F43BD-25A1-42B2-A85F-AD8E2B1D1CE4}" sibTransId="{B59AC6B9-7AE9-451C-A54B-27EFB0795ED1}"/>
    <dgm:cxn modelId="{2ED1558C-2094-425D-8594-DC652CD08396}" srcId="{90C1CFE9-B1A6-4B2B-8238-CFCC25176E00}" destId="{B339E8DF-D633-4DC0-BCE6-C05DB1510C5A}" srcOrd="0" destOrd="0" parTransId="{1F51839F-ADDB-49D9-81F8-E8263180A94A}" sibTransId="{D09C590C-21D5-4555-A152-DF9A37A52F73}"/>
    <dgm:cxn modelId="{804AA2D5-B8AB-4A76-8013-311724F136AF}" srcId="{B5E7C52D-FAB4-42E9-9181-D662FC70933E}" destId="{EA4B2543-3015-4C40-BC7C-E721B1AF84AF}" srcOrd="1" destOrd="0" parTransId="{F925A7D1-2DB2-496C-9F10-21D297888BD1}" sibTransId="{BDD2DEA2-8F34-4650-9CDB-5AF668BA2110}"/>
    <dgm:cxn modelId="{BAED2299-4C8E-438C-B847-4EA1536F1466}" type="presOf" srcId="{B5E7C52D-FAB4-42E9-9181-D662FC70933E}" destId="{839B7839-990A-43CC-A7E1-6883DC84DFE5}" srcOrd="0" destOrd="0" presId="urn:microsoft.com/office/officeart/2005/8/layout/vList4"/>
    <dgm:cxn modelId="{6673E988-9C42-4616-BF0E-906E6ABDC20B}" type="presOf" srcId="{3E2C1A57-2043-4BE2-BEBA-E3993C46CEF0}" destId="{7010B559-FB08-4893-B1DA-5F8BF00CF383}" srcOrd="0" destOrd="4" presId="urn:microsoft.com/office/officeart/2005/8/layout/vList4"/>
    <dgm:cxn modelId="{D0308A2C-26B7-442F-A035-4624DF6D8FA6}" type="presOf" srcId="{87E2BD46-0118-4A9E-BF97-62CB1CB78B93}" destId="{85565C56-143A-4630-B476-DB52129771DB}" srcOrd="1" destOrd="2" presId="urn:microsoft.com/office/officeart/2005/8/layout/vList4"/>
    <dgm:cxn modelId="{572BF8C7-3576-4A26-9B31-8B616D7EF9A8}" type="presOf" srcId="{EA4B2543-3015-4C40-BC7C-E721B1AF84AF}" destId="{D47389BE-DC75-4EF3-BEA6-37D69BABEED5}" srcOrd="1" destOrd="2" presId="urn:microsoft.com/office/officeart/2005/8/layout/vList4"/>
    <dgm:cxn modelId="{39441C47-F4B4-43AB-948F-526E6A7EAE4B}" srcId="{B5E7C52D-FAB4-42E9-9181-D662FC70933E}" destId="{403C6F33-E66A-4D60-B41A-9560CCD783A2}" srcOrd="0" destOrd="0" parTransId="{8E2DA6EA-DE11-4D93-90B5-8834B9E33B1F}" sibTransId="{8C31EC1F-B09C-4654-BF47-73D70228F3C3}"/>
    <dgm:cxn modelId="{5B5334D7-49C6-4394-A3DC-41B0D387B10E}" srcId="{90C1CFE9-B1A6-4B2B-8238-CFCC25176E00}" destId="{CC0E054C-8032-4CD7-93EE-D175BBDAE787}" srcOrd="2" destOrd="0" parTransId="{C9EB398B-C7D8-4B76-9991-99D30B97A9FA}" sibTransId="{1AF5AF3B-F168-4EB7-8A2B-C6AE0D8EE20D}"/>
    <dgm:cxn modelId="{28356D55-64F2-467D-9AA2-AA192806B894}" type="presOf" srcId="{B339E8DF-D633-4DC0-BCE6-C05DB1510C5A}" destId="{85565C56-143A-4630-B476-DB52129771DB}" srcOrd="1" destOrd="1" presId="urn:microsoft.com/office/officeart/2005/8/layout/vList4"/>
    <dgm:cxn modelId="{D983B9DB-0AE1-48C7-9FCF-0D123670F548}" srcId="{B5E7C52D-FAB4-42E9-9181-D662FC70933E}" destId="{621DD39E-D48E-493C-8F30-1661762A552B}" srcOrd="2" destOrd="0" parTransId="{7B140732-9AD8-47D9-A415-0981F4847927}" sibTransId="{0965233F-D79B-4F2D-B7E4-015EF8C2EEF4}"/>
    <dgm:cxn modelId="{D95DFA40-9E4C-448F-A29B-FF98FC31E0F3}" type="presOf" srcId="{621DD39E-D48E-493C-8F30-1661762A552B}" destId="{D47389BE-DC75-4EF3-BEA6-37D69BABEED5}" srcOrd="1" destOrd="3" presId="urn:microsoft.com/office/officeart/2005/8/layout/vList4"/>
    <dgm:cxn modelId="{F0A1F206-7116-4AE1-A175-292EDAD4B4B5}" type="presOf" srcId="{90C1CFE9-B1A6-4B2B-8238-CFCC25176E00}" destId="{85565C56-143A-4630-B476-DB52129771DB}" srcOrd="1" destOrd="0" presId="urn:microsoft.com/office/officeart/2005/8/layout/vList4"/>
    <dgm:cxn modelId="{8B935BC9-1F64-425E-8DD4-6D632D0CAC2C}" srcId="{90C1CFE9-B1A6-4B2B-8238-CFCC25176E00}" destId="{87E2BD46-0118-4A9E-BF97-62CB1CB78B93}" srcOrd="1" destOrd="0" parTransId="{518C1199-4B60-47B1-B9A9-46DADCE56080}" sibTransId="{90BE34F8-41C8-4DCE-962F-F35EBDFFE7CF}"/>
    <dgm:cxn modelId="{76564F73-5605-4AEF-831E-75FC3A637ADC}" type="presOf" srcId="{3E2C1A57-2043-4BE2-BEBA-E3993C46CEF0}" destId="{85565C56-143A-4630-B476-DB52129771DB}" srcOrd="1" destOrd="4" presId="urn:microsoft.com/office/officeart/2005/8/layout/vList4"/>
    <dgm:cxn modelId="{1242E106-2E9D-47F8-8F34-DDEDC53C2C8D}" type="presOf" srcId="{66344C7F-285C-4A31-9902-B1CA856478AD}" destId="{D47389BE-DC75-4EF3-BEA6-37D69BABEED5}" srcOrd="1" destOrd="4" presId="urn:microsoft.com/office/officeart/2005/8/layout/vList4"/>
    <dgm:cxn modelId="{DE570BD8-0C30-4A8E-BB66-43BF3C21139B}" type="presOf" srcId="{4B2288E3-E3D6-4541-ACBC-15708AA8FEFD}" destId="{D47389BE-DC75-4EF3-BEA6-37D69BABEED5}" srcOrd="1" destOrd="5" presId="urn:microsoft.com/office/officeart/2005/8/layout/vList4"/>
    <dgm:cxn modelId="{57108145-C773-41A2-BBD1-88EB320D6F09}" type="presOf" srcId="{66344C7F-285C-4A31-9902-B1CA856478AD}" destId="{839B7839-990A-43CC-A7E1-6883DC84DFE5}" srcOrd="0" destOrd="4" presId="urn:microsoft.com/office/officeart/2005/8/layout/vList4"/>
    <dgm:cxn modelId="{A8237340-4DDE-4839-B34A-59CF1931C915}" type="presOf" srcId="{403C6F33-E66A-4D60-B41A-9560CCD783A2}" destId="{D47389BE-DC75-4EF3-BEA6-37D69BABEED5}" srcOrd="1" destOrd="1" presId="urn:microsoft.com/office/officeart/2005/8/layout/vList4"/>
    <dgm:cxn modelId="{2E465F54-22BD-4D6E-B436-5FD4BE42DBF8}" type="presOf" srcId="{CC0E054C-8032-4CD7-93EE-D175BBDAE787}" destId="{85565C56-143A-4630-B476-DB52129771DB}" srcOrd="1" destOrd="3" presId="urn:microsoft.com/office/officeart/2005/8/layout/vList4"/>
    <dgm:cxn modelId="{F9702B34-94C3-4998-945B-BCD60EC0AC6D}" type="presOf" srcId="{4B2288E3-E3D6-4541-ACBC-15708AA8FEFD}" destId="{839B7839-990A-43CC-A7E1-6883DC84DFE5}" srcOrd="0" destOrd="5" presId="urn:microsoft.com/office/officeart/2005/8/layout/vList4"/>
    <dgm:cxn modelId="{5893D3DD-5406-4FF3-81CA-DF42997CC7BD}" srcId="{B5E7C52D-FAB4-42E9-9181-D662FC70933E}" destId="{66344C7F-285C-4A31-9902-B1CA856478AD}" srcOrd="3" destOrd="0" parTransId="{358CEB49-DD83-4867-A357-1F91FE13DFD0}" sibTransId="{A56E6C66-8594-447C-86DB-74A08B67E640}"/>
    <dgm:cxn modelId="{0159B9D4-0DE7-4FBA-8CC7-98E35AE47CA1}" type="presOf" srcId="{90C1CFE9-B1A6-4B2B-8238-CFCC25176E00}" destId="{7010B559-FB08-4893-B1DA-5F8BF00CF383}" srcOrd="0" destOrd="0" presId="urn:microsoft.com/office/officeart/2005/8/layout/vList4"/>
    <dgm:cxn modelId="{BC5BF112-63D2-4BBC-9191-717748F944AA}" type="presOf" srcId="{B5E7C52D-FAB4-42E9-9181-D662FC70933E}" destId="{D47389BE-DC75-4EF3-BEA6-37D69BABEED5}" srcOrd="1" destOrd="0" presId="urn:microsoft.com/office/officeart/2005/8/layout/vList4"/>
    <dgm:cxn modelId="{0565A6FA-A799-425A-9FA6-5F16564DDAE0}" srcId="{5266C817-9BD3-4039-9582-15A85EC2FBD4}" destId="{90C1CFE9-B1A6-4B2B-8238-CFCC25176E00}" srcOrd="0" destOrd="0" parTransId="{37FEB5EF-77C6-4394-B4E7-A60ED486D033}" sibTransId="{DADDB62F-7D86-4DF7-9A71-F4730E23BB35}"/>
    <dgm:cxn modelId="{E511D65D-1FDB-487F-B64F-6C1E944E7433}" type="presOf" srcId="{B339E8DF-D633-4DC0-BCE6-C05DB1510C5A}" destId="{7010B559-FB08-4893-B1DA-5F8BF00CF383}" srcOrd="0" destOrd="1" presId="urn:microsoft.com/office/officeart/2005/8/layout/vList4"/>
    <dgm:cxn modelId="{9D99D513-FE9B-409E-B6CA-F7F064F6655E}" type="presOf" srcId="{87E2BD46-0118-4A9E-BF97-62CB1CB78B93}" destId="{7010B559-FB08-4893-B1DA-5F8BF00CF383}" srcOrd="0" destOrd="2" presId="urn:microsoft.com/office/officeart/2005/8/layout/vList4"/>
    <dgm:cxn modelId="{404DABFA-5ECB-46BD-941C-F7F565E67DA6}" srcId="{90C1CFE9-B1A6-4B2B-8238-CFCC25176E00}" destId="{3E2C1A57-2043-4BE2-BEBA-E3993C46CEF0}" srcOrd="3" destOrd="0" parTransId="{867D760C-D23F-45B2-8267-CC5B95923B4E}" sibTransId="{EE98A531-A1DC-469D-9AB1-902EEA331C70}"/>
    <dgm:cxn modelId="{08A65915-15E8-4AFF-A124-7E976FA16DAB}" type="presOf" srcId="{621DD39E-D48E-493C-8F30-1661762A552B}" destId="{839B7839-990A-43CC-A7E1-6883DC84DFE5}" srcOrd="0" destOrd="3" presId="urn:microsoft.com/office/officeart/2005/8/layout/vList4"/>
    <dgm:cxn modelId="{D4EA1DFA-F533-43BC-83D7-91E0B6BE6944}" type="presOf" srcId="{EA4B2543-3015-4C40-BC7C-E721B1AF84AF}" destId="{839B7839-990A-43CC-A7E1-6883DC84DFE5}" srcOrd="0" destOrd="2" presId="urn:microsoft.com/office/officeart/2005/8/layout/vList4"/>
    <dgm:cxn modelId="{86963B51-7F43-4617-BBC5-38E7317FBD16}" type="presOf" srcId="{5266C817-9BD3-4039-9582-15A85EC2FBD4}" destId="{BE49013F-3FE3-47B4-891D-F63CD62B100D}" srcOrd="0" destOrd="0" presId="urn:microsoft.com/office/officeart/2005/8/layout/vList4"/>
    <dgm:cxn modelId="{672277AF-C84F-46EA-9A3A-436C105D3767}" srcId="{5266C817-9BD3-4039-9582-15A85EC2FBD4}" destId="{B5E7C52D-FAB4-42E9-9181-D662FC70933E}" srcOrd="1" destOrd="0" parTransId="{F2FAA908-3CC4-464C-9B48-06F9D43E6EE2}" sibTransId="{21894302-E0C9-41C5-A053-FE2D55EA7939}"/>
    <dgm:cxn modelId="{C764C31F-42C2-4784-9C57-B981E61941DE}" type="presOf" srcId="{CC0E054C-8032-4CD7-93EE-D175BBDAE787}" destId="{7010B559-FB08-4893-B1DA-5F8BF00CF383}" srcOrd="0" destOrd="3" presId="urn:microsoft.com/office/officeart/2005/8/layout/vList4"/>
    <dgm:cxn modelId="{23948379-9617-432D-82BB-6BC6AAC8ABAE}" type="presParOf" srcId="{BE49013F-3FE3-47B4-891D-F63CD62B100D}" destId="{7CAC02FA-0017-4302-AD74-BBA9CB381CB7}" srcOrd="0" destOrd="0" presId="urn:microsoft.com/office/officeart/2005/8/layout/vList4"/>
    <dgm:cxn modelId="{C639FBD5-0016-4BAF-8446-3FD5607B8FDF}" type="presParOf" srcId="{7CAC02FA-0017-4302-AD74-BBA9CB381CB7}" destId="{7010B559-FB08-4893-B1DA-5F8BF00CF383}" srcOrd="0" destOrd="0" presId="urn:microsoft.com/office/officeart/2005/8/layout/vList4"/>
    <dgm:cxn modelId="{14985770-2B09-4D50-9E60-58CC1345F01C}" type="presParOf" srcId="{7CAC02FA-0017-4302-AD74-BBA9CB381CB7}" destId="{1788DC5B-7106-4C6E-91A9-17F5C999B125}" srcOrd="1" destOrd="0" presId="urn:microsoft.com/office/officeart/2005/8/layout/vList4"/>
    <dgm:cxn modelId="{18656853-E506-41F6-A5A9-EFB6B240BB38}" type="presParOf" srcId="{7CAC02FA-0017-4302-AD74-BBA9CB381CB7}" destId="{85565C56-143A-4630-B476-DB52129771DB}" srcOrd="2" destOrd="0" presId="urn:microsoft.com/office/officeart/2005/8/layout/vList4"/>
    <dgm:cxn modelId="{B50B825A-FC40-4D1C-806B-DDD1A979DDDF}" type="presParOf" srcId="{BE49013F-3FE3-47B4-891D-F63CD62B100D}" destId="{4A3B867E-848C-4080-ABF7-C6B818FCCE08}" srcOrd="1" destOrd="0" presId="urn:microsoft.com/office/officeart/2005/8/layout/vList4"/>
    <dgm:cxn modelId="{E9CDB92F-8079-45FF-BF15-439FE2544B06}" type="presParOf" srcId="{BE49013F-3FE3-47B4-891D-F63CD62B100D}" destId="{DCC65A68-1BD3-49F4-A0D8-636F38D23F68}" srcOrd="2" destOrd="0" presId="urn:microsoft.com/office/officeart/2005/8/layout/vList4"/>
    <dgm:cxn modelId="{659740F8-0C9E-4154-88C1-471AC4F94D9C}" type="presParOf" srcId="{DCC65A68-1BD3-49F4-A0D8-636F38D23F68}" destId="{839B7839-990A-43CC-A7E1-6883DC84DFE5}" srcOrd="0" destOrd="0" presId="urn:microsoft.com/office/officeart/2005/8/layout/vList4"/>
    <dgm:cxn modelId="{D654F341-2FB3-4765-A4C7-3B18BF73217E}" type="presParOf" srcId="{DCC65A68-1BD3-49F4-A0D8-636F38D23F68}" destId="{0699BE69-639C-4ECE-B3BF-B56477592864}" srcOrd="1" destOrd="0" presId="urn:microsoft.com/office/officeart/2005/8/layout/vList4"/>
    <dgm:cxn modelId="{4883D152-3FB6-4133-B3BC-6AC4B9FD5689}" type="presParOf" srcId="{DCC65A68-1BD3-49F4-A0D8-636F38D23F68}" destId="{D47389BE-DC75-4EF3-BEA6-37D69BABEED5}"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66C817-9BD3-4039-9582-15A85EC2FBD4}" type="doc">
      <dgm:prSet loTypeId="urn:microsoft.com/office/officeart/2005/8/layout/vList4" loCatId="picture" qsTypeId="urn:microsoft.com/office/officeart/2005/8/quickstyle/simple1" qsCatId="simple" csTypeId="urn:microsoft.com/office/officeart/2005/8/colors/accent3_3" csCatId="accent3" phldr="1"/>
      <dgm:spPr/>
      <dgm:t>
        <a:bodyPr/>
        <a:lstStyle/>
        <a:p>
          <a:endParaRPr lang="en-US"/>
        </a:p>
      </dgm:t>
    </dgm:pt>
    <dgm:pt modelId="{90C1CFE9-B1A6-4B2B-8238-CFCC25176E00}">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Quantitative/Gen./Indirect</a:t>
          </a:r>
        </a:p>
      </dgm:t>
    </dgm:pt>
    <dgm:pt modelId="{37FEB5EF-77C6-4394-B4E7-A60ED486D033}" type="parTrans" cxnId="{0565A6FA-A799-425A-9FA6-5F16564DDAE0}">
      <dgm:prSet/>
      <dgm:spPr/>
      <dgm:t>
        <a:bodyPr/>
        <a:lstStyle/>
        <a:p>
          <a:endParaRPr lang="en-US"/>
        </a:p>
      </dgm:t>
    </dgm:pt>
    <dgm:pt modelId="{DADDB62F-7D86-4DF7-9A71-F4730E23BB35}" type="sibTrans" cxnId="{0565A6FA-A799-425A-9FA6-5F16564DDAE0}">
      <dgm:prSet/>
      <dgm:spPr/>
      <dgm:t>
        <a:bodyPr/>
        <a:lstStyle/>
        <a:p>
          <a:endParaRPr lang="en-US"/>
        </a:p>
      </dgm:t>
    </dgm:pt>
    <dgm:pt modelId="{B5E7C52D-FAB4-42E9-9181-D662FC70933E}">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Qualitative: Selective, Direct</a:t>
          </a:r>
        </a:p>
      </dgm:t>
    </dgm:pt>
    <dgm:pt modelId="{F2FAA908-3CC4-464C-9B48-06F9D43E6EE2}" type="parTrans" cxnId="{672277AF-C84F-46EA-9A3A-436C105D3767}">
      <dgm:prSet/>
      <dgm:spPr/>
      <dgm:t>
        <a:bodyPr/>
        <a:lstStyle/>
        <a:p>
          <a:endParaRPr lang="en-US"/>
        </a:p>
      </dgm:t>
    </dgm:pt>
    <dgm:pt modelId="{21894302-E0C9-41C5-A053-FE2D55EA7939}" type="sibTrans" cxnId="{672277AF-C84F-46EA-9A3A-436C105D3767}">
      <dgm:prSet/>
      <dgm:spPr/>
      <dgm:t>
        <a:bodyPr/>
        <a:lstStyle/>
        <a:p>
          <a:endParaRPr lang="en-US"/>
        </a:p>
      </dgm:t>
    </dgm:pt>
    <dgm:pt modelId="{B339E8DF-D633-4DC0-BCE6-C05DB1510C5A}">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trike="sngStrike" dirty="0">
              <a:solidFill>
                <a:sysClr val="window" lastClr="FFFFFF"/>
              </a:solidFill>
              <a:latin typeface="Franklin Gothic Medium Cond" panose="020B0606030402020204" pitchFamily="34" charset="0"/>
              <a:ea typeface="+mn-ea"/>
              <a:cs typeface="+mn-cs"/>
            </a:rPr>
            <a:t>Reserve Ratios (CRR, SLR)</a:t>
          </a:r>
        </a:p>
      </dgm:t>
    </dgm:pt>
    <dgm:pt modelId="{1F51839F-ADDB-49D9-81F8-E8263180A94A}" type="parTrans" cxnId="{2ED1558C-2094-425D-8594-DC652CD08396}">
      <dgm:prSet/>
      <dgm:spPr/>
      <dgm:t>
        <a:bodyPr/>
        <a:lstStyle/>
        <a:p>
          <a:endParaRPr lang="en-US"/>
        </a:p>
      </dgm:t>
    </dgm:pt>
    <dgm:pt modelId="{D09C590C-21D5-4555-A152-DF9A37A52F73}" type="sibTrans" cxnId="{2ED1558C-2094-425D-8594-DC652CD08396}">
      <dgm:prSet/>
      <dgm:spPr/>
      <dgm:t>
        <a:bodyPr/>
        <a:lstStyle/>
        <a:p>
          <a:endParaRPr lang="en-US"/>
        </a:p>
      </dgm:t>
    </dgm:pt>
    <dgm:pt modelId="{87E2BD46-0118-4A9E-BF97-62CB1CB78B93}">
      <dgm:prSet/>
      <dgm:spPr/>
      <dgm:t>
        <a:bodyPr/>
        <a:lstStyle/>
        <a:p>
          <a:pPr>
            <a:buNone/>
          </a:pPr>
          <a:r>
            <a:rPr lang="en-US" strike="sngStrike" dirty="0" smtClean="0">
              <a:solidFill>
                <a:sysClr val="window" lastClr="FFFFFF"/>
              </a:solidFill>
              <a:latin typeface="Franklin Gothic Medium Cond" panose="020B0606030402020204" pitchFamily="34" charset="0"/>
              <a:ea typeface="+mn-ea"/>
              <a:cs typeface="+mn-cs"/>
            </a:rPr>
            <a:t>OMO &amp; MSS</a:t>
          </a:r>
          <a:endParaRPr lang="en-US" strike="sngStrike" dirty="0">
            <a:solidFill>
              <a:sysClr val="window" lastClr="FFFFFF"/>
            </a:solidFill>
            <a:latin typeface="Franklin Gothic Medium Cond" panose="020B0606030402020204" pitchFamily="34" charset="0"/>
            <a:ea typeface="+mn-ea"/>
            <a:cs typeface="+mn-cs"/>
          </a:endParaRPr>
        </a:p>
      </dgm:t>
    </dgm:pt>
    <dgm:pt modelId="{518C1199-4B60-47B1-B9A9-46DADCE56080}" type="parTrans" cxnId="{8B935BC9-1F64-425E-8DD4-6D632D0CAC2C}">
      <dgm:prSet/>
      <dgm:spPr/>
      <dgm:t>
        <a:bodyPr/>
        <a:lstStyle/>
        <a:p>
          <a:endParaRPr lang="en-US"/>
        </a:p>
      </dgm:t>
    </dgm:pt>
    <dgm:pt modelId="{90BE34F8-41C8-4DCE-962F-F35EBDFFE7CF}" type="sibTrans" cxnId="{8B935BC9-1F64-425E-8DD4-6D632D0CAC2C}">
      <dgm:prSet/>
      <dgm:spPr/>
      <dgm:t>
        <a:bodyPr/>
        <a:lstStyle/>
        <a:p>
          <a:endParaRPr lang="en-US"/>
        </a:p>
      </dgm:t>
    </dgm:pt>
    <dgm:pt modelId="{CC0E054C-8032-4CD7-93EE-D175BBDAE787}">
      <dgm:prSet/>
      <dgm:spPr/>
      <dgm:t>
        <a:bodyPr/>
        <a:lstStyle/>
        <a:p>
          <a:pPr>
            <a:buNone/>
          </a:pPr>
          <a:r>
            <a:rPr lang="en-US" strike="sngStrike" dirty="0">
              <a:solidFill>
                <a:sysClr val="window" lastClr="FFFFFF"/>
              </a:solidFill>
              <a:latin typeface="Franklin Gothic Medium Cond" panose="020B0606030402020204" pitchFamily="34" charset="0"/>
              <a:ea typeface="+mn-ea"/>
              <a:cs typeface="+mn-cs"/>
            </a:rPr>
            <a:t>Rates: Bank, MSF, LAF [Repo, RR]</a:t>
          </a:r>
        </a:p>
      </dgm:t>
    </dgm:pt>
    <dgm:pt modelId="{C9EB398B-C7D8-4B76-9991-99D30B97A9FA}" type="parTrans" cxnId="{5B5334D7-49C6-4394-A3DC-41B0D387B10E}">
      <dgm:prSet/>
      <dgm:spPr/>
      <dgm:t>
        <a:bodyPr/>
        <a:lstStyle/>
        <a:p>
          <a:endParaRPr lang="en-US"/>
        </a:p>
      </dgm:t>
    </dgm:pt>
    <dgm:pt modelId="{1AF5AF3B-F168-4EB7-8A2B-C6AE0D8EE20D}" type="sibTrans" cxnId="{5B5334D7-49C6-4394-A3DC-41B0D387B10E}">
      <dgm:prSet/>
      <dgm:spPr/>
      <dgm:t>
        <a:bodyPr/>
        <a:lstStyle/>
        <a:p>
          <a:endParaRPr lang="en-US"/>
        </a:p>
      </dgm:t>
    </dgm:pt>
    <dgm:pt modelId="{403C6F33-E66A-4D60-B41A-9560CCD783A2}">
      <dgm:prSet/>
      <dgm:spPr/>
      <dgm:t>
        <a:bodyPr/>
        <a:lstStyle/>
        <a:p>
          <a:pPr>
            <a:buNone/>
          </a:pPr>
          <a:r>
            <a:rPr lang="en-US" dirty="0" smtClean="0">
              <a:solidFill>
                <a:sysClr val="window" lastClr="FFFFFF"/>
              </a:solidFill>
              <a:latin typeface="Franklin Gothic Medium Cond" panose="020B0606030402020204" pitchFamily="34" charset="0"/>
              <a:ea typeface="+mn-ea"/>
              <a:cs typeface="+mn-cs"/>
            </a:rPr>
            <a:t>Selective Credit Control (SCC), PSL, Credit </a:t>
          </a:r>
          <a:r>
            <a:rPr lang="en-US" strike="noStrike" dirty="0" smtClean="0">
              <a:solidFill>
                <a:sysClr val="window" lastClr="FFFFFF"/>
              </a:solidFill>
              <a:latin typeface="Franklin Gothic Medium Cond" panose="020B0606030402020204" pitchFamily="34" charset="0"/>
              <a:ea typeface="+mn-ea"/>
              <a:cs typeface="+mn-cs"/>
            </a:rPr>
            <a:t>Rationing</a:t>
          </a:r>
          <a:endParaRPr lang="en-US" strike="noStrike" dirty="0">
            <a:solidFill>
              <a:sysClr val="window" lastClr="FFFFFF"/>
            </a:solidFill>
            <a:latin typeface="Franklin Gothic Medium Cond" panose="020B0606030402020204" pitchFamily="34" charset="0"/>
            <a:ea typeface="+mn-ea"/>
            <a:cs typeface="+mn-cs"/>
          </a:endParaRPr>
        </a:p>
      </dgm:t>
    </dgm:pt>
    <dgm:pt modelId="{8E2DA6EA-DE11-4D93-90B5-8834B9E33B1F}" type="parTrans" cxnId="{39441C47-F4B4-43AB-948F-526E6A7EAE4B}">
      <dgm:prSet/>
      <dgm:spPr/>
      <dgm:t>
        <a:bodyPr/>
        <a:lstStyle/>
        <a:p>
          <a:endParaRPr lang="en-US"/>
        </a:p>
      </dgm:t>
    </dgm:pt>
    <dgm:pt modelId="{8C31EC1F-B09C-4654-BF47-73D70228F3C3}" type="sibTrans" cxnId="{39441C47-F4B4-43AB-948F-526E6A7EAE4B}">
      <dgm:prSet/>
      <dgm:spPr/>
      <dgm:t>
        <a:bodyPr/>
        <a:lstStyle/>
        <a:p>
          <a:endParaRPr lang="en-US"/>
        </a:p>
      </dgm:t>
    </dgm:pt>
    <dgm:pt modelId="{66344C7F-285C-4A31-9902-B1CA856478AD}">
      <dgm:prSet/>
      <dgm:spPr/>
      <dgm:t>
        <a:bodyPr/>
        <a:lstStyle/>
        <a:p>
          <a:pPr>
            <a:buNone/>
          </a:pPr>
          <a:r>
            <a:rPr lang="en-US" dirty="0">
              <a:solidFill>
                <a:sysClr val="window" lastClr="FFFFFF"/>
              </a:solidFill>
              <a:latin typeface="Franklin Gothic Medium Cond" panose="020B0606030402020204" pitchFamily="34" charset="0"/>
              <a:ea typeface="+mn-ea"/>
              <a:cs typeface="+mn-cs"/>
            </a:rPr>
            <a:t>Moral Suasion</a:t>
          </a:r>
        </a:p>
      </dgm:t>
    </dgm:pt>
    <dgm:pt modelId="{358CEB49-DD83-4867-A357-1F91FE13DFD0}" type="parTrans" cxnId="{5893D3DD-5406-4FF3-81CA-DF42997CC7BD}">
      <dgm:prSet/>
      <dgm:spPr/>
      <dgm:t>
        <a:bodyPr/>
        <a:lstStyle/>
        <a:p>
          <a:endParaRPr lang="en-US"/>
        </a:p>
      </dgm:t>
    </dgm:pt>
    <dgm:pt modelId="{A56E6C66-8594-447C-86DB-74A08B67E640}" type="sibTrans" cxnId="{5893D3DD-5406-4FF3-81CA-DF42997CC7BD}">
      <dgm:prSet/>
      <dgm:spPr/>
      <dgm:t>
        <a:bodyPr/>
        <a:lstStyle/>
        <a:p>
          <a:endParaRPr lang="en-US"/>
        </a:p>
      </dgm:t>
    </dgm:pt>
    <dgm:pt modelId="{4B2288E3-E3D6-4541-ACBC-15708AA8FEFD}">
      <dgm:prSet/>
      <dgm:spPr/>
      <dgm:t>
        <a:bodyPr/>
        <a:lstStyle/>
        <a:p>
          <a:pPr>
            <a:buNone/>
          </a:pPr>
          <a:r>
            <a:rPr lang="en-US" dirty="0">
              <a:solidFill>
                <a:sysClr val="window" lastClr="FFFFFF"/>
              </a:solidFill>
              <a:latin typeface="Franklin Gothic Medium Cond" panose="020B0606030402020204" pitchFamily="34" charset="0"/>
              <a:ea typeface="+mn-ea"/>
              <a:cs typeface="+mn-cs"/>
            </a:rPr>
            <a:t>Direct Action</a:t>
          </a:r>
        </a:p>
      </dgm:t>
    </dgm:pt>
    <dgm:pt modelId="{096F43BD-25A1-42B2-A85F-AD8E2B1D1CE4}" type="parTrans" cxnId="{C3164FA4-94A2-4B40-8989-E95D6821D50D}">
      <dgm:prSet/>
      <dgm:spPr/>
      <dgm:t>
        <a:bodyPr/>
        <a:lstStyle/>
        <a:p>
          <a:endParaRPr lang="en-US"/>
        </a:p>
      </dgm:t>
    </dgm:pt>
    <dgm:pt modelId="{B59AC6B9-7AE9-451C-A54B-27EFB0795ED1}" type="sibTrans" cxnId="{C3164FA4-94A2-4B40-8989-E95D6821D50D}">
      <dgm:prSet/>
      <dgm:spPr/>
      <dgm:t>
        <a:bodyPr/>
        <a:lstStyle/>
        <a:p>
          <a:endParaRPr lang="en-US"/>
        </a:p>
      </dgm:t>
    </dgm:pt>
    <dgm:pt modelId="{3E2C1A57-2043-4BE2-BEBA-E3993C46CEF0}">
      <dgm:prSet/>
      <dgm:spPr/>
      <dgm:t>
        <a:bodyPr/>
        <a:lstStyle/>
        <a:p>
          <a:pPr>
            <a:buNone/>
          </a:pPr>
          <a:r>
            <a:rPr lang="en-US" strike="sngStrike" dirty="0" smtClean="0">
              <a:solidFill>
                <a:sysClr val="window" lastClr="FFFFFF"/>
              </a:solidFill>
              <a:latin typeface="Franklin Gothic Medium Cond" panose="020B0606030402020204" pitchFamily="34" charset="0"/>
              <a:ea typeface="+mn-ea"/>
              <a:cs typeface="+mn-cs"/>
            </a:rPr>
            <a:t>+review of last one year’s policies</a:t>
          </a:r>
          <a:endParaRPr lang="en-US" strike="sngStrike" dirty="0">
            <a:solidFill>
              <a:sysClr val="window" lastClr="FFFFFF"/>
            </a:solidFill>
            <a:latin typeface="Franklin Gothic Medium Cond" panose="020B0606030402020204" pitchFamily="34" charset="0"/>
            <a:ea typeface="+mn-ea"/>
            <a:cs typeface="+mn-cs"/>
          </a:endParaRPr>
        </a:p>
      </dgm:t>
    </dgm:pt>
    <dgm:pt modelId="{867D760C-D23F-45B2-8267-CC5B95923B4E}" type="parTrans" cxnId="{404DABFA-5ECB-46BD-941C-F7F565E67DA6}">
      <dgm:prSet/>
      <dgm:spPr/>
      <dgm:t>
        <a:bodyPr/>
        <a:lstStyle/>
        <a:p>
          <a:endParaRPr lang="en-US"/>
        </a:p>
      </dgm:t>
    </dgm:pt>
    <dgm:pt modelId="{EE98A531-A1DC-469D-9AB1-902EEA331C70}" type="sibTrans" cxnId="{404DABFA-5ECB-46BD-941C-F7F565E67DA6}">
      <dgm:prSet/>
      <dgm:spPr/>
      <dgm:t>
        <a:bodyPr/>
        <a:lstStyle/>
        <a:p>
          <a:endParaRPr lang="en-US"/>
        </a:p>
      </dgm:t>
    </dgm:pt>
    <dgm:pt modelId="{EA4B2543-3015-4C40-BC7C-E721B1AF84AF}">
      <dgm:prSet/>
      <dgm:spPr/>
      <dgm:t>
        <a:bodyPr/>
        <a:lstStyle/>
        <a:p>
          <a:r>
            <a:rPr lang="en-US" dirty="0" smtClean="0">
              <a:solidFill>
                <a:sysClr val="window" lastClr="FFFFFF"/>
              </a:solidFill>
              <a:latin typeface="Franklin Gothic Medium Cond" panose="020B0606030402020204" pitchFamily="34" charset="0"/>
              <a:ea typeface="+mn-ea"/>
              <a:cs typeface="+mn-cs"/>
            </a:rPr>
            <a:t>Consumer Credit control / EMI</a:t>
          </a:r>
          <a:endParaRPr lang="en-US" dirty="0">
            <a:solidFill>
              <a:sysClr val="window" lastClr="FFFFFF"/>
            </a:solidFill>
            <a:latin typeface="Franklin Gothic Medium Cond" panose="020B0606030402020204" pitchFamily="34" charset="0"/>
            <a:ea typeface="+mn-ea"/>
            <a:cs typeface="+mn-cs"/>
          </a:endParaRPr>
        </a:p>
      </dgm:t>
    </dgm:pt>
    <dgm:pt modelId="{F925A7D1-2DB2-496C-9F10-21D297888BD1}" type="parTrans" cxnId="{804AA2D5-B8AB-4A76-8013-311724F136AF}">
      <dgm:prSet/>
      <dgm:spPr/>
      <dgm:t>
        <a:bodyPr/>
        <a:lstStyle/>
        <a:p>
          <a:endParaRPr lang="en-US"/>
        </a:p>
      </dgm:t>
    </dgm:pt>
    <dgm:pt modelId="{BDD2DEA2-8F34-4650-9CDB-5AF668BA2110}" type="sibTrans" cxnId="{804AA2D5-B8AB-4A76-8013-311724F136AF}">
      <dgm:prSet/>
      <dgm:spPr/>
      <dgm:t>
        <a:bodyPr/>
        <a:lstStyle/>
        <a:p>
          <a:endParaRPr lang="en-US"/>
        </a:p>
      </dgm:t>
    </dgm:pt>
    <dgm:pt modelId="{621DD39E-D48E-493C-8F30-1661762A552B}">
      <dgm:prSet/>
      <dgm:spPr/>
      <dgm:t>
        <a:bodyPr/>
        <a:lstStyle/>
        <a:p>
          <a:r>
            <a:rPr lang="en-US" dirty="0" smtClean="0">
              <a:solidFill>
                <a:sysClr val="window" lastClr="FFFFFF"/>
              </a:solidFill>
              <a:latin typeface="Franklin Gothic Medium Cond" panose="020B0606030402020204" pitchFamily="34" charset="0"/>
              <a:ea typeface="+mn-ea"/>
              <a:cs typeface="+mn-cs"/>
            </a:rPr>
            <a:t>Margin / LTV </a:t>
          </a:r>
          <a:endParaRPr lang="en-US" dirty="0">
            <a:solidFill>
              <a:sysClr val="window" lastClr="FFFFFF"/>
            </a:solidFill>
            <a:latin typeface="Franklin Gothic Medium Cond" panose="020B0606030402020204" pitchFamily="34" charset="0"/>
            <a:ea typeface="+mn-ea"/>
            <a:cs typeface="+mn-cs"/>
          </a:endParaRPr>
        </a:p>
      </dgm:t>
    </dgm:pt>
    <dgm:pt modelId="{7B140732-9AD8-47D9-A415-0981F4847927}" type="parTrans" cxnId="{D983B9DB-0AE1-48C7-9FCF-0D123670F548}">
      <dgm:prSet/>
      <dgm:spPr/>
      <dgm:t>
        <a:bodyPr/>
        <a:lstStyle/>
        <a:p>
          <a:endParaRPr lang="en-US"/>
        </a:p>
      </dgm:t>
    </dgm:pt>
    <dgm:pt modelId="{0965233F-D79B-4F2D-B7E4-015EF8C2EEF4}" type="sibTrans" cxnId="{D983B9DB-0AE1-48C7-9FCF-0D123670F548}">
      <dgm:prSet/>
      <dgm:spPr/>
      <dgm:t>
        <a:bodyPr/>
        <a:lstStyle/>
        <a:p>
          <a:endParaRPr lang="en-US"/>
        </a:p>
      </dgm:t>
    </dgm:pt>
    <dgm:pt modelId="{BE49013F-3FE3-47B4-891D-F63CD62B100D}" type="pres">
      <dgm:prSet presAssocID="{5266C817-9BD3-4039-9582-15A85EC2FBD4}" presName="linear" presStyleCnt="0">
        <dgm:presLayoutVars>
          <dgm:dir/>
          <dgm:resizeHandles val="exact"/>
        </dgm:presLayoutVars>
      </dgm:prSet>
      <dgm:spPr/>
      <dgm:t>
        <a:bodyPr/>
        <a:lstStyle/>
        <a:p>
          <a:endParaRPr lang="en-US"/>
        </a:p>
      </dgm:t>
    </dgm:pt>
    <dgm:pt modelId="{7CAC02FA-0017-4302-AD74-BBA9CB381CB7}" type="pres">
      <dgm:prSet presAssocID="{90C1CFE9-B1A6-4B2B-8238-CFCC25176E00}" presName="comp" presStyleCnt="0"/>
      <dgm:spPr/>
    </dgm:pt>
    <dgm:pt modelId="{7010B559-FB08-4893-B1DA-5F8BF00CF383}" type="pres">
      <dgm:prSet presAssocID="{90C1CFE9-B1A6-4B2B-8238-CFCC25176E00}" presName="box" presStyleLbl="node1" presStyleIdx="0" presStyleCnt="2"/>
      <dgm:spPr/>
      <dgm:t>
        <a:bodyPr/>
        <a:lstStyle/>
        <a:p>
          <a:endParaRPr lang="en-US"/>
        </a:p>
      </dgm:t>
    </dgm:pt>
    <dgm:pt modelId="{1788DC5B-7106-4C6E-91A9-17F5C999B125}" type="pres">
      <dgm:prSet presAssocID="{90C1CFE9-B1A6-4B2B-8238-CFCC25176E00}" presName="img" presStyleLbl="fgImgPlace1" presStyleIdx="0" presStyleCnt="2" custScaleY="81915"/>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85565C56-143A-4630-B476-DB52129771DB}" type="pres">
      <dgm:prSet presAssocID="{90C1CFE9-B1A6-4B2B-8238-CFCC25176E00}" presName="text" presStyleLbl="node1" presStyleIdx="0" presStyleCnt="2">
        <dgm:presLayoutVars>
          <dgm:bulletEnabled val="1"/>
        </dgm:presLayoutVars>
      </dgm:prSet>
      <dgm:spPr/>
      <dgm:t>
        <a:bodyPr/>
        <a:lstStyle/>
        <a:p>
          <a:endParaRPr lang="en-US"/>
        </a:p>
      </dgm:t>
    </dgm:pt>
    <dgm:pt modelId="{4A3B867E-848C-4080-ABF7-C6B818FCCE08}" type="pres">
      <dgm:prSet presAssocID="{DADDB62F-7D86-4DF7-9A71-F4730E23BB35}" presName="spacer" presStyleCnt="0"/>
      <dgm:spPr/>
    </dgm:pt>
    <dgm:pt modelId="{DCC65A68-1BD3-49F4-A0D8-636F38D23F68}" type="pres">
      <dgm:prSet presAssocID="{B5E7C52D-FAB4-42E9-9181-D662FC70933E}" presName="comp" presStyleCnt="0"/>
      <dgm:spPr/>
    </dgm:pt>
    <dgm:pt modelId="{839B7839-990A-43CC-A7E1-6883DC84DFE5}" type="pres">
      <dgm:prSet presAssocID="{B5E7C52D-FAB4-42E9-9181-D662FC70933E}" presName="box" presStyleLbl="node1" presStyleIdx="1" presStyleCnt="2"/>
      <dgm:spPr/>
      <dgm:t>
        <a:bodyPr/>
        <a:lstStyle/>
        <a:p>
          <a:endParaRPr lang="en-US"/>
        </a:p>
      </dgm:t>
    </dgm:pt>
    <dgm:pt modelId="{0699BE69-639C-4ECE-B3BF-B56477592864}" type="pres">
      <dgm:prSet presAssocID="{B5E7C52D-FAB4-42E9-9181-D662FC70933E}" presName="img" presStyleLbl="fgImgPlace1" presStyleIdx="1" presStyleCnt="2" custScaleY="6984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D47389BE-DC75-4EF3-BEA6-37D69BABEED5}" type="pres">
      <dgm:prSet presAssocID="{B5E7C52D-FAB4-42E9-9181-D662FC70933E}" presName="text" presStyleLbl="node1" presStyleIdx="1" presStyleCnt="2">
        <dgm:presLayoutVars>
          <dgm:bulletEnabled val="1"/>
        </dgm:presLayoutVars>
      </dgm:prSet>
      <dgm:spPr/>
      <dgm:t>
        <a:bodyPr/>
        <a:lstStyle/>
        <a:p>
          <a:endParaRPr lang="en-US"/>
        </a:p>
      </dgm:t>
    </dgm:pt>
  </dgm:ptLst>
  <dgm:cxnLst>
    <dgm:cxn modelId="{733E3118-A332-4557-8F34-B4D45B080497}" type="presOf" srcId="{403C6F33-E66A-4D60-B41A-9560CCD783A2}" destId="{839B7839-990A-43CC-A7E1-6883DC84DFE5}" srcOrd="0" destOrd="1" presId="urn:microsoft.com/office/officeart/2005/8/layout/vList4"/>
    <dgm:cxn modelId="{C3164FA4-94A2-4B40-8989-E95D6821D50D}" srcId="{B5E7C52D-FAB4-42E9-9181-D662FC70933E}" destId="{4B2288E3-E3D6-4541-ACBC-15708AA8FEFD}" srcOrd="4" destOrd="0" parTransId="{096F43BD-25A1-42B2-A85F-AD8E2B1D1CE4}" sibTransId="{B59AC6B9-7AE9-451C-A54B-27EFB0795ED1}"/>
    <dgm:cxn modelId="{2ED1558C-2094-425D-8594-DC652CD08396}" srcId="{90C1CFE9-B1A6-4B2B-8238-CFCC25176E00}" destId="{B339E8DF-D633-4DC0-BCE6-C05DB1510C5A}" srcOrd="0" destOrd="0" parTransId="{1F51839F-ADDB-49D9-81F8-E8263180A94A}" sibTransId="{D09C590C-21D5-4555-A152-DF9A37A52F73}"/>
    <dgm:cxn modelId="{804AA2D5-B8AB-4A76-8013-311724F136AF}" srcId="{B5E7C52D-FAB4-42E9-9181-D662FC70933E}" destId="{EA4B2543-3015-4C40-BC7C-E721B1AF84AF}" srcOrd="1" destOrd="0" parTransId="{F925A7D1-2DB2-496C-9F10-21D297888BD1}" sibTransId="{BDD2DEA2-8F34-4650-9CDB-5AF668BA2110}"/>
    <dgm:cxn modelId="{BAED2299-4C8E-438C-B847-4EA1536F1466}" type="presOf" srcId="{B5E7C52D-FAB4-42E9-9181-D662FC70933E}" destId="{839B7839-990A-43CC-A7E1-6883DC84DFE5}" srcOrd="0" destOrd="0" presId="urn:microsoft.com/office/officeart/2005/8/layout/vList4"/>
    <dgm:cxn modelId="{6673E988-9C42-4616-BF0E-906E6ABDC20B}" type="presOf" srcId="{3E2C1A57-2043-4BE2-BEBA-E3993C46CEF0}" destId="{7010B559-FB08-4893-B1DA-5F8BF00CF383}" srcOrd="0" destOrd="4" presId="urn:microsoft.com/office/officeart/2005/8/layout/vList4"/>
    <dgm:cxn modelId="{D0308A2C-26B7-442F-A035-4624DF6D8FA6}" type="presOf" srcId="{87E2BD46-0118-4A9E-BF97-62CB1CB78B93}" destId="{85565C56-143A-4630-B476-DB52129771DB}" srcOrd="1" destOrd="2" presId="urn:microsoft.com/office/officeart/2005/8/layout/vList4"/>
    <dgm:cxn modelId="{572BF8C7-3576-4A26-9B31-8B616D7EF9A8}" type="presOf" srcId="{EA4B2543-3015-4C40-BC7C-E721B1AF84AF}" destId="{D47389BE-DC75-4EF3-BEA6-37D69BABEED5}" srcOrd="1" destOrd="2" presId="urn:microsoft.com/office/officeart/2005/8/layout/vList4"/>
    <dgm:cxn modelId="{39441C47-F4B4-43AB-948F-526E6A7EAE4B}" srcId="{B5E7C52D-FAB4-42E9-9181-D662FC70933E}" destId="{403C6F33-E66A-4D60-B41A-9560CCD783A2}" srcOrd="0" destOrd="0" parTransId="{8E2DA6EA-DE11-4D93-90B5-8834B9E33B1F}" sibTransId="{8C31EC1F-B09C-4654-BF47-73D70228F3C3}"/>
    <dgm:cxn modelId="{5B5334D7-49C6-4394-A3DC-41B0D387B10E}" srcId="{90C1CFE9-B1A6-4B2B-8238-CFCC25176E00}" destId="{CC0E054C-8032-4CD7-93EE-D175BBDAE787}" srcOrd="2" destOrd="0" parTransId="{C9EB398B-C7D8-4B76-9991-99D30B97A9FA}" sibTransId="{1AF5AF3B-F168-4EB7-8A2B-C6AE0D8EE20D}"/>
    <dgm:cxn modelId="{28356D55-64F2-467D-9AA2-AA192806B894}" type="presOf" srcId="{B339E8DF-D633-4DC0-BCE6-C05DB1510C5A}" destId="{85565C56-143A-4630-B476-DB52129771DB}" srcOrd="1" destOrd="1" presId="urn:microsoft.com/office/officeart/2005/8/layout/vList4"/>
    <dgm:cxn modelId="{D983B9DB-0AE1-48C7-9FCF-0D123670F548}" srcId="{B5E7C52D-FAB4-42E9-9181-D662FC70933E}" destId="{621DD39E-D48E-493C-8F30-1661762A552B}" srcOrd="2" destOrd="0" parTransId="{7B140732-9AD8-47D9-A415-0981F4847927}" sibTransId="{0965233F-D79B-4F2D-B7E4-015EF8C2EEF4}"/>
    <dgm:cxn modelId="{D95DFA40-9E4C-448F-A29B-FF98FC31E0F3}" type="presOf" srcId="{621DD39E-D48E-493C-8F30-1661762A552B}" destId="{D47389BE-DC75-4EF3-BEA6-37D69BABEED5}" srcOrd="1" destOrd="3" presId="urn:microsoft.com/office/officeart/2005/8/layout/vList4"/>
    <dgm:cxn modelId="{F0A1F206-7116-4AE1-A175-292EDAD4B4B5}" type="presOf" srcId="{90C1CFE9-B1A6-4B2B-8238-CFCC25176E00}" destId="{85565C56-143A-4630-B476-DB52129771DB}" srcOrd="1" destOrd="0" presId="urn:microsoft.com/office/officeart/2005/8/layout/vList4"/>
    <dgm:cxn modelId="{8B935BC9-1F64-425E-8DD4-6D632D0CAC2C}" srcId="{90C1CFE9-B1A6-4B2B-8238-CFCC25176E00}" destId="{87E2BD46-0118-4A9E-BF97-62CB1CB78B93}" srcOrd="1" destOrd="0" parTransId="{518C1199-4B60-47B1-B9A9-46DADCE56080}" sibTransId="{90BE34F8-41C8-4DCE-962F-F35EBDFFE7CF}"/>
    <dgm:cxn modelId="{76564F73-5605-4AEF-831E-75FC3A637ADC}" type="presOf" srcId="{3E2C1A57-2043-4BE2-BEBA-E3993C46CEF0}" destId="{85565C56-143A-4630-B476-DB52129771DB}" srcOrd="1" destOrd="4" presId="urn:microsoft.com/office/officeart/2005/8/layout/vList4"/>
    <dgm:cxn modelId="{1242E106-2E9D-47F8-8F34-DDEDC53C2C8D}" type="presOf" srcId="{66344C7F-285C-4A31-9902-B1CA856478AD}" destId="{D47389BE-DC75-4EF3-BEA6-37D69BABEED5}" srcOrd="1" destOrd="4" presId="urn:microsoft.com/office/officeart/2005/8/layout/vList4"/>
    <dgm:cxn modelId="{DE570BD8-0C30-4A8E-BB66-43BF3C21139B}" type="presOf" srcId="{4B2288E3-E3D6-4541-ACBC-15708AA8FEFD}" destId="{D47389BE-DC75-4EF3-BEA6-37D69BABEED5}" srcOrd="1" destOrd="5" presId="urn:microsoft.com/office/officeart/2005/8/layout/vList4"/>
    <dgm:cxn modelId="{57108145-C773-41A2-BBD1-88EB320D6F09}" type="presOf" srcId="{66344C7F-285C-4A31-9902-B1CA856478AD}" destId="{839B7839-990A-43CC-A7E1-6883DC84DFE5}" srcOrd="0" destOrd="4" presId="urn:microsoft.com/office/officeart/2005/8/layout/vList4"/>
    <dgm:cxn modelId="{A8237340-4DDE-4839-B34A-59CF1931C915}" type="presOf" srcId="{403C6F33-E66A-4D60-B41A-9560CCD783A2}" destId="{D47389BE-DC75-4EF3-BEA6-37D69BABEED5}" srcOrd="1" destOrd="1" presId="urn:microsoft.com/office/officeart/2005/8/layout/vList4"/>
    <dgm:cxn modelId="{2E465F54-22BD-4D6E-B436-5FD4BE42DBF8}" type="presOf" srcId="{CC0E054C-8032-4CD7-93EE-D175BBDAE787}" destId="{85565C56-143A-4630-B476-DB52129771DB}" srcOrd="1" destOrd="3" presId="urn:microsoft.com/office/officeart/2005/8/layout/vList4"/>
    <dgm:cxn modelId="{F9702B34-94C3-4998-945B-BCD60EC0AC6D}" type="presOf" srcId="{4B2288E3-E3D6-4541-ACBC-15708AA8FEFD}" destId="{839B7839-990A-43CC-A7E1-6883DC84DFE5}" srcOrd="0" destOrd="5" presId="urn:microsoft.com/office/officeart/2005/8/layout/vList4"/>
    <dgm:cxn modelId="{5893D3DD-5406-4FF3-81CA-DF42997CC7BD}" srcId="{B5E7C52D-FAB4-42E9-9181-D662FC70933E}" destId="{66344C7F-285C-4A31-9902-B1CA856478AD}" srcOrd="3" destOrd="0" parTransId="{358CEB49-DD83-4867-A357-1F91FE13DFD0}" sibTransId="{A56E6C66-8594-447C-86DB-74A08B67E640}"/>
    <dgm:cxn modelId="{0159B9D4-0DE7-4FBA-8CC7-98E35AE47CA1}" type="presOf" srcId="{90C1CFE9-B1A6-4B2B-8238-CFCC25176E00}" destId="{7010B559-FB08-4893-B1DA-5F8BF00CF383}" srcOrd="0" destOrd="0" presId="urn:microsoft.com/office/officeart/2005/8/layout/vList4"/>
    <dgm:cxn modelId="{BC5BF112-63D2-4BBC-9191-717748F944AA}" type="presOf" srcId="{B5E7C52D-FAB4-42E9-9181-D662FC70933E}" destId="{D47389BE-DC75-4EF3-BEA6-37D69BABEED5}" srcOrd="1" destOrd="0" presId="urn:microsoft.com/office/officeart/2005/8/layout/vList4"/>
    <dgm:cxn modelId="{0565A6FA-A799-425A-9FA6-5F16564DDAE0}" srcId="{5266C817-9BD3-4039-9582-15A85EC2FBD4}" destId="{90C1CFE9-B1A6-4B2B-8238-CFCC25176E00}" srcOrd="0" destOrd="0" parTransId="{37FEB5EF-77C6-4394-B4E7-A60ED486D033}" sibTransId="{DADDB62F-7D86-4DF7-9A71-F4730E23BB35}"/>
    <dgm:cxn modelId="{E511D65D-1FDB-487F-B64F-6C1E944E7433}" type="presOf" srcId="{B339E8DF-D633-4DC0-BCE6-C05DB1510C5A}" destId="{7010B559-FB08-4893-B1DA-5F8BF00CF383}" srcOrd="0" destOrd="1" presId="urn:microsoft.com/office/officeart/2005/8/layout/vList4"/>
    <dgm:cxn modelId="{9D99D513-FE9B-409E-B6CA-F7F064F6655E}" type="presOf" srcId="{87E2BD46-0118-4A9E-BF97-62CB1CB78B93}" destId="{7010B559-FB08-4893-B1DA-5F8BF00CF383}" srcOrd="0" destOrd="2" presId="urn:microsoft.com/office/officeart/2005/8/layout/vList4"/>
    <dgm:cxn modelId="{404DABFA-5ECB-46BD-941C-F7F565E67DA6}" srcId="{90C1CFE9-B1A6-4B2B-8238-CFCC25176E00}" destId="{3E2C1A57-2043-4BE2-BEBA-E3993C46CEF0}" srcOrd="3" destOrd="0" parTransId="{867D760C-D23F-45B2-8267-CC5B95923B4E}" sibTransId="{EE98A531-A1DC-469D-9AB1-902EEA331C70}"/>
    <dgm:cxn modelId="{08A65915-15E8-4AFF-A124-7E976FA16DAB}" type="presOf" srcId="{621DD39E-D48E-493C-8F30-1661762A552B}" destId="{839B7839-990A-43CC-A7E1-6883DC84DFE5}" srcOrd="0" destOrd="3" presId="urn:microsoft.com/office/officeart/2005/8/layout/vList4"/>
    <dgm:cxn modelId="{D4EA1DFA-F533-43BC-83D7-91E0B6BE6944}" type="presOf" srcId="{EA4B2543-3015-4C40-BC7C-E721B1AF84AF}" destId="{839B7839-990A-43CC-A7E1-6883DC84DFE5}" srcOrd="0" destOrd="2" presId="urn:microsoft.com/office/officeart/2005/8/layout/vList4"/>
    <dgm:cxn modelId="{86963B51-7F43-4617-BBC5-38E7317FBD16}" type="presOf" srcId="{5266C817-9BD3-4039-9582-15A85EC2FBD4}" destId="{BE49013F-3FE3-47B4-891D-F63CD62B100D}" srcOrd="0" destOrd="0" presId="urn:microsoft.com/office/officeart/2005/8/layout/vList4"/>
    <dgm:cxn modelId="{672277AF-C84F-46EA-9A3A-436C105D3767}" srcId="{5266C817-9BD3-4039-9582-15A85EC2FBD4}" destId="{B5E7C52D-FAB4-42E9-9181-D662FC70933E}" srcOrd="1" destOrd="0" parTransId="{F2FAA908-3CC4-464C-9B48-06F9D43E6EE2}" sibTransId="{21894302-E0C9-41C5-A053-FE2D55EA7939}"/>
    <dgm:cxn modelId="{C764C31F-42C2-4784-9C57-B981E61941DE}" type="presOf" srcId="{CC0E054C-8032-4CD7-93EE-D175BBDAE787}" destId="{7010B559-FB08-4893-B1DA-5F8BF00CF383}" srcOrd="0" destOrd="3" presId="urn:microsoft.com/office/officeart/2005/8/layout/vList4"/>
    <dgm:cxn modelId="{23948379-9617-432D-82BB-6BC6AAC8ABAE}" type="presParOf" srcId="{BE49013F-3FE3-47B4-891D-F63CD62B100D}" destId="{7CAC02FA-0017-4302-AD74-BBA9CB381CB7}" srcOrd="0" destOrd="0" presId="urn:microsoft.com/office/officeart/2005/8/layout/vList4"/>
    <dgm:cxn modelId="{C639FBD5-0016-4BAF-8446-3FD5607B8FDF}" type="presParOf" srcId="{7CAC02FA-0017-4302-AD74-BBA9CB381CB7}" destId="{7010B559-FB08-4893-B1DA-5F8BF00CF383}" srcOrd="0" destOrd="0" presId="urn:microsoft.com/office/officeart/2005/8/layout/vList4"/>
    <dgm:cxn modelId="{14985770-2B09-4D50-9E60-58CC1345F01C}" type="presParOf" srcId="{7CAC02FA-0017-4302-AD74-BBA9CB381CB7}" destId="{1788DC5B-7106-4C6E-91A9-17F5C999B125}" srcOrd="1" destOrd="0" presId="urn:microsoft.com/office/officeart/2005/8/layout/vList4"/>
    <dgm:cxn modelId="{18656853-E506-41F6-A5A9-EFB6B240BB38}" type="presParOf" srcId="{7CAC02FA-0017-4302-AD74-BBA9CB381CB7}" destId="{85565C56-143A-4630-B476-DB52129771DB}" srcOrd="2" destOrd="0" presId="urn:microsoft.com/office/officeart/2005/8/layout/vList4"/>
    <dgm:cxn modelId="{B50B825A-FC40-4D1C-806B-DDD1A979DDDF}" type="presParOf" srcId="{BE49013F-3FE3-47B4-891D-F63CD62B100D}" destId="{4A3B867E-848C-4080-ABF7-C6B818FCCE08}" srcOrd="1" destOrd="0" presId="urn:microsoft.com/office/officeart/2005/8/layout/vList4"/>
    <dgm:cxn modelId="{E9CDB92F-8079-45FF-BF15-439FE2544B06}" type="presParOf" srcId="{BE49013F-3FE3-47B4-891D-F63CD62B100D}" destId="{DCC65A68-1BD3-49F4-A0D8-636F38D23F68}" srcOrd="2" destOrd="0" presId="urn:microsoft.com/office/officeart/2005/8/layout/vList4"/>
    <dgm:cxn modelId="{659740F8-0C9E-4154-88C1-471AC4F94D9C}" type="presParOf" srcId="{DCC65A68-1BD3-49F4-A0D8-636F38D23F68}" destId="{839B7839-990A-43CC-A7E1-6883DC84DFE5}" srcOrd="0" destOrd="0" presId="urn:microsoft.com/office/officeart/2005/8/layout/vList4"/>
    <dgm:cxn modelId="{D654F341-2FB3-4765-A4C7-3B18BF73217E}" type="presParOf" srcId="{DCC65A68-1BD3-49F4-A0D8-636F38D23F68}" destId="{0699BE69-639C-4ECE-B3BF-B56477592864}" srcOrd="1" destOrd="0" presId="urn:microsoft.com/office/officeart/2005/8/layout/vList4"/>
    <dgm:cxn modelId="{4883D152-3FB6-4133-B3BC-6AC4B9FD5689}" type="presParOf" srcId="{DCC65A68-1BD3-49F4-A0D8-636F38D23F68}" destId="{D47389BE-DC75-4EF3-BEA6-37D69BABEED5}"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399C47-CBF8-4D1D-8BC6-D3C304ECCED8}" type="doc">
      <dgm:prSet loTypeId="urn:microsoft.com/office/officeart/2008/layout/HorizontalMultiLevelHierarchy" loCatId="hierarchy" qsTypeId="urn:microsoft.com/office/officeart/2005/8/quickstyle/3d4" qsCatId="3D" csTypeId="urn:microsoft.com/office/officeart/2005/8/colors/accent1_2" csCatId="accent1" phldr="1"/>
      <dgm:spPr/>
      <dgm:t>
        <a:bodyPr/>
        <a:lstStyle/>
        <a:p>
          <a:endParaRPr lang="en-US"/>
        </a:p>
      </dgm:t>
    </dgm:pt>
    <dgm:pt modelId="{41D94F59-EE8E-4B62-8A2B-09A8CF3F61C8}">
      <dgm:prSet phldrT="[Text]" custT="1"/>
      <dgm:spPr/>
      <dgm:t>
        <a:bodyPr/>
        <a:lstStyle/>
        <a:p>
          <a:r>
            <a:rPr lang="en-US" sz="3600" dirty="0" smtClean="0">
              <a:solidFill>
                <a:schemeClr val="tx1"/>
              </a:solidFill>
            </a:rPr>
            <a:t>Selective credit control </a:t>
          </a:r>
          <a:endParaRPr lang="en-US" sz="3600" dirty="0">
            <a:solidFill>
              <a:schemeClr val="tx1"/>
            </a:solidFill>
          </a:endParaRPr>
        </a:p>
      </dgm:t>
    </dgm:pt>
    <dgm:pt modelId="{8A48B778-7DB3-41EE-95A7-020693511270}" type="parTrans" cxnId="{F6417C05-8B4A-44BD-8A1F-4B842CA05F16}">
      <dgm:prSet/>
      <dgm:spPr/>
      <dgm:t>
        <a:bodyPr/>
        <a:lstStyle/>
        <a:p>
          <a:endParaRPr lang="en-US" sz="2400"/>
        </a:p>
      </dgm:t>
    </dgm:pt>
    <dgm:pt modelId="{0218B6DC-56AB-4463-8167-3CC469516E73}" type="sibTrans" cxnId="{F6417C05-8B4A-44BD-8A1F-4B842CA05F16}">
      <dgm:prSet/>
      <dgm:spPr/>
      <dgm:t>
        <a:bodyPr/>
        <a:lstStyle/>
        <a:p>
          <a:endParaRPr lang="en-US" sz="2400"/>
        </a:p>
      </dgm:t>
    </dgm:pt>
    <dgm:pt modelId="{02D84307-5E1B-47D8-832D-710C5BCDA27F}">
      <dgm:prSet phldrT="[Text]" custT="1"/>
      <dgm:spPr/>
      <dgm:t>
        <a:bodyPr/>
        <a:lstStyle/>
        <a:p>
          <a:r>
            <a:rPr lang="en-US" sz="2800" dirty="0" smtClean="0">
              <a:solidFill>
                <a:schemeClr val="tx1"/>
              </a:solidFill>
            </a:rPr>
            <a:t>Negative, Restrictive</a:t>
          </a:r>
          <a:endParaRPr lang="en-US" sz="2800" dirty="0">
            <a:solidFill>
              <a:schemeClr val="tx1"/>
            </a:solidFill>
          </a:endParaRPr>
        </a:p>
      </dgm:t>
    </dgm:pt>
    <dgm:pt modelId="{8F72A574-D732-4BB8-805B-DB54A38B9B70}" type="parTrans" cxnId="{4974D8D1-9DCC-453B-815C-004E7FFF24EC}">
      <dgm:prSet custT="1"/>
      <dgm:spPr/>
      <dgm:t>
        <a:bodyPr/>
        <a:lstStyle/>
        <a:p>
          <a:endParaRPr lang="en-US" sz="700"/>
        </a:p>
      </dgm:t>
    </dgm:pt>
    <dgm:pt modelId="{2D8FB89C-19ED-4129-90F1-C149B969D98E}" type="sibTrans" cxnId="{4974D8D1-9DCC-453B-815C-004E7FFF24EC}">
      <dgm:prSet/>
      <dgm:spPr/>
      <dgm:t>
        <a:bodyPr/>
        <a:lstStyle/>
        <a:p>
          <a:endParaRPr lang="en-US" sz="2400"/>
        </a:p>
      </dgm:t>
    </dgm:pt>
    <dgm:pt modelId="{FB9E1516-18FC-4247-AD26-E9E4DD560CAE}">
      <dgm:prSet phldrT="[Text]" custT="1"/>
      <dgm:spPr/>
      <dgm:t>
        <a:bodyPr/>
        <a:lstStyle/>
        <a:p>
          <a:r>
            <a:rPr lang="en-US" sz="2800" dirty="0" smtClean="0">
              <a:solidFill>
                <a:schemeClr val="tx1"/>
              </a:solidFill>
            </a:rPr>
            <a:t>Positive</a:t>
          </a:r>
          <a:endParaRPr lang="en-US" sz="2800" dirty="0">
            <a:solidFill>
              <a:schemeClr val="tx1"/>
            </a:solidFill>
          </a:endParaRPr>
        </a:p>
      </dgm:t>
    </dgm:pt>
    <dgm:pt modelId="{D984C316-D34F-4558-829B-48172DA5C5AC}" type="parTrans" cxnId="{C91A44B4-CE69-42F4-BA0D-653633BC42A8}">
      <dgm:prSet custT="1"/>
      <dgm:spPr/>
      <dgm:t>
        <a:bodyPr/>
        <a:lstStyle/>
        <a:p>
          <a:endParaRPr lang="en-US" sz="700"/>
        </a:p>
      </dgm:t>
    </dgm:pt>
    <dgm:pt modelId="{DE179A38-F6D7-4259-8D54-9F137E33F699}" type="sibTrans" cxnId="{C91A44B4-CE69-42F4-BA0D-653633BC42A8}">
      <dgm:prSet/>
      <dgm:spPr/>
      <dgm:t>
        <a:bodyPr/>
        <a:lstStyle/>
        <a:p>
          <a:endParaRPr lang="en-US" sz="2400"/>
        </a:p>
      </dgm:t>
    </dgm:pt>
    <dgm:pt modelId="{8DFDED12-37A1-498B-99F2-F02ACF1146B6}">
      <dgm:prSet phldrT="[Text]" custT="1"/>
      <dgm:spPr>
        <a:solidFill>
          <a:srgbClr val="0A5792"/>
        </a:solidFill>
      </dgm:spPr>
      <dgm:t>
        <a:bodyPr/>
        <a:lstStyle/>
        <a:p>
          <a:r>
            <a:rPr lang="en-US" sz="2800" dirty="0" smtClean="0">
              <a:solidFill>
                <a:schemeClr val="tx1"/>
              </a:solidFill>
            </a:rPr>
            <a:t>Priority sector + </a:t>
          </a:r>
          <a:r>
            <a:rPr lang="en-US" sz="2800" dirty="0" smtClean="0">
              <a:solidFill>
                <a:srgbClr val="FFC000"/>
              </a:solidFill>
            </a:rPr>
            <a:t>“rationing” (min. this much)</a:t>
          </a:r>
          <a:endParaRPr lang="en-US" sz="2800" dirty="0">
            <a:solidFill>
              <a:srgbClr val="FFC000"/>
            </a:solidFill>
          </a:endParaRPr>
        </a:p>
      </dgm:t>
    </dgm:pt>
    <dgm:pt modelId="{C7AA8743-8972-498B-A136-31A38EFFCD24}" type="parTrans" cxnId="{AEAAB79A-B39E-415E-8AD1-D7889501301D}">
      <dgm:prSet custT="1"/>
      <dgm:spPr/>
      <dgm:t>
        <a:bodyPr/>
        <a:lstStyle/>
        <a:p>
          <a:endParaRPr lang="en-US" sz="700"/>
        </a:p>
      </dgm:t>
    </dgm:pt>
    <dgm:pt modelId="{756B2C9E-E3BB-49F3-926D-0164D4AF5AE2}" type="sibTrans" cxnId="{AEAAB79A-B39E-415E-8AD1-D7889501301D}">
      <dgm:prSet/>
      <dgm:spPr/>
      <dgm:t>
        <a:bodyPr/>
        <a:lstStyle/>
        <a:p>
          <a:endParaRPr lang="en-US" sz="2400"/>
        </a:p>
      </dgm:t>
    </dgm:pt>
    <dgm:pt modelId="{C9C57EDA-69E3-49C0-B897-5D7AB3EFA131}">
      <dgm:prSet phldrT="[Text]" custT="1"/>
      <dgm:spPr/>
      <dgm:t>
        <a:bodyPr/>
        <a:lstStyle/>
        <a:p>
          <a:r>
            <a:rPr lang="en-US" sz="2800" dirty="0" smtClean="0">
              <a:solidFill>
                <a:schemeClr val="tx1"/>
              </a:solidFill>
            </a:rPr>
            <a:t>“Ceiling” in “Non-Food” sector</a:t>
          </a:r>
          <a:endParaRPr lang="en-US" sz="2800" dirty="0">
            <a:solidFill>
              <a:schemeClr val="tx1"/>
            </a:solidFill>
          </a:endParaRPr>
        </a:p>
      </dgm:t>
    </dgm:pt>
    <dgm:pt modelId="{1BC527BE-273D-4E1F-8F89-A86EEA9B9353}" type="parTrans" cxnId="{97BF7425-D127-4D6A-BFFA-950E8AB8273B}">
      <dgm:prSet custT="1"/>
      <dgm:spPr/>
      <dgm:t>
        <a:bodyPr/>
        <a:lstStyle/>
        <a:p>
          <a:endParaRPr lang="en-US" sz="700"/>
        </a:p>
      </dgm:t>
    </dgm:pt>
    <dgm:pt modelId="{F6428BAB-B670-4FEF-B9EB-03B25DAA0BFB}" type="sibTrans" cxnId="{97BF7425-D127-4D6A-BFFA-950E8AB8273B}">
      <dgm:prSet/>
      <dgm:spPr/>
      <dgm:t>
        <a:bodyPr/>
        <a:lstStyle/>
        <a:p>
          <a:endParaRPr lang="en-US" sz="2400"/>
        </a:p>
      </dgm:t>
    </dgm:pt>
    <dgm:pt modelId="{A725C405-7463-4D94-83DB-9BF6033E5CBB}">
      <dgm:prSet phldrT="[Text]" custT="1"/>
      <dgm:spPr/>
      <dgm:t>
        <a:bodyPr/>
        <a:lstStyle/>
        <a:p>
          <a:r>
            <a:rPr lang="en-US" sz="2800" dirty="0" smtClean="0">
              <a:solidFill>
                <a:schemeClr val="tx1"/>
              </a:solidFill>
            </a:rPr>
            <a:t>Ceiling to “big loans”</a:t>
          </a:r>
          <a:endParaRPr lang="en-US" sz="2800" dirty="0">
            <a:solidFill>
              <a:schemeClr val="tx1"/>
            </a:solidFill>
          </a:endParaRPr>
        </a:p>
      </dgm:t>
    </dgm:pt>
    <dgm:pt modelId="{6544DC89-7603-4746-9F3C-1D75E47A5099}" type="parTrans" cxnId="{FB42F90D-906F-469C-AAE1-CFE70CC621DD}">
      <dgm:prSet custT="1"/>
      <dgm:spPr/>
      <dgm:t>
        <a:bodyPr/>
        <a:lstStyle/>
        <a:p>
          <a:endParaRPr lang="en-US" sz="700"/>
        </a:p>
      </dgm:t>
    </dgm:pt>
    <dgm:pt modelId="{A5680583-8CA4-4774-B56C-A3016FD6030F}" type="sibTrans" cxnId="{FB42F90D-906F-469C-AAE1-CFE70CC621DD}">
      <dgm:prSet/>
      <dgm:spPr/>
      <dgm:t>
        <a:bodyPr/>
        <a:lstStyle/>
        <a:p>
          <a:endParaRPr lang="en-US" sz="2400"/>
        </a:p>
      </dgm:t>
    </dgm:pt>
    <dgm:pt modelId="{42C1D3D3-9911-47F9-853F-B6B9DCE5083E}">
      <dgm:prSet phldrT="[Text]" custT="1"/>
      <dgm:spPr/>
      <dgm:t>
        <a:bodyPr/>
        <a:lstStyle/>
        <a:p>
          <a:r>
            <a:rPr lang="en-US" sz="2800" smtClean="0">
              <a:solidFill>
                <a:schemeClr val="tx1"/>
              </a:solidFill>
            </a:rPr>
            <a:t>Consumer credit control for durables</a:t>
          </a:r>
          <a:endParaRPr lang="en-US" sz="2800" dirty="0">
            <a:solidFill>
              <a:srgbClr val="FFC000"/>
            </a:solidFill>
          </a:endParaRPr>
        </a:p>
      </dgm:t>
    </dgm:pt>
    <dgm:pt modelId="{B5362494-3259-489D-BEF0-E8BDC1AE0A2C}" type="parTrans" cxnId="{572C0486-A2A1-497B-9DD9-D3A7AABC3086}">
      <dgm:prSet/>
      <dgm:spPr/>
      <dgm:t>
        <a:bodyPr/>
        <a:lstStyle/>
        <a:p>
          <a:endParaRPr lang="en-US"/>
        </a:p>
      </dgm:t>
    </dgm:pt>
    <dgm:pt modelId="{65CFA41B-CB92-44E9-AA7B-CFA91B3CF977}" type="sibTrans" cxnId="{572C0486-A2A1-497B-9DD9-D3A7AABC3086}">
      <dgm:prSet/>
      <dgm:spPr/>
      <dgm:t>
        <a:bodyPr/>
        <a:lstStyle/>
        <a:p>
          <a:endParaRPr lang="en-US"/>
        </a:p>
      </dgm:t>
    </dgm:pt>
    <dgm:pt modelId="{400CB207-D16C-4F31-941B-27C77ADFB678}" type="pres">
      <dgm:prSet presAssocID="{E1399C47-CBF8-4D1D-8BC6-D3C304ECCED8}" presName="Name0" presStyleCnt="0">
        <dgm:presLayoutVars>
          <dgm:chPref val="1"/>
          <dgm:dir/>
          <dgm:animOne val="branch"/>
          <dgm:animLvl val="lvl"/>
          <dgm:resizeHandles val="exact"/>
        </dgm:presLayoutVars>
      </dgm:prSet>
      <dgm:spPr/>
      <dgm:t>
        <a:bodyPr/>
        <a:lstStyle/>
        <a:p>
          <a:endParaRPr lang="en-US"/>
        </a:p>
      </dgm:t>
    </dgm:pt>
    <dgm:pt modelId="{CBAABE72-F93D-44A1-B894-D78EFEACA5A4}" type="pres">
      <dgm:prSet presAssocID="{41D94F59-EE8E-4B62-8A2B-09A8CF3F61C8}" presName="root1" presStyleCnt="0"/>
      <dgm:spPr/>
    </dgm:pt>
    <dgm:pt modelId="{451C1AB1-E027-4463-A334-A507FE3E3DE1}" type="pres">
      <dgm:prSet presAssocID="{41D94F59-EE8E-4B62-8A2B-09A8CF3F61C8}" presName="LevelOneTextNode" presStyleLbl="node0" presStyleIdx="0" presStyleCnt="1" custScaleY="105403">
        <dgm:presLayoutVars>
          <dgm:chPref val="3"/>
        </dgm:presLayoutVars>
      </dgm:prSet>
      <dgm:spPr/>
      <dgm:t>
        <a:bodyPr/>
        <a:lstStyle/>
        <a:p>
          <a:endParaRPr lang="en-US"/>
        </a:p>
      </dgm:t>
    </dgm:pt>
    <dgm:pt modelId="{82B94D49-2652-4CDB-BC2B-AFA5E2756571}" type="pres">
      <dgm:prSet presAssocID="{41D94F59-EE8E-4B62-8A2B-09A8CF3F61C8}" presName="level2hierChild" presStyleCnt="0"/>
      <dgm:spPr/>
    </dgm:pt>
    <dgm:pt modelId="{7C0B67FA-BC91-44D6-A899-EFA6498B8518}" type="pres">
      <dgm:prSet presAssocID="{8F72A574-D732-4BB8-805B-DB54A38B9B70}" presName="conn2-1" presStyleLbl="parChTrans1D2" presStyleIdx="0" presStyleCnt="2"/>
      <dgm:spPr/>
      <dgm:t>
        <a:bodyPr/>
        <a:lstStyle/>
        <a:p>
          <a:endParaRPr lang="en-US"/>
        </a:p>
      </dgm:t>
    </dgm:pt>
    <dgm:pt modelId="{ADACE222-B355-42A5-A6AD-CDB1824EF09A}" type="pres">
      <dgm:prSet presAssocID="{8F72A574-D732-4BB8-805B-DB54A38B9B70}" presName="connTx" presStyleLbl="parChTrans1D2" presStyleIdx="0" presStyleCnt="2"/>
      <dgm:spPr/>
      <dgm:t>
        <a:bodyPr/>
        <a:lstStyle/>
        <a:p>
          <a:endParaRPr lang="en-US"/>
        </a:p>
      </dgm:t>
    </dgm:pt>
    <dgm:pt modelId="{4CCC1BD2-821B-46E1-9F76-98F5456EC505}" type="pres">
      <dgm:prSet presAssocID="{02D84307-5E1B-47D8-832D-710C5BCDA27F}" presName="root2" presStyleCnt="0"/>
      <dgm:spPr/>
    </dgm:pt>
    <dgm:pt modelId="{E0119EB2-287C-467E-9FF1-85D887F16685}" type="pres">
      <dgm:prSet presAssocID="{02D84307-5E1B-47D8-832D-710C5BCDA27F}" presName="LevelTwoTextNode" presStyleLbl="node2" presStyleIdx="0" presStyleCnt="2" custScaleY="143499">
        <dgm:presLayoutVars>
          <dgm:chPref val="3"/>
        </dgm:presLayoutVars>
      </dgm:prSet>
      <dgm:spPr/>
      <dgm:t>
        <a:bodyPr/>
        <a:lstStyle/>
        <a:p>
          <a:endParaRPr lang="en-US"/>
        </a:p>
      </dgm:t>
    </dgm:pt>
    <dgm:pt modelId="{DAEBE788-3A18-4383-839C-6380CF16C365}" type="pres">
      <dgm:prSet presAssocID="{02D84307-5E1B-47D8-832D-710C5BCDA27F}" presName="level3hierChild" presStyleCnt="0"/>
      <dgm:spPr/>
    </dgm:pt>
    <dgm:pt modelId="{A3BEB297-9FAA-4F63-8E82-8E00D104CCDD}" type="pres">
      <dgm:prSet presAssocID="{1BC527BE-273D-4E1F-8F89-A86EEA9B9353}" presName="conn2-1" presStyleLbl="parChTrans1D3" presStyleIdx="0" presStyleCnt="4"/>
      <dgm:spPr/>
      <dgm:t>
        <a:bodyPr/>
        <a:lstStyle/>
        <a:p>
          <a:endParaRPr lang="en-US"/>
        </a:p>
      </dgm:t>
    </dgm:pt>
    <dgm:pt modelId="{3CD0635E-1012-4DC3-9AF2-14F6682EAE48}" type="pres">
      <dgm:prSet presAssocID="{1BC527BE-273D-4E1F-8F89-A86EEA9B9353}" presName="connTx" presStyleLbl="parChTrans1D3" presStyleIdx="0" presStyleCnt="4"/>
      <dgm:spPr/>
      <dgm:t>
        <a:bodyPr/>
        <a:lstStyle/>
        <a:p>
          <a:endParaRPr lang="en-US"/>
        </a:p>
      </dgm:t>
    </dgm:pt>
    <dgm:pt modelId="{07081916-90B3-44DD-96DB-6A2EE0AF6BE9}" type="pres">
      <dgm:prSet presAssocID="{C9C57EDA-69E3-49C0-B897-5D7AB3EFA131}" presName="root2" presStyleCnt="0"/>
      <dgm:spPr/>
    </dgm:pt>
    <dgm:pt modelId="{E38B0253-1AE6-4653-951D-D0D68D99D462}" type="pres">
      <dgm:prSet presAssocID="{C9C57EDA-69E3-49C0-B897-5D7AB3EFA131}" presName="LevelTwoTextNode" presStyleLbl="node3" presStyleIdx="0" presStyleCnt="4" custScaleY="143499">
        <dgm:presLayoutVars>
          <dgm:chPref val="3"/>
        </dgm:presLayoutVars>
      </dgm:prSet>
      <dgm:spPr/>
      <dgm:t>
        <a:bodyPr/>
        <a:lstStyle/>
        <a:p>
          <a:endParaRPr lang="en-US"/>
        </a:p>
      </dgm:t>
    </dgm:pt>
    <dgm:pt modelId="{E65B1AD7-01FA-46C9-922E-80664667619C}" type="pres">
      <dgm:prSet presAssocID="{C9C57EDA-69E3-49C0-B897-5D7AB3EFA131}" presName="level3hierChild" presStyleCnt="0"/>
      <dgm:spPr/>
    </dgm:pt>
    <dgm:pt modelId="{BF00E440-1168-4964-884A-4EDC016053FA}" type="pres">
      <dgm:prSet presAssocID="{6544DC89-7603-4746-9F3C-1D75E47A5099}" presName="conn2-1" presStyleLbl="parChTrans1D3" presStyleIdx="1" presStyleCnt="4"/>
      <dgm:spPr/>
      <dgm:t>
        <a:bodyPr/>
        <a:lstStyle/>
        <a:p>
          <a:endParaRPr lang="en-US"/>
        </a:p>
      </dgm:t>
    </dgm:pt>
    <dgm:pt modelId="{42702CBD-19E6-4725-A290-38A7E97C098E}" type="pres">
      <dgm:prSet presAssocID="{6544DC89-7603-4746-9F3C-1D75E47A5099}" presName="connTx" presStyleLbl="parChTrans1D3" presStyleIdx="1" presStyleCnt="4"/>
      <dgm:spPr/>
      <dgm:t>
        <a:bodyPr/>
        <a:lstStyle/>
        <a:p>
          <a:endParaRPr lang="en-US"/>
        </a:p>
      </dgm:t>
    </dgm:pt>
    <dgm:pt modelId="{98B1BDA2-4140-4770-A5FC-BB384EED0BEE}" type="pres">
      <dgm:prSet presAssocID="{A725C405-7463-4D94-83DB-9BF6033E5CBB}" presName="root2" presStyleCnt="0"/>
      <dgm:spPr/>
    </dgm:pt>
    <dgm:pt modelId="{EA02B8ED-338E-4C6F-B3B6-555CAF9A18B0}" type="pres">
      <dgm:prSet presAssocID="{A725C405-7463-4D94-83DB-9BF6033E5CBB}" presName="LevelTwoTextNode" presStyleLbl="node3" presStyleIdx="1" presStyleCnt="4" custScaleY="143499">
        <dgm:presLayoutVars>
          <dgm:chPref val="3"/>
        </dgm:presLayoutVars>
      </dgm:prSet>
      <dgm:spPr/>
      <dgm:t>
        <a:bodyPr/>
        <a:lstStyle/>
        <a:p>
          <a:endParaRPr lang="en-US"/>
        </a:p>
      </dgm:t>
    </dgm:pt>
    <dgm:pt modelId="{9260F405-3DC6-4245-81BB-59658E802F17}" type="pres">
      <dgm:prSet presAssocID="{A725C405-7463-4D94-83DB-9BF6033E5CBB}" presName="level3hierChild" presStyleCnt="0"/>
      <dgm:spPr/>
    </dgm:pt>
    <dgm:pt modelId="{EB5C1D03-3AC7-4C7B-B2DC-8BAC05C7B0F9}" type="pres">
      <dgm:prSet presAssocID="{D984C316-D34F-4558-829B-48172DA5C5AC}" presName="conn2-1" presStyleLbl="parChTrans1D2" presStyleIdx="1" presStyleCnt="2"/>
      <dgm:spPr/>
      <dgm:t>
        <a:bodyPr/>
        <a:lstStyle/>
        <a:p>
          <a:endParaRPr lang="en-US"/>
        </a:p>
      </dgm:t>
    </dgm:pt>
    <dgm:pt modelId="{0DAEAA7F-C330-420C-837D-EE5C227C505B}" type="pres">
      <dgm:prSet presAssocID="{D984C316-D34F-4558-829B-48172DA5C5AC}" presName="connTx" presStyleLbl="parChTrans1D2" presStyleIdx="1" presStyleCnt="2"/>
      <dgm:spPr/>
      <dgm:t>
        <a:bodyPr/>
        <a:lstStyle/>
        <a:p>
          <a:endParaRPr lang="en-US"/>
        </a:p>
      </dgm:t>
    </dgm:pt>
    <dgm:pt modelId="{B729A4EE-2B3C-4770-924B-0A0DD9301F3B}" type="pres">
      <dgm:prSet presAssocID="{FB9E1516-18FC-4247-AD26-E9E4DD560CAE}" presName="root2" presStyleCnt="0"/>
      <dgm:spPr/>
    </dgm:pt>
    <dgm:pt modelId="{4304566E-6F7E-470F-B53A-361F18BC666B}" type="pres">
      <dgm:prSet presAssocID="{FB9E1516-18FC-4247-AD26-E9E4DD560CAE}" presName="LevelTwoTextNode" presStyleLbl="node2" presStyleIdx="1" presStyleCnt="2" custScaleY="143499">
        <dgm:presLayoutVars>
          <dgm:chPref val="3"/>
        </dgm:presLayoutVars>
      </dgm:prSet>
      <dgm:spPr/>
      <dgm:t>
        <a:bodyPr/>
        <a:lstStyle/>
        <a:p>
          <a:endParaRPr lang="en-US"/>
        </a:p>
      </dgm:t>
    </dgm:pt>
    <dgm:pt modelId="{7FA0CD14-3882-42F0-9A2B-A5DE349FC331}" type="pres">
      <dgm:prSet presAssocID="{FB9E1516-18FC-4247-AD26-E9E4DD560CAE}" presName="level3hierChild" presStyleCnt="0"/>
      <dgm:spPr/>
    </dgm:pt>
    <dgm:pt modelId="{2AF1DD7C-26A5-4421-9D94-C63FF11A5855}" type="pres">
      <dgm:prSet presAssocID="{C7AA8743-8972-498B-A136-31A38EFFCD24}" presName="conn2-1" presStyleLbl="parChTrans1D3" presStyleIdx="2" presStyleCnt="4"/>
      <dgm:spPr/>
      <dgm:t>
        <a:bodyPr/>
        <a:lstStyle/>
        <a:p>
          <a:endParaRPr lang="en-US"/>
        </a:p>
      </dgm:t>
    </dgm:pt>
    <dgm:pt modelId="{2F50CC47-A216-4E44-B543-93B112BFB394}" type="pres">
      <dgm:prSet presAssocID="{C7AA8743-8972-498B-A136-31A38EFFCD24}" presName="connTx" presStyleLbl="parChTrans1D3" presStyleIdx="2" presStyleCnt="4"/>
      <dgm:spPr/>
      <dgm:t>
        <a:bodyPr/>
        <a:lstStyle/>
        <a:p>
          <a:endParaRPr lang="en-US"/>
        </a:p>
      </dgm:t>
    </dgm:pt>
    <dgm:pt modelId="{378D69D6-66E7-4914-AA39-81F196C67722}" type="pres">
      <dgm:prSet presAssocID="{8DFDED12-37A1-498B-99F2-F02ACF1146B6}" presName="root2" presStyleCnt="0"/>
      <dgm:spPr/>
    </dgm:pt>
    <dgm:pt modelId="{8319B3A2-898F-4D48-9AC4-7E42CF92DDFB}" type="pres">
      <dgm:prSet presAssocID="{8DFDED12-37A1-498B-99F2-F02ACF1146B6}" presName="LevelTwoTextNode" presStyleLbl="node3" presStyleIdx="2" presStyleCnt="4" custScaleY="143499">
        <dgm:presLayoutVars>
          <dgm:chPref val="3"/>
        </dgm:presLayoutVars>
      </dgm:prSet>
      <dgm:spPr/>
      <dgm:t>
        <a:bodyPr/>
        <a:lstStyle/>
        <a:p>
          <a:endParaRPr lang="en-US"/>
        </a:p>
      </dgm:t>
    </dgm:pt>
    <dgm:pt modelId="{B85671A6-577E-487C-BE32-7F576C3D71A8}" type="pres">
      <dgm:prSet presAssocID="{8DFDED12-37A1-498B-99F2-F02ACF1146B6}" presName="level3hierChild" presStyleCnt="0"/>
      <dgm:spPr/>
    </dgm:pt>
    <dgm:pt modelId="{B2826005-42EA-470F-879C-E16B407561EA}" type="pres">
      <dgm:prSet presAssocID="{B5362494-3259-489D-BEF0-E8BDC1AE0A2C}" presName="conn2-1" presStyleLbl="parChTrans1D3" presStyleIdx="3" presStyleCnt="4"/>
      <dgm:spPr/>
      <dgm:t>
        <a:bodyPr/>
        <a:lstStyle/>
        <a:p>
          <a:endParaRPr lang="en-US"/>
        </a:p>
      </dgm:t>
    </dgm:pt>
    <dgm:pt modelId="{2C03A6C8-6211-4D78-9C09-E7B4FBDCEFEB}" type="pres">
      <dgm:prSet presAssocID="{B5362494-3259-489D-BEF0-E8BDC1AE0A2C}" presName="connTx" presStyleLbl="parChTrans1D3" presStyleIdx="3" presStyleCnt="4"/>
      <dgm:spPr/>
      <dgm:t>
        <a:bodyPr/>
        <a:lstStyle/>
        <a:p>
          <a:endParaRPr lang="en-US"/>
        </a:p>
      </dgm:t>
    </dgm:pt>
    <dgm:pt modelId="{8FA4B22D-BA09-4037-927C-D965EB551D27}" type="pres">
      <dgm:prSet presAssocID="{42C1D3D3-9911-47F9-853F-B6B9DCE5083E}" presName="root2" presStyleCnt="0"/>
      <dgm:spPr/>
    </dgm:pt>
    <dgm:pt modelId="{7F2D8630-71D0-4935-8613-A009AC00F566}" type="pres">
      <dgm:prSet presAssocID="{42C1D3D3-9911-47F9-853F-B6B9DCE5083E}" presName="LevelTwoTextNode" presStyleLbl="node3" presStyleIdx="3" presStyleCnt="4" custScaleY="143499">
        <dgm:presLayoutVars>
          <dgm:chPref val="3"/>
        </dgm:presLayoutVars>
      </dgm:prSet>
      <dgm:spPr/>
      <dgm:t>
        <a:bodyPr/>
        <a:lstStyle/>
        <a:p>
          <a:endParaRPr lang="en-US"/>
        </a:p>
      </dgm:t>
    </dgm:pt>
    <dgm:pt modelId="{E60919C9-8473-40F5-9AC8-1AD3340FE2AC}" type="pres">
      <dgm:prSet presAssocID="{42C1D3D3-9911-47F9-853F-B6B9DCE5083E}" presName="level3hierChild" presStyleCnt="0"/>
      <dgm:spPr/>
    </dgm:pt>
  </dgm:ptLst>
  <dgm:cxnLst>
    <dgm:cxn modelId="{C91A44B4-CE69-42F4-BA0D-653633BC42A8}" srcId="{41D94F59-EE8E-4B62-8A2B-09A8CF3F61C8}" destId="{FB9E1516-18FC-4247-AD26-E9E4DD560CAE}" srcOrd="1" destOrd="0" parTransId="{D984C316-D34F-4558-829B-48172DA5C5AC}" sibTransId="{DE179A38-F6D7-4259-8D54-9F137E33F699}"/>
    <dgm:cxn modelId="{AAD1CFD5-C41A-432C-878D-9B97C452DC9E}" type="presOf" srcId="{C7AA8743-8972-498B-A136-31A38EFFCD24}" destId="{2F50CC47-A216-4E44-B543-93B112BFB394}" srcOrd="1" destOrd="0" presId="urn:microsoft.com/office/officeart/2008/layout/HorizontalMultiLevelHierarchy"/>
    <dgm:cxn modelId="{BC7E814A-4E37-49C9-9686-E31804500615}" type="presOf" srcId="{41D94F59-EE8E-4B62-8A2B-09A8CF3F61C8}" destId="{451C1AB1-E027-4463-A334-A507FE3E3DE1}" srcOrd="0" destOrd="0" presId="urn:microsoft.com/office/officeart/2008/layout/HorizontalMultiLevelHierarchy"/>
    <dgm:cxn modelId="{D238EB87-6FAE-4006-9E2D-B4FA44B27E6C}" type="presOf" srcId="{8DFDED12-37A1-498B-99F2-F02ACF1146B6}" destId="{8319B3A2-898F-4D48-9AC4-7E42CF92DDFB}" srcOrd="0" destOrd="0" presId="urn:microsoft.com/office/officeart/2008/layout/HorizontalMultiLevelHierarchy"/>
    <dgm:cxn modelId="{97BF7425-D127-4D6A-BFFA-950E8AB8273B}" srcId="{02D84307-5E1B-47D8-832D-710C5BCDA27F}" destId="{C9C57EDA-69E3-49C0-B897-5D7AB3EFA131}" srcOrd="0" destOrd="0" parTransId="{1BC527BE-273D-4E1F-8F89-A86EEA9B9353}" sibTransId="{F6428BAB-B670-4FEF-B9EB-03B25DAA0BFB}"/>
    <dgm:cxn modelId="{08EC0693-8153-4E28-BFDF-3C117383556D}" type="presOf" srcId="{6544DC89-7603-4746-9F3C-1D75E47A5099}" destId="{BF00E440-1168-4964-884A-4EDC016053FA}" srcOrd="0" destOrd="0" presId="urn:microsoft.com/office/officeart/2008/layout/HorizontalMultiLevelHierarchy"/>
    <dgm:cxn modelId="{572C0486-A2A1-497B-9DD9-D3A7AABC3086}" srcId="{FB9E1516-18FC-4247-AD26-E9E4DD560CAE}" destId="{42C1D3D3-9911-47F9-853F-B6B9DCE5083E}" srcOrd="1" destOrd="0" parTransId="{B5362494-3259-489D-BEF0-E8BDC1AE0A2C}" sibTransId="{65CFA41B-CB92-44E9-AA7B-CFA91B3CF977}"/>
    <dgm:cxn modelId="{4974D8D1-9DCC-453B-815C-004E7FFF24EC}" srcId="{41D94F59-EE8E-4B62-8A2B-09A8CF3F61C8}" destId="{02D84307-5E1B-47D8-832D-710C5BCDA27F}" srcOrd="0" destOrd="0" parTransId="{8F72A574-D732-4BB8-805B-DB54A38B9B70}" sibTransId="{2D8FB89C-19ED-4129-90F1-C149B969D98E}"/>
    <dgm:cxn modelId="{F9D07C48-9D80-4384-8BBA-DDBE1EE113F2}" type="presOf" srcId="{E1399C47-CBF8-4D1D-8BC6-D3C304ECCED8}" destId="{400CB207-D16C-4F31-941B-27C77ADFB678}" srcOrd="0" destOrd="0" presId="urn:microsoft.com/office/officeart/2008/layout/HorizontalMultiLevelHierarchy"/>
    <dgm:cxn modelId="{AEAAB79A-B39E-415E-8AD1-D7889501301D}" srcId="{FB9E1516-18FC-4247-AD26-E9E4DD560CAE}" destId="{8DFDED12-37A1-498B-99F2-F02ACF1146B6}" srcOrd="0" destOrd="0" parTransId="{C7AA8743-8972-498B-A136-31A38EFFCD24}" sibTransId="{756B2C9E-E3BB-49F3-926D-0164D4AF5AE2}"/>
    <dgm:cxn modelId="{54460082-924F-4C3D-A540-3EDE84411358}" type="presOf" srcId="{B5362494-3259-489D-BEF0-E8BDC1AE0A2C}" destId="{2C03A6C8-6211-4D78-9C09-E7B4FBDCEFEB}" srcOrd="1" destOrd="0" presId="urn:microsoft.com/office/officeart/2008/layout/HorizontalMultiLevelHierarchy"/>
    <dgm:cxn modelId="{069E37B5-E7D9-4B52-AE8B-0D0490A6413F}" type="presOf" srcId="{D984C316-D34F-4558-829B-48172DA5C5AC}" destId="{0DAEAA7F-C330-420C-837D-EE5C227C505B}" srcOrd="1" destOrd="0" presId="urn:microsoft.com/office/officeart/2008/layout/HorizontalMultiLevelHierarchy"/>
    <dgm:cxn modelId="{BF6C949D-84DB-41A0-80A6-6DF6C5F96EA7}" type="presOf" srcId="{FB9E1516-18FC-4247-AD26-E9E4DD560CAE}" destId="{4304566E-6F7E-470F-B53A-361F18BC666B}" srcOrd="0" destOrd="0" presId="urn:microsoft.com/office/officeart/2008/layout/HorizontalMultiLevelHierarchy"/>
    <dgm:cxn modelId="{3DC3A405-27DC-453E-82F0-35A598D3CFA1}" type="presOf" srcId="{8F72A574-D732-4BB8-805B-DB54A38B9B70}" destId="{7C0B67FA-BC91-44D6-A899-EFA6498B8518}" srcOrd="0" destOrd="0" presId="urn:microsoft.com/office/officeart/2008/layout/HorizontalMultiLevelHierarchy"/>
    <dgm:cxn modelId="{A706D4F5-EF6C-40FB-B375-CC1EBC109560}" type="presOf" srcId="{8F72A574-D732-4BB8-805B-DB54A38B9B70}" destId="{ADACE222-B355-42A5-A6AD-CDB1824EF09A}" srcOrd="1" destOrd="0" presId="urn:microsoft.com/office/officeart/2008/layout/HorizontalMultiLevelHierarchy"/>
    <dgm:cxn modelId="{BBB699B3-DD9E-45A9-835C-DB00B46A5C76}" type="presOf" srcId="{A725C405-7463-4D94-83DB-9BF6033E5CBB}" destId="{EA02B8ED-338E-4C6F-B3B6-555CAF9A18B0}" srcOrd="0" destOrd="0" presId="urn:microsoft.com/office/officeart/2008/layout/HorizontalMultiLevelHierarchy"/>
    <dgm:cxn modelId="{D168F816-E151-457F-9DFF-D3A3D69EDCA0}" type="presOf" srcId="{B5362494-3259-489D-BEF0-E8BDC1AE0A2C}" destId="{B2826005-42EA-470F-879C-E16B407561EA}" srcOrd="0" destOrd="0" presId="urn:microsoft.com/office/officeart/2008/layout/HorizontalMultiLevelHierarchy"/>
    <dgm:cxn modelId="{DA2BCE45-BA39-419F-9D82-388D4E88DC54}" type="presOf" srcId="{02D84307-5E1B-47D8-832D-710C5BCDA27F}" destId="{E0119EB2-287C-467E-9FF1-85D887F16685}" srcOrd="0" destOrd="0" presId="urn:microsoft.com/office/officeart/2008/layout/HorizontalMultiLevelHierarchy"/>
    <dgm:cxn modelId="{4B81C7F5-86D1-4EA6-BE6A-8372D0384398}" type="presOf" srcId="{C9C57EDA-69E3-49C0-B897-5D7AB3EFA131}" destId="{E38B0253-1AE6-4653-951D-D0D68D99D462}" srcOrd="0" destOrd="0" presId="urn:microsoft.com/office/officeart/2008/layout/HorizontalMultiLevelHierarchy"/>
    <dgm:cxn modelId="{EBD3D22F-53F3-4CD9-B837-736E05995442}" type="presOf" srcId="{D984C316-D34F-4558-829B-48172DA5C5AC}" destId="{EB5C1D03-3AC7-4C7B-B2DC-8BAC05C7B0F9}" srcOrd="0" destOrd="0" presId="urn:microsoft.com/office/officeart/2008/layout/HorizontalMultiLevelHierarchy"/>
    <dgm:cxn modelId="{FB42F90D-906F-469C-AAE1-CFE70CC621DD}" srcId="{02D84307-5E1B-47D8-832D-710C5BCDA27F}" destId="{A725C405-7463-4D94-83DB-9BF6033E5CBB}" srcOrd="1" destOrd="0" parTransId="{6544DC89-7603-4746-9F3C-1D75E47A5099}" sibTransId="{A5680583-8CA4-4774-B56C-A3016FD6030F}"/>
    <dgm:cxn modelId="{9C2B6490-1BCD-48DD-9487-5DD213D555DC}" type="presOf" srcId="{42C1D3D3-9911-47F9-853F-B6B9DCE5083E}" destId="{7F2D8630-71D0-4935-8613-A009AC00F566}" srcOrd="0" destOrd="0" presId="urn:microsoft.com/office/officeart/2008/layout/HorizontalMultiLevelHierarchy"/>
    <dgm:cxn modelId="{F6417C05-8B4A-44BD-8A1F-4B842CA05F16}" srcId="{E1399C47-CBF8-4D1D-8BC6-D3C304ECCED8}" destId="{41D94F59-EE8E-4B62-8A2B-09A8CF3F61C8}" srcOrd="0" destOrd="0" parTransId="{8A48B778-7DB3-41EE-95A7-020693511270}" sibTransId="{0218B6DC-56AB-4463-8167-3CC469516E73}"/>
    <dgm:cxn modelId="{5C8CA279-39B7-4B92-8237-09EBE0130BF1}" type="presOf" srcId="{C7AA8743-8972-498B-A136-31A38EFFCD24}" destId="{2AF1DD7C-26A5-4421-9D94-C63FF11A5855}" srcOrd="0" destOrd="0" presId="urn:microsoft.com/office/officeart/2008/layout/HorizontalMultiLevelHierarchy"/>
    <dgm:cxn modelId="{CA448C5A-9429-4DF3-B253-221356BA1E7C}" type="presOf" srcId="{1BC527BE-273D-4E1F-8F89-A86EEA9B9353}" destId="{3CD0635E-1012-4DC3-9AF2-14F6682EAE48}" srcOrd="1" destOrd="0" presId="urn:microsoft.com/office/officeart/2008/layout/HorizontalMultiLevelHierarchy"/>
    <dgm:cxn modelId="{098486CC-9B8B-41A4-ADAC-D9C685D54145}" type="presOf" srcId="{1BC527BE-273D-4E1F-8F89-A86EEA9B9353}" destId="{A3BEB297-9FAA-4F63-8E82-8E00D104CCDD}" srcOrd="0" destOrd="0" presId="urn:microsoft.com/office/officeart/2008/layout/HorizontalMultiLevelHierarchy"/>
    <dgm:cxn modelId="{DCD81067-0187-4C45-BCE1-D185E509DC6C}" type="presOf" srcId="{6544DC89-7603-4746-9F3C-1D75E47A5099}" destId="{42702CBD-19E6-4725-A290-38A7E97C098E}" srcOrd="1" destOrd="0" presId="urn:microsoft.com/office/officeart/2008/layout/HorizontalMultiLevelHierarchy"/>
    <dgm:cxn modelId="{8DDF36A3-0F2D-4B9B-8313-A1CF3E9DED1E}" type="presParOf" srcId="{400CB207-D16C-4F31-941B-27C77ADFB678}" destId="{CBAABE72-F93D-44A1-B894-D78EFEACA5A4}" srcOrd="0" destOrd="0" presId="urn:microsoft.com/office/officeart/2008/layout/HorizontalMultiLevelHierarchy"/>
    <dgm:cxn modelId="{2D402A89-8ACE-426E-B435-C6376B1B8A23}" type="presParOf" srcId="{CBAABE72-F93D-44A1-B894-D78EFEACA5A4}" destId="{451C1AB1-E027-4463-A334-A507FE3E3DE1}" srcOrd="0" destOrd="0" presId="urn:microsoft.com/office/officeart/2008/layout/HorizontalMultiLevelHierarchy"/>
    <dgm:cxn modelId="{DEEDDACD-0981-40E1-9DAC-380B64790B45}" type="presParOf" srcId="{CBAABE72-F93D-44A1-B894-D78EFEACA5A4}" destId="{82B94D49-2652-4CDB-BC2B-AFA5E2756571}" srcOrd="1" destOrd="0" presId="urn:microsoft.com/office/officeart/2008/layout/HorizontalMultiLevelHierarchy"/>
    <dgm:cxn modelId="{4632C556-A4F8-49A4-9637-ECFEC97A2A7F}" type="presParOf" srcId="{82B94D49-2652-4CDB-BC2B-AFA5E2756571}" destId="{7C0B67FA-BC91-44D6-A899-EFA6498B8518}" srcOrd="0" destOrd="0" presId="urn:microsoft.com/office/officeart/2008/layout/HorizontalMultiLevelHierarchy"/>
    <dgm:cxn modelId="{1EB86A67-FB90-49A3-8E09-81B4B9F689F9}" type="presParOf" srcId="{7C0B67FA-BC91-44D6-A899-EFA6498B8518}" destId="{ADACE222-B355-42A5-A6AD-CDB1824EF09A}" srcOrd="0" destOrd="0" presId="urn:microsoft.com/office/officeart/2008/layout/HorizontalMultiLevelHierarchy"/>
    <dgm:cxn modelId="{3A9ADE19-6AF6-4A10-A320-240EB9EAB69A}" type="presParOf" srcId="{82B94D49-2652-4CDB-BC2B-AFA5E2756571}" destId="{4CCC1BD2-821B-46E1-9F76-98F5456EC505}" srcOrd="1" destOrd="0" presId="urn:microsoft.com/office/officeart/2008/layout/HorizontalMultiLevelHierarchy"/>
    <dgm:cxn modelId="{F03160F3-1556-4604-A81D-C0ABFBAE8F2C}" type="presParOf" srcId="{4CCC1BD2-821B-46E1-9F76-98F5456EC505}" destId="{E0119EB2-287C-467E-9FF1-85D887F16685}" srcOrd="0" destOrd="0" presId="urn:microsoft.com/office/officeart/2008/layout/HorizontalMultiLevelHierarchy"/>
    <dgm:cxn modelId="{63C76582-AF1B-4A9F-8007-9EE138BF7C8C}" type="presParOf" srcId="{4CCC1BD2-821B-46E1-9F76-98F5456EC505}" destId="{DAEBE788-3A18-4383-839C-6380CF16C365}" srcOrd="1" destOrd="0" presId="urn:microsoft.com/office/officeart/2008/layout/HorizontalMultiLevelHierarchy"/>
    <dgm:cxn modelId="{A427E615-A224-4C30-8D39-6BF3010AF9B3}" type="presParOf" srcId="{DAEBE788-3A18-4383-839C-6380CF16C365}" destId="{A3BEB297-9FAA-4F63-8E82-8E00D104CCDD}" srcOrd="0" destOrd="0" presId="urn:microsoft.com/office/officeart/2008/layout/HorizontalMultiLevelHierarchy"/>
    <dgm:cxn modelId="{2AFA5D72-4DF9-45C7-B785-FE023CB34DBF}" type="presParOf" srcId="{A3BEB297-9FAA-4F63-8E82-8E00D104CCDD}" destId="{3CD0635E-1012-4DC3-9AF2-14F6682EAE48}" srcOrd="0" destOrd="0" presId="urn:microsoft.com/office/officeart/2008/layout/HorizontalMultiLevelHierarchy"/>
    <dgm:cxn modelId="{D96F8A39-8E34-4EF4-9925-B724FADE6EAA}" type="presParOf" srcId="{DAEBE788-3A18-4383-839C-6380CF16C365}" destId="{07081916-90B3-44DD-96DB-6A2EE0AF6BE9}" srcOrd="1" destOrd="0" presId="urn:microsoft.com/office/officeart/2008/layout/HorizontalMultiLevelHierarchy"/>
    <dgm:cxn modelId="{2D898042-CA5E-4E56-A0A5-82C711B1485A}" type="presParOf" srcId="{07081916-90B3-44DD-96DB-6A2EE0AF6BE9}" destId="{E38B0253-1AE6-4653-951D-D0D68D99D462}" srcOrd="0" destOrd="0" presId="urn:microsoft.com/office/officeart/2008/layout/HorizontalMultiLevelHierarchy"/>
    <dgm:cxn modelId="{88C20CA0-B83B-4852-8860-6596AD5A86DF}" type="presParOf" srcId="{07081916-90B3-44DD-96DB-6A2EE0AF6BE9}" destId="{E65B1AD7-01FA-46C9-922E-80664667619C}" srcOrd="1" destOrd="0" presId="urn:microsoft.com/office/officeart/2008/layout/HorizontalMultiLevelHierarchy"/>
    <dgm:cxn modelId="{B0D52FF6-C8D1-498F-AFE8-FFD646264F6C}" type="presParOf" srcId="{DAEBE788-3A18-4383-839C-6380CF16C365}" destId="{BF00E440-1168-4964-884A-4EDC016053FA}" srcOrd="2" destOrd="0" presId="urn:microsoft.com/office/officeart/2008/layout/HorizontalMultiLevelHierarchy"/>
    <dgm:cxn modelId="{D7BE86DE-8A15-41F3-AB0D-D6C447059F9F}" type="presParOf" srcId="{BF00E440-1168-4964-884A-4EDC016053FA}" destId="{42702CBD-19E6-4725-A290-38A7E97C098E}" srcOrd="0" destOrd="0" presId="urn:microsoft.com/office/officeart/2008/layout/HorizontalMultiLevelHierarchy"/>
    <dgm:cxn modelId="{BB912FC5-BCCD-459E-935B-6406B268F2DA}" type="presParOf" srcId="{DAEBE788-3A18-4383-839C-6380CF16C365}" destId="{98B1BDA2-4140-4770-A5FC-BB384EED0BEE}" srcOrd="3" destOrd="0" presId="urn:microsoft.com/office/officeart/2008/layout/HorizontalMultiLevelHierarchy"/>
    <dgm:cxn modelId="{93ABCCD2-DDC5-4F26-BA63-FFDA1B0E3264}" type="presParOf" srcId="{98B1BDA2-4140-4770-A5FC-BB384EED0BEE}" destId="{EA02B8ED-338E-4C6F-B3B6-555CAF9A18B0}" srcOrd="0" destOrd="0" presId="urn:microsoft.com/office/officeart/2008/layout/HorizontalMultiLevelHierarchy"/>
    <dgm:cxn modelId="{5E863DD7-4BE8-4B37-BA6A-5DF474C2CAD2}" type="presParOf" srcId="{98B1BDA2-4140-4770-A5FC-BB384EED0BEE}" destId="{9260F405-3DC6-4245-81BB-59658E802F17}" srcOrd="1" destOrd="0" presId="urn:microsoft.com/office/officeart/2008/layout/HorizontalMultiLevelHierarchy"/>
    <dgm:cxn modelId="{AFC80FA4-1561-47BD-A92D-36565EE9F5F7}" type="presParOf" srcId="{82B94D49-2652-4CDB-BC2B-AFA5E2756571}" destId="{EB5C1D03-3AC7-4C7B-B2DC-8BAC05C7B0F9}" srcOrd="2" destOrd="0" presId="urn:microsoft.com/office/officeart/2008/layout/HorizontalMultiLevelHierarchy"/>
    <dgm:cxn modelId="{9E93AF98-6E44-4794-B62E-9CED4D6D7CB8}" type="presParOf" srcId="{EB5C1D03-3AC7-4C7B-B2DC-8BAC05C7B0F9}" destId="{0DAEAA7F-C330-420C-837D-EE5C227C505B}" srcOrd="0" destOrd="0" presId="urn:microsoft.com/office/officeart/2008/layout/HorizontalMultiLevelHierarchy"/>
    <dgm:cxn modelId="{6F069726-291C-4C6C-80E8-B8B209FC7E97}" type="presParOf" srcId="{82B94D49-2652-4CDB-BC2B-AFA5E2756571}" destId="{B729A4EE-2B3C-4770-924B-0A0DD9301F3B}" srcOrd="3" destOrd="0" presId="urn:microsoft.com/office/officeart/2008/layout/HorizontalMultiLevelHierarchy"/>
    <dgm:cxn modelId="{CDFF9D34-0ED8-44D7-A642-EC98DD03DFC5}" type="presParOf" srcId="{B729A4EE-2B3C-4770-924B-0A0DD9301F3B}" destId="{4304566E-6F7E-470F-B53A-361F18BC666B}" srcOrd="0" destOrd="0" presId="urn:microsoft.com/office/officeart/2008/layout/HorizontalMultiLevelHierarchy"/>
    <dgm:cxn modelId="{3885B5B2-806C-4825-AB68-FDA0B4344F84}" type="presParOf" srcId="{B729A4EE-2B3C-4770-924B-0A0DD9301F3B}" destId="{7FA0CD14-3882-42F0-9A2B-A5DE349FC331}" srcOrd="1" destOrd="0" presId="urn:microsoft.com/office/officeart/2008/layout/HorizontalMultiLevelHierarchy"/>
    <dgm:cxn modelId="{96B44423-F766-4A55-897F-265BE23F63D9}" type="presParOf" srcId="{7FA0CD14-3882-42F0-9A2B-A5DE349FC331}" destId="{2AF1DD7C-26A5-4421-9D94-C63FF11A5855}" srcOrd="0" destOrd="0" presId="urn:microsoft.com/office/officeart/2008/layout/HorizontalMultiLevelHierarchy"/>
    <dgm:cxn modelId="{7FE774C4-639A-46A5-A286-33D299FD4AF5}" type="presParOf" srcId="{2AF1DD7C-26A5-4421-9D94-C63FF11A5855}" destId="{2F50CC47-A216-4E44-B543-93B112BFB394}" srcOrd="0" destOrd="0" presId="urn:microsoft.com/office/officeart/2008/layout/HorizontalMultiLevelHierarchy"/>
    <dgm:cxn modelId="{658A8A0F-C28B-470E-8246-A8A852175E42}" type="presParOf" srcId="{7FA0CD14-3882-42F0-9A2B-A5DE349FC331}" destId="{378D69D6-66E7-4914-AA39-81F196C67722}" srcOrd="1" destOrd="0" presId="urn:microsoft.com/office/officeart/2008/layout/HorizontalMultiLevelHierarchy"/>
    <dgm:cxn modelId="{6146F689-7BDD-4452-836C-00BD6512806A}" type="presParOf" srcId="{378D69D6-66E7-4914-AA39-81F196C67722}" destId="{8319B3A2-898F-4D48-9AC4-7E42CF92DDFB}" srcOrd="0" destOrd="0" presId="urn:microsoft.com/office/officeart/2008/layout/HorizontalMultiLevelHierarchy"/>
    <dgm:cxn modelId="{BF2F6B81-1ED5-4E0F-9EE8-657E4F935A6F}" type="presParOf" srcId="{378D69D6-66E7-4914-AA39-81F196C67722}" destId="{B85671A6-577E-487C-BE32-7F576C3D71A8}" srcOrd="1" destOrd="0" presId="urn:microsoft.com/office/officeart/2008/layout/HorizontalMultiLevelHierarchy"/>
    <dgm:cxn modelId="{F64BA151-7C57-4146-AAC7-A2494AEDACCB}" type="presParOf" srcId="{7FA0CD14-3882-42F0-9A2B-A5DE349FC331}" destId="{B2826005-42EA-470F-879C-E16B407561EA}" srcOrd="2" destOrd="0" presId="urn:microsoft.com/office/officeart/2008/layout/HorizontalMultiLevelHierarchy"/>
    <dgm:cxn modelId="{E0A2F0C4-020C-4AA7-B928-1CB5DA95B28A}" type="presParOf" srcId="{B2826005-42EA-470F-879C-E16B407561EA}" destId="{2C03A6C8-6211-4D78-9C09-E7B4FBDCEFEB}" srcOrd="0" destOrd="0" presId="urn:microsoft.com/office/officeart/2008/layout/HorizontalMultiLevelHierarchy"/>
    <dgm:cxn modelId="{E84F46D9-31FB-4B9D-811B-0F51E4FF8EC6}" type="presParOf" srcId="{7FA0CD14-3882-42F0-9A2B-A5DE349FC331}" destId="{8FA4B22D-BA09-4037-927C-D965EB551D27}" srcOrd="3" destOrd="0" presId="urn:microsoft.com/office/officeart/2008/layout/HorizontalMultiLevelHierarchy"/>
    <dgm:cxn modelId="{6EC6E14C-0199-4EE2-82AF-1AB4854A6845}" type="presParOf" srcId="{8FA4B22D-BA09-4037-927C-D965EB551D27}" destId="{7F2D8630-71D0-4935-8613-A009AC00F566}" srcOrd="0" destOrd="0" presId="urn:microsoft.com/office/officeart/2008/layout/HorizontalMultiLevelHierarchy"/>
    <dgm:cxn modelId="{D44544EB-2A1E-422B-A530-F82EB2994DAC}" type="presParOf" srcId="{8FA4B22D-BA09-4037-927C-D965EB551D27}" destId="{E60919C9-8473-40F5-9AC8-1AD3340FE2AC}"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399C47-CBF8-4D1D-8BC6-D3C304ECCED8}" type="doc">
      <dgm:prSet loTypeId="urn:microsoft.com/office/officeart/2008/layout/HorizontalMultiLevelHierarchy" loCatId="hierarchy" qsTypeId="urn:microsoft.com/office/officeart/2005/8/quickstyle/3d4" qsCatId="3D" csTypeId="urn:microsoft.com/office/officeart/2005/8/colors/accent1_2" csCatId="accent1" phldr="1"/>
      <dgm:spPr/>
      <dgm:t>
        <a:bodyPr/>
        <a:lstStyle/>
        <a:p>
          <a:endParaRPr lang="en-US"/>
        </a:p>
      </dgm:t>
    </dgm:pt>
    <dgm:pt modelId="{41D94F59-EE8E-4B62-8A2B-09A8CF3F61C8}">
      <dgm:prSet phldrT="[Text]" custT="1"/>
      <dgm:spPr/>
      <dgm:t>
        <a:bodyPr/>
        <a:lstStyle/>
        <a:p>
          <a:r>
            <a:rPr lang="en-US" sz="3600" dirty="0" smtClean="0">
              <a:solidFill>
                <a:schemeClr val="tx1"/>
              </a:solidFill>
            </a:rPr>
            <a:t>Selective credit control </a:t>
          </a:r>
          <a:endParaRPr lang="en-US" sz="3600" dirty="0">
            <a:solidFill>
              <a:schemeClr val="tx1"/>
            </a:solidFill>
          </a:endParaRPr>
        </a:p>
      </dgm:t>
    </dgm:pt>
    <dgm:pt modelId="{8A48B778-7DB3-41EE-95A7-020693511270}" type="parTrans" cxnId="{F6417C05-8B4A-44BD-8A1F-4B842CA05F16}">
      <dgm:prSet/>
      <dgm:spPr/>
      <dgm:t>
        <a:bodyPr/>
        <a:lstStyle/>
        <a:p>
          <a:endParaRPr lang="en-US" sz="2400"/>
        </a:p>
      </dgm:t>
    </dgm:pt>
    <dgm:pt modelId="{0218B6DC-56AB-4463-8167-3CC469516E73}" type="sibTrans" cxnId="{F6417C05-8B4A-44BD-8A1F-4B842CA05F16}">
      <dgm:prSet/>
      <dgm:spPr/>
      <dgm:t>
        <a:bodyPr/>
        <a:lstStyle/>
        <a:p>
          <a:endParaRPr lang="en-US" sz="2400"/>
        </a:p>
      </dgm:t>
    </dgm:pt>
    <dgm:pt modelId="{02D84307-5E1B-47D8-832D-710C5BCDA27F}">
      <dgm:prSet phldrT="[Text]" custT="1"/>
      <dgm:spPr/>
      <dgm:t>
        <a:bodyPr/>
        <a:lstStyle/>
        <a:p>
          <a:r>
            <a:rPr lang="en-US" sz="2800" dirty="0" smtClean="0">
              <a:solidFill>
                <a:schemeClr val="tx1"/>
              </a:solidFill>
            </a:rPr>
            <a:t>Negative, Restrictive</a:t>
          </a:r>
          <a:endParaRPr lang="en-US" sz="2800" dirty="0">
            <a:solidFill>
              <a:schemeClr val="tx1"/>
            </a:solidFill>
          </a:endParaRPr>
        </a:p>
      </dgm:t>
    </dgm:pt>
    <dgm:pt modelId="{8F72A574-D732-4BB8-805B-DB54A38B9B70}" type="parTrans" cxnId="{4974D8D1-9DCC-453B-815C-004E7FFF24EC}">
      <dgm:prSet custT="1"/>
      <dgm:spPr/>
      <dgm:t>
        <a:bodyPr/>
        <a:lstStyle/>
        <a:p>
          <a:endParaRPr lang="en-US" sz="700"/>
        </a:p>
      </dgm:t>
    </dgm:pt>
    <dgm:pt modelId="{2D8FB89C-19ED-4129-90F1-C149B969D98E}" type="sibTrans" cxnId="{4974D8D1-9DCC-453B-815C-004E7FFF24EC}">
      <dgm:prSet/>
      <dgm:spPr/>
      <dgm:t>
        <a:bodyPr/>
        <a:lstStyle/>
        <a:p>
          <a:endParaRPr lang="en-US" sz="2400"/>
        </a:p>
      </dgm:t>
    </dgm:pt>
    <dgm:pt modelId="{FB9E1516-18FC-4247-AD26-E9E4DD560CAE}">
      <dgm:prSet phldrT="[Text]" custT="1"/>
      <dgm:spPr/>
      <dgm:t>
        <a:bodyPr/>
        <a:lstStyle/>
        <a:p>
          <a:r>
            <a:rPr lang="en-US" sz="2800" dirty="0" smtClean="0">
              <a:solidFill>
                <a:schemeClr val="tx1"/>
              </a:solidFill>
            </a:rPr>
            <a:t>Positive</a:t>
          </a:r>
          <a:endParaRPr lang="en-US" sz="2800" dirty="0">
            <a:solidFill>
              <a:schemeClr val="tx1"/>
            </a:solidFill>
          </a:endParaRPr>
        </a:p>
      </dgm:t>
    </dgm:pt>
    <dgm:pt modelId="{D984C316-D34F-4558-829B-48172DA5C5AC}" type="parTrans" cxnId="{C91A44B4-CE69-42F4-BA0D-653633BC42A8}">
      <dgm:prSet custT="1"/>
      <dgm:spPr/>
      <dgm:t>
        <a:bodyPr/>
        <a:lstStyle/>
        <a:p>
          <a:endParaRPr lang="en-US" sz="700"/>
        </a:p>
      </dgm:t>
    </dgm:pt>
    <dgm:pt modelId="{DE179A38-F6D7-4259-8D54-9F137E33F699}" type="sibTrans" cxnId="{C91A44B4-CE69-42F4-BA0D-653633BC42A8}">
      <dgm:prSet/>
      <dgm:spPr/>
      <dgm:t>
        <a:bodyPr/>
        <a:lstStyle/>
        <a:p>
          <a:endParaRPr lang="en-US" sz="2400"/>
        </a:p>
      </dgm:t>
    </dgm:pt>
    <dgm:pt modelId="{8DFDED12-37A1-498B-99F2-F02ACF1146B6}">
      <dgm:prSet phldrT="[Text]" custT="1"/>
      <dgm:spPr>
        <a:solidFill>
          <a:schemeClr val="accent2"/>
        </a:solidFill>
      </dgm:spPr>
      <dgm:t>
        <a:bodyPr/>
        <a:lstStyle/>
        <a:p>
          <a:r>
            <a:rPr lang="en-US" sz="2800" dirty="0" smtClean="0">
              <a:solidFill>
                <a:schemeClr val="tx1"/>
              </a:solidFill>
            </a:rPr>
            <a:t>Priority sector + </a:t>
          </a:r>
          <a:r>
            <a:rPr lang="en-US" sz="2800" dirty="0" smtClean="0">
              <a:solidFill>
                <a:srgbClr val="FFC000"/>
              </a:solidFill>
            </a:rPr>
            <a:t>“rationing” (min. this much)</a:t>
          </a:r>
          <a:endParaRPr lang="en-US" sz="2800" dirty="0">
            <a:solidFill>
              <a:srgbClr val="FFC000"/>
            </a:solidFill>
          </a:endParaRPr>
        </a:p>
      </dgm:t>
    </dgm:pt>
    <dgm:pt modelId="{C7AA8743-8972-498B-A136-31A38EFFCD24}" type="parTrans" cxnId="{AEAAB79A-B39E-415E-8AD1-D7889501301D}">
      <dgm:prSet custT="1"/>
      <dgm:spPr/>
      <dgm:t>
        <a:bodyPr/>
        <a:lstStyle/>
        <a:p>
          <a:endParaRPr lang="en-US" sz="700"/>
        </a:p>
      </dgm:t>
    </dgm:pt>
    <dgm:pt modelId="{756B2C9E-E3BB-49F3-926D-0164D4AF5AE2}" type="sibTrans" cxnId="{AEAAB79A-B39E-415E-8AD1-D7889501301D}">
      <dgm:prSet/>
      <dgm:spPr/>
      <dgm:t>
        <a:bodyPr/>
        <a:lstStyle/>
        <a:p>
          <a:endParaRPr lang="en-US" sz="2400"/>
        </a:p>
      </dgm:t>
    </dgm:pt>
    <dgm:pt modelId="{C9C57EDA-69E3-49C0-B897-5D7AB3EFA131}">
      <dgm:prSet phldrT="[Text]" custT="1"/>
      <dgm:spPr/>
      <dgm:t>
        <a:bodyPr/>
        <a:lstStyle/>
        <a:p>
          <a:r>
            <a:rPr lang="en-US" sz="2800" dirty="0" smtClean="0">
              <a:solidFill>
                <a:schemeClr val="tx1"/>
              </a:solidFill>
            </a:rPr>
            <a:t>“Ceiling” in “Non-Food” sector</a:t>
          </a:r>
          <a:endParaRPr lang="en-US" sz="2800" dirty="0">
            <a:solidFill>
              <a:schemeClr val="tx1"/>
            </a:solidFill>
          </a:endParaRPr>
        </a:p>
      </dgm:t>
    </dgm:pt>
    <dgm:pt modelId="{1BC527BE-273D-4E1F-8F89-A86EEA9B9353}" type="parTrans" cxnId="{97BF7425-D127-4D6A-BFFA-950E8AB8273B}">
      <dgm:prSet custT="1"/>
      <dgm:spPr/>
      <dgm:t>
        <a:bodyPr/>
        <a:lstStyle/>
        <a:p>
          <a:endParaRPr lang="en-US" sz="700"/>
        </a:p>
      </dgm:t>
    </dgm:pt>
    <dgm:pt modelId="{F6428BAB-B670-4FEF-B9EB-03B25DAA0BFB}" type="sibTrans" cxnId="{97BF7425-D127-4D6A-BFFA-950E8AB8273B}">
      <dgm:prSet/>
      <dgm:spPr/>
      <dgm:t>
        <a:bodyPr/>
        <a:lstStyle/>
        <a:p>
          <a:endParaRPr lang="en-US" sz="2400"/>
        </a:p>
      </dgm:t>
    </dgm:pt>
    <dgm:pt modelId="{A725C405-7463-4D94-83DB-9BF6033E5CBB}">
      <dgm:prSet phldrT="[Text]" custT="1"/>
      <dgm:spPr/>
      <dgm:t>
        <a:bodyPr/>
        <a:lstStyle/>
        <a:p>
          <a:r>
            <a:rPr lang="en-US" sz="2800" dirty="0" smtClean="0">
              <a:solidFill>
                <a:schemeClr val="tx1"/>
              </a:solidFill>
            </a:rPr>
            <a:t>Ceiling to “big loans”</a:t>
          </a:r>
          <a:endParaRPr lang="en-US" sz="2800" dirty="0">
            <a:solidFill>
              <a:schemeClr val="tx1"/>
            </a:solidFill>
          </a:endParaRPr>
        </a:p>
      </dgm:t>
    </dgm:pt>
    <dgm:pt modelId="{6544DC89-7603-4746-9F3C-1D75E47A5099}" type="parTrans" cxnId="{FB42F90D-906F-469C-AAE1-CFE70CC621DD}">
      <dgm:prSet custT="1"/>
      <dgm:spPr/>
      <dgm:t>
        <a:bodyPr/>
        <a:lstStyle/>
        <a:p>
          <a:endParaRPr lang="en-US" sz="700"/>
        </a:p>
      </dgm:t>
    </dgm:pt>
    <dgm:pt modelId="{A5680583-8CA4-4774-B56C-A3016FD6030F}" type="sibTrans" cxnId="{FB42F90D-906F-469C-AAE1-CFE70CC621DD}">
      <dgm:prSet/>
      <dgm:spPr/>
      <dgm:t>
        <a:bodyPr/>
        <a:lstStyle/>
        <a:p>
          <a:endParaRPr lang="en-US" sz="2400"/>
        </a:p>
      </dgm:t>
    </dgm:pt>
    <dgm:pt modelId="{42C1D3D3-9911-47F9-853F-B6B9DCE5083E}">
      <dgm:prSet phldrT="[Text]" custT="1"/>
      <dgm:spPr/>
      <dgm:t>
        <a:bodyPr/>
        <a:lstStyle/>
        <a:p>
          <a:r>
            <a:rPr lang="en-US" sz="2800" smtClean="0">
              <a:solidFill>
                <a:schemeClr val="tx1"/>
              </a:solidFill>
            </a:rPr>
            <a:t>Consumer credit control for durables</a:t>
          </a:r>
          <a:endParaRPr lang="en-US" sz="2800" dirty="0">
            <a:solidFill>
              <a:srgbClr val="FFC000"/>
            </a:solidFill>
          </a:endParaRPr>
        </a:p>
      </dgm:t>
    </dgm:pt>
    <dgm:pt modelId="{B5362494-3259-489D-BEF0-E8BDC1AE0A2C}" type="parTrans" cxnId="{572C0486-A2A1-497B-9DD9-D3A7AABC3086}">
      <dgm:prSet/>
      <dgm:spPr/>
      <dgm:t>
        <a:bodyPr/>
        <a:lstStyle/>
        <a:p>
          <a:endParaRPr lang="en-US"/>
        </a:p>
      </dgm:t>
    </dgm:pt>
    <dgm:pt modelId="{65CFA41B-CB92-44E9-AA7B-CFA91B3CF977}" type="sibTrans" cxnId="{572C0486-A2A1-497B-9DD9-D3A7AABC3086}">
      <dgm:prSet/>
      <dgm:spPr/>
      <dgm:t>
        <a:bodyPr/>
        <a:lstStyle/>
        <a:p>
          <a:endParaRPr lang="en-US"/>
        </a:p>
      </dgm:t>
    </dgm:pt>
    <dgm:pt modelId="{400CB207-D16C-4F31-941B-27C77ADFB678}" type="pres">
      <dgm:prSet presAssocID="{E1399C47-CBF8-4D1D-8BC6-D3C304ECCED8}" presName="Name0" presStyleCnt="0">
        <dgm:presLayoutVars>
          <dgm:chPref val="1"/>
          <dgm:dir/>
          <dgm:animOne val="branch"/>
          <dgm:animLvl val="lvl"/>
          <dgm:resizeHandles val="exact"/>
        </dgm:presLayoutVars>
      </dgm:prSet>
      <dgm:spPr/>
      <dgm:t>
        <a:bodyPr/>
        <a:lstStyle/>
        <a:p>
          <a:endParaRPr lang="en-US"/>
        </a:p>
      </dgm:t>
    </dgm:pt>
    <dgm:pt modelId="{CBAABE72-F93D-44A1-B894-D78EFEACA5A4}" type="pres">
      <dgm:prSet presAssocID="{41D94F59-EE8E-4B62-8A2B-09A8CF3F61C8}" presName="root1" presStyleCnt="0"/>
      <dgm:spPr/>
    </dgm:pt>
    <dgm:pt modelId="{451C1AB1-E027-4463-A334-A507FE3E3DE1}" type="pres">
      <dgm:prSet presAssocID="{41D94F59-EE8E-4B62-8A2B-09A8CF3F61C8}" presName="LevelOneTextNode" presStyleLbl="node0" presStyleIdx="0" presStyleCnt="1" custScaleY="105403">
        <dgm:presLayoutVars>
          <dgm:chPref val="3"/>
        </dgm:presLayoutVars>
      </dgm:prSet>
      <dgm:spPr/>
      <dgm:t>
        <a:bodyPr/>
        <a:lstStyle/>
        <a:p>
          <a:endParaRPr lang="en-US"/>
        </a:p>
      </dgm:t>
    </dgm:pt>
    <dgm:pt modelId="{82B94D49-2652-4CDB-BC2B-AFA5E2756571}" type="pres">
      <dgm:prSet presAssocID="{41D94F59-EE8E-4B62-8A2B-09A8CF3F61C8}" presName="level2hierChild" presStyleCnt="0"/>
      <dgm:spPr/>
    </dgm:pt>
    <dgm:pt modelId="{7C0B67FA-BC91-44D6-A899-EFA6498B8518}" type="pres">
      <dgm:prSet presAssocID="{8F72A574-D732-4BB8-805B-DB54A38B9B70}" presName="conn2-1" presStyleLbl="parChTrans1D2" presStyleIdx="0" presStyleCnt="2"/>
      <dgm:spPr/>
      <dgm:t>
        <a:bodyPr/>
        <a:lstStyle/>
        <a:p>
          <a:endParaRPr lang="en-US"/>
        </a:p>
      </dgm:t>
    </dgm:pt>
    <dgm:pt modelId="{ADACE222-B355-42A5-A6AD-CDB1824EF09A}" type="pres">
      <dgm:prSet presAssocID="{8F72A574-D732-4BB8-805B-DB54A38B9B70}" presName="connTx" presStyleLbl="parChTrans1D2" presStyleIdx="0" presStyleCnt="2"/>
      <dgm:spPr/>
      <dgm:t>
        <a:bodyPr/>
        <a:lstStyle/>
        <a:p>
          <a:endParaRPr lang="en-US"/>
        </a:p>
      </dgm:t>
    </dgm:pt>
    <dgm:pt modelId="{4CCC1BD2-821B-46E1-9F76-98F5456EC505}" type="pres">
      <dgm:prSet presAssocID="{02D84307-5E1B-47D8-832D-710C5BCDA27F}" presName="root2" presStyleCnt="0"/>
      <dgm:spPr/>
    </dgm:pt>
    <dgm:pt modelId="{E0119EB2-287C-467E-9FF1-85D887F16685}" type="pres">
      <dgm:prSet presAssocID="{02D84307-5E1B-47D8-832D-710C5BCDA27F}" presName="LevelTwoTextNode" presStyleLbl="node2" presStyleIdx="0" presStyleCnt="2" custScaleY="143499">
        <dgm:presLayoutVars>
          <dgm:chPref val="3"/>
        </dgm:presLayoutVars>
      </dgm:prSet>
      <dgm:spPr/>
      <dgm:t>
        <a:bodyPr/>
        <a:lstStyle/>
        <a:p>
          <a:endParaRPr lang="en-US"/>
        </a:p>
      </dgm:t>
    </dgm:pt>
    <dgm:pt modelId="{DAEBE788-3A18-4383-839C-6380CF16C365}" type="pres">
      <dgm:prSet presAssocID="{02D84307-5E1B-47D8-832D-710C5BCDA27F}" presName="level3hierChild" presStyleCnt="0"/>
      <dgm:spPr/>
    </dgm:pt>
    <dgm:pt modelId="{A3BEB297-9FAA-4F63-8E82-8E00D104CCDD}" type="pres">
      <dgm:prSet presAssocID="{1BC527BE-273D-4E1F-8F89-A86EEA9B9353}" presName="conn2-1" presStyleLbl="parChTrans1D3" presStyleIdx="0" presStyleCnt="4"/>
      <dgm:spPr/>
      <dgm:t>
        <a:bodyPr/>
        <a:lstStyle/>
        <a:p>
          <a:endParaRPr lang="en-US"/>
        </a:p>
      </dgm:t>
    </dgm:pt>
    <dgm:pt modelId="{3CD0635E-1012-4DC3-9AF2-14F6682EAE48}" type="pres">
      <dgm:prSet presAssocID="{1BC527BE-273D-4E1F-8F89-A86EEA9B9353}" presName="connTx" presStyleLbl="parChTrans1D3" presStyleIdx="0" presStyleCnt="4"/>
      <dgm:spPr/>
      <dgm:t>
        <a:bodyPr/>
        <a:lstStyle/>
        <a:p>
          <a:endParaRPr lang="en-US"/>
        </a:p>
      </dgm:t>
    </dgm:pt>
    <dgm:pt modelId="{07081916-90B3-44DD-96DB-6A2EE0AF6BE9}" type="pres">
      <dgm:prSet presAssocID="{C9C57EDA-69E3-49C0-B897-5D7AB3EFA131}" presName="root2" presStyleCnt="0"/>
      <dgm:spPr/>
    </dgm:pt>
    <dgm:pt modelId="{E38B0253-1AE6-4653-951D-D0D68D99D462}" type="pres">
      <dgm:prSet presAssocID="{C9C57EDA-69E3-49C0-B897-5D7AB3EFA131}" presName="LevelTwoTextNode" presStyleLbl="node3" presStyleIdx="0" presStyleCnt="4" custScaleY="143499">
        <dgm:presLayoutVars>
          <dgm:chPref val="3"/>
        </dgm:presLayoutVars>
      </dgm:prSet>
      <dgm:spPr/>
      <dgm:t>
        <a:bodyPr/>
        <a:lstStyle/>
        <a:p>
          <a:endParaRPr lang="en-US"/>
        </a:p>
      </dgm:t>
    </dgm:pt>
    <dgm:pt modelId="{E65B1AD7-01FA-46C9-922E-80664667619C}" type="pres">
      <dgm:prSet presAssocID="{C9C57EDA-69E3-49C0-B897-5D7AB3EFA131}" presName="level3hierChild" presStyleCnt="0"/>
      <dgm:spPr/>
    </dgm:pt>
    <dgm:pt modelId="{BF00E440-1168-4964-884A-4EDC016053FA}" type="pres">
      <dgm:prSet presAssocID="{6544DC89-7603-4746-9F3C-1D75E47A5099}" presName="conn2-1" presStyleLbl="parChTrans1D3" presStyleIdx="1" presStyleCnt="4"/>
      <dgm:spPr/>
      <dgm:t>
        <a:bodyPr/>
        <a:lstStyle/>
        <a:p>
          <a:endParaRPr lang="en-US"/>
        </a:p>
      </dgm:t>
    </dgm:pt>
    <dgm:pt modelId="{42702CBD-19E6-4725-A290-38A7E97C098E}" type="pres">
      <dgm:prSet presAssocID="{6544DC89-7603-4746-9F3C-1D75E47A5099}" presName="connTx" presStyleLbl="parChTrans1D3" presStyleIdx="1" presStyleCnt="4"/>
      <dgm:spPr/>
      <dgm:t>
        <a:bodyPr/>
        <a:lstStyle/>
        <a:p>
          <a:endParaRPr lang="en-US"/>
        </a:p>
      </dgm:t>
    </dgm:pt>
    <dgm:pt modelId="{98B1BDA2-4140-4770-A5FC-BB384EED0BEE}" type="pres">
      <dgm:prSet presAssocID="{A725C405-7463-4D94-83DB-9BF6033E5CBB}" presName="root2" presStyleCnt="0"/>
      <dgm:spPr/>
    </dgm:pt>
    <dgm:pt modelId="{EA02B8ED-338E-4C6F-B3B6-555CAF9A18B0}" type="pres">
      <dgm:prSet presAssocID="{A725C405-7463-4D94-83DB-9BF6033E5CBB}" presName="LevelTwoTextNode" presStyleLbl="node3" presStyleIdx="1" presStyleCnt="4" custScaleY="143499">
        <dgm:presLayoutVars>
          <dgm:chPref val="3"/>
        </dgm:presLayoutVars>
      </dgm:prSet>
      <dgm:spPr/>
      <dgm:t>
        <a:bodyPr/>
        <a:lstStyle/>
        <a:p>
          <a:endParaRPr lang="en-US"/>
        </a:p>
      </dgm:t>
    </dgm:pt>
    <dgm:pt modelId="{9260F405-3DC6-4245-81BB-59658E802F17}" type="pres">
      <dgm:prSet presAssocID="{A725C405-7463-4D94-83DB-9BF6033E5CBB}" presName="level3hierChild" presStyleCnt="0"/>
      <dgm:spPr/>
    </dgm:pt>
    <dgm:pt modelId="{EB5C1D03-3AC7-4C7B-B2DC-8BAC05C7B0F9}" type="pres">
      <dgm:prSet presAssocID="{D984C316-D34F-4558-829B-48172DA5C5AC}" presName="conn2-1" presStyleLbl="parChTrans1D2" presStyleIdx="1" presStyleCnt="2"/>
      <dgm:spPr/>
      <dgm:t>
        <a:bodyPr/>
        <a:lstStyle/>
        <a:p>
          <a:endParaRPr lang="en-US"/>
        </a:p>
      </dgm:t>
    </dgm:pt>
    <dgm:pt modelId="{0DAEAA7F-C330-420C-837D-EE5C227C505B}" type="pres">
      <dgm:prSet presAssocID="{D984C316-D34F-4558-829B-48172DA5C5AC}" presName="connTx" presStyleLbl="parChTrans1D2" presStyleIdx="1" presStyleCnt="2"/>
      <dgm:spPr/>
      <dgm:t>
        <a:bodyPr/>
        <a:lstStyle/>
        <a:p>
          <a:endParaRPr lang="en-US"/>
        </a:p>
      </dgm:t>
    </dgm:pt>
    <dgm:pt modelId="{B729A4EE-2B3C-4770-924B-0A0DD9301F3B}" type="pres">
      <dgm:prSet presAssocID="{FB9E1516-18FC-4247-AD26-E9E4DD560CAE}" presName="root2" presStyleCnt="0"/>
      <dgm:spPr/>
    </dgm:pt>
    <dgm:pt modelId="{4304566E-6F7E-470F-B53A-361F18BC666B}" type="pres">
      <dgm:prSet presAssocID="{FB9E1516-18FC-4247-AD26-E9E4DD560CAE}" presName="LevelTwoTextNode" presStyleLbl="node2" presStyleIdx="1" presStyleCnt="2" custScaleY="143499">
        <dgm:presLayoutVars>
          <dgm:chPref val="3"/>
        </dgm:presLayoutVars>
      </dgm:prSet>
      <dgm:spPr/>
      <dgm:t>
        <a:bodyPr/>
        <a:lstStyle/>
        <a:p>
          <a:endParaRPr lang="en-US"/>
        </a:p>
      </dgm:t>
    </dgm:pt>
    <dgm:pt modelId="{7FA0CD14-3882-42F0-9A2B-A5DE349FC331}" type="pres">
      <dgm:prSet presAssocID="{FB9E1516-18FC-4247-AD26-E9E4DD560CAE}" presName="level3hierChild" presStyleCnt="0"/>
      <dgm:spPr/>
    </dgm:pt>
    <dgm:pt modelId="{2AF1DD7C-26A5-4421-9D94-C63FF11A5855}" type="pres">
      <dgm:prSet presAssocID="{C7AA8743-8972-498B-A136-31A38EFFCD24}" presName="conn2-1" presStyleLbl="parChTrans1D3" presStyleIdx="2" presStyleCnt="4"/>
      <dgm:spPr/>
      <dgm:t>
        <a:bodyPr/>
        <a:lstStyle/>
        <a:p>
          <a:endParaRPr lang="en-US"/>
        </a:p>
      </dgm:t>
    </dgm:pt>
    <dgm:pt modelId="{2F50CC47-A216-4E44-B543-93B112BFB394}" type="pres">
      <dgm:prSet presAssocID="{C7AA8743-8972-498B-A136-31A38EFFCD24}" presName="connTx" presStyleLbl="parChTrans1D3" presStyleIdx="2" presStyleCnt="4"/>
      <dgm:spPr/>
      <dgm:t>
        <a:bodyPr/>
        <a:lstStyle/>
        <a:p>
          <a:endParaRPr lang="en-US"/>
        </a:p>
      </dgm:t>
    </dgm:pt>
    <dgm:pt modelId="{378D69D6-66E7-4914-AA39-81F196C67722}" type="pres">
      <dgm:prSet presAssocID="{8DFDED12-37A1-498B-99F2-F02ACF1146B6}" presName="root2" presStyleCnt="0"/>
      <dgm:spPr/>
    </dgm:pt>
    <dgm:pt modelId="{8319B3A2-898F-4D48-9AC4-7E42CF92DDFB}" type="pres">
      <dgm:prSet presAssocID="{8DFDED12-37A1-498B-99F2-F02ACF1146B6}" presName="LevelTwoTextNode" presStyleLbl="node3" presStyleIdx="2" presStyleCnt="4" custScaleY="143499">
        <dgm:presLayoutVars>
          <dgm:chPref val="3"/>
        </dgm:presLayoutVars>
      </dgm:prSet>
      <dgm:spPr/>
      <dgm:t>
        <a:bodyPr/>
        <a:lstStyle/>
        <a:p>
          <a:endParaRPr lang="en-US"/>
        </a:p>
      </dgm:t>
    </dgm:pt>
    <dgm:pt modelId="{B85671A6-577E-487C-BE32-7F576C3D71A8}" type="pres">
      <dgm:prSet presAssocID="{8DFDED12-37A1-498B-99F2-F02ACF1146B6}" presName="level3hierChild" presStyleCnt="0"/>
      <dgm:spPr/>
    </dgm:pt>
    <dgm:pt modelId="{B2826005-42EA-470F-879C-E16B407561EA}" type="pres">
      <dgm:prSet presAssocID="{B5362494-3259-489D-BEF0-E8BDC1AE0A2C}" presName="conn2-1" presStyleLbl="parChTrans1D3" presStyleIdx="3" presStyleCnt="4"/>
      <dgm:spPr/>
      <dgm:t>
        <a:bodyPr/>
        <a:lstStyle/>
        <a:p>
          <a:endParaRPr lang="en-US"/>
        </a:p>
      </dgm:t>
    </dgm:pt>
    <dgm:pt modelId="{2C03A6C8-6211-4D78-9C09-E7B4FBDCEFEB}" type="pres">
      <dgm:prSet presAssocID="{B5362494-3259-489D-BEF0-E8BDC1AE0A2C}" presName="connTx" presStyleLbl="parChTrans1D3" presStyleIdx="3" presStyleCnt="4"/>
      <dgm:spPr/>
      <dgm:t>
        <a:bodyPr/>
        <a:lstStyle/>
        <a:p>
          <a:endParaRPr lang="en-US"/>
        </a:p>
      </dgm:t>
    </dgm:pt>
    <dgm:pt modelId="{8FA4B22D-BA09-4037-927C-D965EB551D27}" type="pres">
      <dgm:prSet presAssocID="{42C1D3D3-9911-47F9-853F-B6B9DCE5083E}" presName="root2" presStyleCnt="0"/>
      <dgm:spPr/>
    </dgm:pt>
    <dgm:pt modelId="{7F2D8630-71D0-4935-8613-A009AC00F566}" type="pres">
      <dgm:prSet presAssocID="{42C1D3D3-9911-47F9-853F-B6B9DCE5083E}" presName="LevelTwoTextNode" presStyleLbl="node3" presStyleIdx="3" presStyleCnt="4" custScaleY="143499">
        <dgm:presLayoutVars>
          <dgm:chPref val="3"/>
        </dgm:presLayoutVars>
      </dgm:prSet>
      <dgm:spPr/>
      <dgm:t>
        <a:bodyPr/>
        <a:lstStyle/>
        <a:p>
          <a:endParaRPr lang="en-US"/>
        </a:p>
      </dgm:t>
    </dgm:pt>
    <dgm:pt modelId="{E60919C9-8473-40F5-9AC8-1AD3340FE2AC}" type="pres">
      <dgm:prSet presAssocID="{42C1D3D3-9911-47F9-853F-B6B9DCE5083E}" presName="level3hierChild" presStyleCnt="0"/>
      <dgm:spPr/>
    </dgm:pt>
  </dgm:ptLst>
  <dgm:cxnLst>
    <dgm:cxn modelId="{C91A44B4-CE69-42F4-BA0D-653633BC42A8}" srcId="{41D94F59-EE8E-4B62-8A2B-09A8CF3F61C8}" destId="{FB9E1516-18FC-4247-AD26-E9E4DD560CAE}" srcOrd="1" destOrd="0" parTransId="{D984C316-D34F-4558-829B-48172DA5C5AC}" sibTransId="{DE179A38-F6D7-4259-8D54-9F137E33F699}"/>
    <dgm:cxn modelId="{AAD1CFD5-C41A-432C-878D-9B97C452DC9E}" type="presOf" srcId="{C7AA8743-8972-498B-A136-31A38EFFCD24}" destId="{2F50CC47-A216-4E44-B543-93B112BFB394}" srcOrd="1" destOrd="0" presId="urn:microsoft.com/office/officeart/2008/layout/HorizontalMultiLevelHierarchy"/>
    <dgm:cxn modelId="{BC7E814A-4E37-49C9-9686-E31804500615}" type="presOf" srcId="{41D94F59-EE8E-4B62-8A2B-09A8CF3F61C8}" destId="{451C1AB1-E027-4463-A334-A507FE3E3DE1}" srcOrd="0" destOrd="0" presId="urn:microsoft.com/office/officeart/2008/layout/HorizontalMultiLevelHierarchy"/>
    <dgm:cxn modelId="{D238EB87-6FAE-4006-9E2D-B4FA44B27E6C}" type="presOf" srcId="{8DFDED12-37A1-498B-99F2-F02ACF1146B6}" destId="{8319B3A2-898F-4D48-9AC4-7E42CF92DDFB}" srcOrd="0" destOrd="0" presId="urn:microsoft.com/office/officeart/2008/layout/HorizontalMultiLevelHierarchy"/>
    <dgm:cxn modelId="{97BF7425-D127-4D6A-BFFA-950E8AB8273B}" srcId="{02D84307-5E1B-47D8-832D-710C5BCDA27F}" destId="{C9C57EDA-69E3-49C0-B897-5D7AB3EFA131}" srcOrd="0" destOrd="0" parTransId="{1BC527BE-273D-4E1F-8F89-A86EEA9B9353}" sibTransId="{F6428BAB-B670-4FEF-B9EB-03B25DAA0BFB}"/>
    <dgm:cxn modelId="{08EC0693-8153-4E28-BFDF-3C117383556D}" type="presOf" srcId="{6544DC89-7603-4746-9F3C-1D75E47A5099}" destId="{BF00E440-1168-4964-884A-4EDC016053FA}" srcOrd="0" destOrd="0" presId="urn:microsoft.com/office/officeart/2008/layout/HorizontalMultiLevelHierarchy"/>
    <dgm:cxn modelId="{572C0486-A2A1-497B-9DD9-D3A7AABC3086}" srcId="{FB9E1516-18FC-4247-AD26-E9E4DD560CAE}" destId="{42C1D3D3-9911-47F9-853F-B6B9DCE5083E}" srcOrd="1" destOrd="0" parTransId="{B5362494-3259-489D-BEF0-E8BDC1AE0A2C}" sibTransId="{65CFA41B-CB92-44E9-AA7B-CFA91B3CF977}"/>
    <dgm:cxn modelId="{4974D8D1-9DCC-453B-815C-004E7FFF24EC}" srcId="{41D94F59-EE8E-4B62-8A2B-09A8CF3F61C8}" destId="{02D84307-5E1B-47D8-832D-710C5BCDA27F}" srcOrd="0" destOrd="0" parTransId="{8F72A574-D732-4BB8-805B-DB54A38B9B70}" sibTransId="{2D8FB89C-19ED-4129-90F1-C149B969D98E}"/>
    <dgm:cxn modelId="{F9D07C48-9D80-4384-8BBA-DDBE1EE113F2}" type="presOf" srcId="{E1399C47-CBF8-4D1D-8BC6-D3C304ECCED8}" destId="{400CB207-D16C-4F31-941B-27C77ADFB678}" srcOrd="0" destOrd="0" presId="urn:microsoft.com/office/officeart/2008/layout/HorizontalMultiLevelHierarchy"/>
    <dgm:cxn modelId="{AEAAB79A-B39E-415E-8AD1-D7889501301D}" srcId="{FB9E1516-18FC-4247-AD26-E9E4DD560CAE}" destId="{8DFDED12-37A1-498B-99F2-F02ACF1146B6}" srcOrd="0" destOrd="0" parTransId="{C7AA8743-8972-498B-A136-31A38EFFCD24}" sibTransId="{756B2C9E-E3BB-49F3-926D-0164D4AF5AE2}"/>
    <dgm:cxn modelId="{54460082-924F-4C3D-A540-3EDE84411358}" type="presOf" srcId="{B5362494-3259-489D-BEF0-E8BDC1AE0A2C}" destId="{2C03A6C8-6211-4D78-9C09-E7B4FBDCEFEB}" srcOrd="1" destOrd="0" presId="urn:microsoft.com/office/officeart/2008/layout/HorizontalMultiLevelHierarchy"/>
    <dgm:cxn modelId="{069E37B5-E7D9-4B52-AE8B-0D0490A6413F}" type="presOf" srcId="{D984C316-D34F-4558-829B-48172DA5C5AC}" destId="{0DAEAA7F-C330-420C-837D-EE5C227C505B}" srcOrd="1" destOrd="0" presId="urn:microsoft.com/office/officeart/2008/layout/HorizontalMultiLevelHierarchy"/>
    <dgm:cxn modelId="{BF6C949D-84DB-41A0-80A6-6DF6C5F96EA7}" type="presOf" srcId="{FB9E1516-18FC-4247-AD26-E9E4DD560CAE}" destId="{4304566E-6F7E-470F-B53A-361F18BC666B}" srcOrd="0" destOrd="0" presId="urn:microsoft.com/office/officeart/2008/layout/HorizontalMultiLevelHierarchy"/>
    <dgm:cxn modelId="{3DC3A405-27DC-453E-82F0-35A598D3CFA1}" type="presOf" srcId="{8F72A574-D732-4BB8-805B-DB54A38B9B70}" destId="{7C0B67FA-BC91-44D6-A899-EFA6498B8518}" srcOrd="0" destOrd="0" presId="urn:microsoft.com/office/officeart/2008/layout/HorizontalMultiLevelHierarchy"/>
    <dgm:cxn modelId="{A706D4F5-EF6C-40FB-B375-CC1EBC109560}" type="presOf" srcId="{8F72A574-D732-4BB8-805B-DB54A38B9B70}" destId="{ADACE222-B355-42A5-A6AD-CDB1824EF09A}" srcOrd="1" destOrd="0" presId="urn:microsoft.com/office/officeart/2008/layout/HorizontalMultiLevelHierarchy"/>
    <dgm:cxn modelId="{BBB699B3-DD9E-45A9-835C-DB00B46A5C76}" type="presOf" srcId="{A725C405-7463-4D94-83DB-9BF6033E5CBB}" destId="{EA02B8ED-338E-4C6F-B3B6-555CAF9A18B0}" srcOrd="0" destOrd="0" presId="urn:microsoft.com/office/officeart/2008/layout/HorizontalMultiLevelHierarchy"/>
    <dgm:cxn modelId="{D168F816-E151-457F-9DFF-D3A3D69EDCA0}" type="presOf" srcId="{B5362494-3259-489D-BEF0-E8BDC1AE0A2C}" destId="{B2826005-42EA-470F-879C-E16B407561EA}" srcOrd="0" destOrd="0" presId="urn:microsoft.com/office/officeart/2008/layout/HorizontalMultiLevelHierarchy"/>
    <dgm:cxn modelId="{DA2BCE45-BA39-419F-9D82-388D4E88DC54}" type="presOf" srcId="{02D84307-5E1B-47D8-832D-710C5BCDA27F}" destId="{E0119EB2-287C-467E-9FF1-85D887F16685}" srcOrd="0" destOrd="0" presId="urn:microsoft.com/office/officeart/2008/layout/HorizontalMultiLevelHierarchy"/>
    <dgm:cxn modelId="{4B81C7F5-86D1-4EA6-BE6A-8372D0384398}" type="presOf" srcId="{C9C57EDA-69E3-49C0-B897-5D7AB3EFA131}" destId="{E38B0253-1AE6-4653-951D-D0D68D99D462}" srcOrd="0" destOrd="0" presId="urn:microsoft.com/office/officeart/2008/layout/HorizontalMultiLevelHierarchy"/>
    <dgm:cxn modelId="{EBD3D22F-53F3-4CD9-B837-736E05995442}" type="presOf" srcId="{D984C316-D34F-4558-829B-48172DA5C5AC}" destId="{EB5C1D03-3AC7-4C7B-B2DC-8BAC05C7B0F9}" srcOrd="0" destOrd="0" presId="urn:microsoft.com/office/officeart/2008/layout/HorizontalMultiLevelHierarchy"/>
    <dgm:cxn modelId="{FB42F90D-906F-469C-AAE1-CFE70CC621DD}" srcId="{02D84307-5E1B-47D8-832D-710C5BCDA27F}" destId="{A725C405-7463-4D94-83DB-9BF6033E5CBB}" srcOrd="1" destOrd="0" parTransId="{6544DC89-7603-4746-9F3C-1D75E47A5099}" sibTransId="{A5680583-8CA4-4774-B56C-A3016FD6030F}"/>
    <dgm:cxn modelId="{9C2B6490-1BCD-48DD-9487-5DD213D555DC}" type="presOf" srcId="{42C1D3D3-9911-47F9-853F-B6B9DCE5083E}" destId="{7F2D8630-71D0-4935-8613-A009AC00F566}" srcOrd="0" destOrd="0" presId="urn:microsoft.com/office/officeart/2008/layout/HorizontalMultiLevelHierarchy"/>
    <dgm:cxn modelId="{F6417C05-8B4A-44BD-8A1F-4B842CA05F16}" srcId="{E1399C47-CBF8-4D1D-8BC6-D3C304ECCED8}" destId="{41D94F59-EE8E-4B62-8A2B-09A8CF3F61C8}" srcOrd="0" destOrd="0" parTransId="{8A48B778-7DB3-41EE-95A7-020693511270}" sibTransId="{0218B6DC-56AB-4463-8167-3CC469516E73}"/>
    <dgm:cxn modelId="{5C8CA279-39B7-4B92-8237-09EBE0130BF1}" type="presOf" srcId="{C7AA8743-8972-498B-A136-31A38EFFCD24}" destId="{2AF1DD7C-26A5-4421-9D94-C63FF11A5855}" srcOrd="0" destOrd="0" presId="urn:microsoft.com/office/officeart/2008/layout/HorizontalMultiLevelHierarchy"/>
    <dgm:cxn modelId="{CA448C5A-9429-4DF3-B253-221356BA1E7C}" type="presOf" srcId="{1BC527BE-273D-4E1F-8F89-A86EEA9B9353}" destId="{3CD0635E-1012-4DC3-9AF2-14F6682EAE48}" srcOrd="1" destOrd="0" presId="urn:microsoft.com/office/officeart/2008/layout/HorizontalMultiLevelHierarchy"/>
    <dgm:cxn modelId="{098486CC-9B8B-41A4-ADAC-D9C685D54145}" type="presOf" srcId="{1BC527BE-273D-4E1F-8F89-A86EEA9B9353}" destId="{A3BEB297-9FAA-4F63-8E82-8E00D104CCDD}" srcOrd="0" destOrd="0" presId="urn:microsoft.com/office/officeart/2008/layout/HorizontalMultiLevelHierarchy"/>
    <dgm:cxn modelId="{DCD81067-0187-4C45-BCE1-D185E509DC6C}" type="presOf" srcId="{6544DC89-7603-4746-9F3C-1D75E47A5099}" destId="{42702CBD-19E6-4725-A290-38A7E97C098E}" srcOrd="1" destOrd="0" presId="urn:microsoft.com/office/officeart/2008/layout/HorizontalMultiLevelHierarchy"/>
    <dgm:cxn modelId="{8DDF36A3-0F2D-4B9B-8313-A1CF3E9DED1E}" type="presParOf" srcId="{400CB207-D16C-4F31-941B-27C77ADFB678}" destId="{CBAABE72-F93D-44A1-B894-D78EFEACA5A4}" srcOrd="0" destOrd="0" presId="urn:microsoft.com/office/officeart/2008/layout/HorizontalMultiLevelHierarchy"/>
    <dgm:cxn modelId="{2D402A89-8ACE-426E-B435-C6376B1B8A23}" type="presParOf" srcId="{CBAABE72-F93D-44A1-B894-D78EFEACA5A4}" destId="{451C1AB1-E027-4463-A334-A507FE3E3DE1}" srcOrd="0" destOrd="0" presId="urn:microsoft.com/office/officeart/2008/layout/HorizontalMultiLevelHierarchy"/>
    <dgm:cxn modelId="{DEEDDACD-0981-40E1-9DAC-380B64790B45}" type="presParOf" srcId="{CBAABE72-F93D-44A1-B894-D78EFEACA5A4}" destId="{82B94D49-2652-4CDB-BC2B-AFA5E2756571}" srcOrd="1" destOrd="0" presId="urn:microsoft.com/office/officeart/2008/layout/HorizontalMultiLevelHierarchy"/>
    <dgm:cxn modelId="{4632C556-A4F8-49A4-9637-ECFEC97A2A7F}" type="presParOf" srcId="{82B94D49-2652-4CDB-BC2B-AFA5E2756571}" destId="{7C0B67FA-BC91-44D6-A899-EFA6498B8518}" srcOrd="0" destOrd="0" presId="urn:microsoft.com/office/officeart/2008/layout/HorizontalMultiLevelHierarchy"/>
    <dgm:cxn modelId="{1EB86A67-FB90-49A3-8E09-81B4B9F689F9}" type="presParOf" srcId="{7C0B67FA-BC91-44D6-A899-EFA6498B8518}" destId="{ADACE222-B355-42A5-A6AD-CDB1824EF09A}" srcOrd="0" destOrd="0" presId="urn:microsoft.com/office/officeart/2008/layout/HorizontalMultiLevelHierarchy"/>
    <dgm:cxn modelId="{3A9ADE19-6AF6-4A10-A320-240EB9EAB69A}" type="presParOf" srcId="{82B94D49-2652-4CDB-BC2B-AFA5E2756571}" destId="{4CCC1BD2-821B-46E1-9F76-98F5456EC505}" srcOrd="1" destOrd="0" presId="urn:microsoft.com/office/officeart/2008/layout/HorizontalMultiLevelHierarchy"/>
    <dgm:cxn modelId="{F03160F3-1556-4604-A81D-C0ABFBAE8F2C}" type="presParOf" srcId="{4CCC1BD2-821B-46E1-9F76-98F5456EC505}" destId="{E0119EB2-287C-467E-9FF1-85D887F16685}" srcOrd="0" destOrd="0" presId="urn:microsoft.com/office/officeart/2008/layout/HorizontalMultiLevelHierarchy"/>
    <dgm:cxn modelId="{63C76582-AF1B-4A9F-8007-9EE138BF7C8C}" type="presParOf" srcId="{4CCC1BD2-821B-46E1-9F76-98F5456EC505}" destId="{DAEBE788-3A18-4383-839C-6380CF16C365}" srcOrd="1" destOrd="0" presId="urn:microsoft.com/office/officeart/2008/layout/HorizontalMultiLevelHierarchy"/>
    <dgm:cxn modelId="{A427E615-A224-4C30-8D39-6BF3010AF9B3}" type="presParOf" srcId="{DAEBE788-3A18-4383-839C-6380CF16C365}" destId="{A3BEB297-9FAA-4F63-8E82-8E00D104CCDD}" srcOrd="0" destOrd="0" presId="urn:microsoft.com/office/officeart/2008/layout/HorizontalMultiLevelHierarchy"/>
    <dgm:cxn modelId="{2AFA5D72-4DF9-45C7-B785-FE023CB34DBF}" type="presParOf" srcId="{A3BEB297-9FAA-4F63-8E82-8E00D104CCDD}" destId="{3CD0635E-1012-4DC3-9AF2-14F6682EAE48}" srcOrd="0" destOrd="0" presId="urn:microsoft.com/office/officeart/2008/layout/HorizontalMultiLevelHierarchy"/>
    <dgm:cxn modelId="{D96F8A39-8E34-4EF4-9925-B724FADE6EAA}" type="presParOf" srcId="{DAEBE788-3A18-4383-839C-6380CF16C365}" destId="{07081916-90B3-44DD-96DB-6A2EE0AF6BE9}" srcOrd="1" destOrd="0" presId="urn:microsoft.com/office/officeart/2008/layout/HorizontalMultiLevelHierarchy"/>
    <dgm:cxn modelId="{2D898042-CA5E-4E56-A0A5-82C711B1485A}" type="presParOf" srcId="{07081916-90B3-44DD-96DB-6A2EE0AF6BE9}" destId="{E38B0253-1AE6-4653-951D-D0D68D99D462}" srcOrd="0" destOrd="0" presId="urn:microsoft.com/office/officeart/2008/layout/HorizontalMultiLevelHierarchy"/>
    <dgm:cxn modelId="{88C20CA0-B83B-4852-8860-6596AD5A86DF}" type="presParOf" srcId="{07081916-90B3-44DD-96DB-6A2EE0AF6BE9}" destId="{E65B1AD7-01FA-46C9-922E-80664667619C}" srcOrd="1" destOrd="0" presId="urn:microsoft.com/office/officeart/2008/layout/HorizontalMultiLevelHierarchy"/>
    <dgm:cxn modelId="{B0D52FF6-C8D1-498F-AFE8-FFD646264F6C}" type="presParOf" srcId="{DAEBE788-3A18-4383-839C-6380CF16C365}" destId="{BF00E440-1168-4964-884A-4EDC016053FA}" srcOrd="2" destOrd="0" presId="urn:microsoft.com/office/officeart/2008/layout/HorizontalMultiLevelHierarchy"/>
    <dgm:cxn modelId="{D7BE86DE-8A15-41F3-AB0D-D6C447059F9F}" type="presParOf" srcId="{BF00E440-1168-4964-884A-4EDC016053FA}" destId="{42702CBD-19E6-4725-A290-38A7E97C098E}" srcOrd="0" destOrd="0" presId="urn:microsoft.com/office/officeart/2008/layout/HorizontalMultiLevelHierarchy"/>
    <dgm:cxn modelId="{BB912FC5-BCCD-459E-935B-6406B268F2DA}" type="presParOf" srcId="{DAEBE788-3A18-4383-839C-6380CF16C365}" destId="{98B1BDA2-4140-4770-A5FC-BB384EED0BEE}" srcOrd="3" destOrd="0" presId="urn:microsoft.com/office/officeart/2008/layout/HorizontalMultiLevelHierarchy"/>
    <dgm:cxn modelId="{93ABCCD2-DDC5-4F26-BA63-FFDA1B0E3264}" type="presParOf" srcId="{98B1BDA2-4140-4770-A5FC-BB384EED0BEE}" destId="{EA02B8ED-338E-4C6F-B3B6-555CAF9A18B0}" srcOrd="0" destOrd="0" presId="urn:microsoft.com/office/officeart/2008/layout/HorizontalMultiLevelHierarchy"/>
    <dgm:cxn modelId="{5E863DD7-4BE8-4B37-BA6A-5DF474C2CAD2}" type="presParOf" srcId="{98B1BDA2-4140-4770-A5FC-BB384EED0BEE}" destId="{9260F405-3DC6-4245-81BB-59658E802F17}" srcOrd="1" destOrd="0" presId="urn:microsoft.com/office/officeart/2008/layout/HorizontalMultiLevelHierarchy"/>
    <dgm:cxn modelId="{AFC80FA4-1561-47BD-A92D-36565EE9F5F7}" type="presParOf" srcId="{82B94D49-2652-4CDB-BC2B-AFA5E2756571}" destId="{EB5C1D03-3AC7-4C7B-B2DC-8BAC05C7B0F9}" srcOrd="2" destOrd="0" presId="urn:microsoft.com/office/officeart/2008/layout/HorizontalMultiLevelHierarchy"/>
    <dgm:cxn modelId="{9E93AF98-6E44-4794-B62E-9CED4D6D7CB8}" type="presParOf" srcId="{EB5C1D03-3AC7-4C7B-B2DC-8BAC05C7B0F9}" destId="{0DAEAA7F-C330-420C-837D-EE5C227C505B}" srcOrd="0" destOrd="0" presId="urn:microsoft.com/office/officeart/2008/layout/HorizontalMultiLevelHierarchy"/>
    <dgm:cxn modelId="{6F069726-291C-4C6C-80E8-B8B209FC7E97}" type="presParOf" srcId="{82B94D49-2652-4CDB-BC2B-AFA5E2756571}" destId="{B729A4EE-2B3C-4770-924B-0A0DD9301F3B}" srcOrd="3" destOrd="0" presId="urn:microsoft.com/office/officeart/2008/layout/HorizontalMultiLevelHierarchy"/>
    <dgm:cxn modelId="{CDFF9D34-0ED8-44D7-A642-EC98DD03DFC5}" type="presParOf" srcId="{B729A4EE-2B3C-4770-924B-0A0DD9301F3B}" destId="{4304566E-6F7E-470F-B53A-361F18BC666B}" srcOrd="0" destOrd="0" presId="urn:microsoft.com/office/officeart/2008/layout/HorizontalMultiLevelHierarchy"/>
    <dgm:cxn modelId="{3885B5B2-806C-4825-AB68-FDA0B4344F84}" type="presParOf" srcId="{B729A4EE-2B3C-4770-924B-0A0DD9301F3B}" destId="{7FA0CD14-3882-42F0-9A2B-A5DE349FC331}" srcOrd="1" destOrd="0" presId="urn:microsoft.com/office/officeart/2008/layout/HorizontalMultiLevelHierarchy"/>
    <dgm:cxn modelId="{96B44423-F766-4A55-897F-265BE23F63D9}" type="presParOf" srcId="{7FA0CD14-3882-42F0-9A2B-A5DE349FC331}" destId="{2AF1DD7C-26A5-4421-9D94-C63FF11A5855}" srcOrd="0" destOrd="0" presId="urn:microsoft.com/office/officeart/2008/layout/HorizontalMultiLevelHierarchy"/>
    <dgm:cxn modelId="{7FE774C4-639A-46A5-A286-33D299FD4AF5}" type="presParOf" srcId="{2AF1DD7C-26A5-4421-9D94-C63FF11A5855}" destId="{2F50CC47-A216-4E44-B543-93B112BFB394}" srcOrd="0" destOrd="0" presId="urn:microsoft.com/office/officeart/2008/layout/HorizontalMultiLevelHierarchy"/>
    <dgm:cxn modelId="{658A8A0F-C28B-470E-8246-A8A852175E42}" type="presParOf" srcId="{7FA0CD14-3882-42F0-9A2B-A5DE349FC331}" destId="{378D69D6-66E7-4914-AA39-81F196C67722}" srcOrd="1" destOrd="0" presId="urn:microsoft.com/office/officeart/2008/layout/HorizontalMultiLevelHierarchy"/>
    <dgm:cxn modelId="{6146F689-7BDD-4452-836C-00BD6512806A}" type="presParOf" srcId="{378D69D6-66E7-4914-AA39-81F196C67722}" destId="{8319B3A2-898F-4D48-9AC4-7E42CF92DDFB}" srcOrd="0" destOrd="0" presId="urn:microsoft.com/office/officeart/2008/layout/HorizontalMultiLevelHierarchy"/>
    <dgm:cxn modelId="{BF2F6B81-1ED5-4E0F-9EE8-657E4F935A6F}" type="presParOf" srcId="{378D69D6-66E7-4914-AA39-81F196C67722}" destId="{B85671A6-577E-487C-BE32-7F576C3D71A8}" srcOrd="1" destOrd="0" presId="urn:microsoft.com/office/officeart/2008/layout/HorizontalMultiLevelHierarchy"/>
    <dgm:cxn modelId="{F64BA151-7C57-4146-AAC7-A2494AEDACCB}" type="presParOf" srcId="{7FA0CD14-3882-42F0-9A2B-A5DE349FC331}" destId="{B2826005-42EA-470F-879C-E16B407561EA}" srcOrd="2" destOrd="0" presId="urn:microsoft.com/office/officeart/2008/layout/HorizontalMultiLevelHierarchy"/>
    <dgm:cxn modelId="{E0A2F0C4-020C-4AA7-B928-1CB5DA95B28A}" type="presParOf" srcId="{B2826005-42EA-470F-879C-E16B407561EA}" destId="{2C03A6C8-6211-4D78-9C09-E7B4FBDCEFEB}" srcOrd="0" destOrd="0" presId="urn:microsoft.com/office/officeart/2008/layout/HorizontalMultiLevelHierarchy"/>
    <dgm:cxn modelId="{E84F46D9-31FB-4B9D-811B-0F51E4FF8EC6}" type="presParOf" srcId="{7FA0CD14-3882-42F0-9A2B-A5DE349FC331}" destId="{8FA4B22D-BA09-4037-927C-D965EB551D27}" srcOrd="3" destOrd="0" presId="urn:microsoft.com/office/officeart/2008/layout/HorizontalMultiLevelHierarchy"/>
    <dgm:cxn modelId="{6EC6E14C-0199-4EE2-82AF-1AB4854A6845}" type="presParOf" srcId="{8FA4B22D-BA09-4037-927C-D965EB551D27}" destId="{7F2D8630-71D0-4935-8613-A009AC00F566}" srcOrd="0" destOrd="0" presId="urn:microsoft.com/office/officeart/2008/layout/HorizontalMultiLevelHierarchy"/>
    <dgm:cxn modelId="{D44544EB-2A1E-422B-A530-F82EB2994DAC}" type="presParOf" srcId="{8FA4B22D-BA09-4037-927C-D965EB551D27}" destId="{E60919C9-8473-40F5-9AC8-1AD3340FE2AC}"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1E5963-E9F3-49C1-8F88-DE4C4B8B40AF}" type="doc">
      <dgm:prSet loTypeId="urn:diagrams.loki3.com/VaryingWidthList" loCatId="list" qsTypeId="urn:microsoft.com/office/officeart/2005/8/quickstyle/simple1" qsCatId="simple" csTypeId="urn:microsoft.com/office/officeart/2005/8/colors/accent1_2" csCatId="accent1" phldr="1"/>
      <dgm:spPr/>
    </dgm:pt>
    <dgm:pt modelId="{4CEBD8F7-CF79-423A-B961-5718A4F1DCED}">
      <dgm:prSet phldrT="[Text]"/>
      <dgm:spPr>
        <a:solidFill>
          <a:schemeClr val="accent2"/>
        </a:solidFill>
      </dgm:spPr>
      <dgm:t>
        <a:bodyPr/>
        <a:lstStyle/>
        <a:p>
          <a:r>
            <a:rPr lang="en-US" dirty="0" smtClean="0"/>
            <a:t>Priority  sector (40%)</a:t>
          </a:r>
          <a:endParaRPr lang="en-US" dirty="0"/>
        </a:p>
      </dgm:t>
    </dgm:pt>
    <dgm:pt modelId="{7E7A311B-0048-465C-957E-D1A469446951}" type="parTrans" cxnId="{8516FCCA-B591-43EE-9106-C22846D78665}">
      <dgm:prSet/>
      <dgm:spPr/>
      <dgm:t>
        <a:bodyPr/>
        <a:lstStyle/>
        <a:p>
          <a:endParaRPr lang="en-US"/>
        </a:p>
      </dgm:t>
    </dgm:pt>
    <dgm:pt modelId="{552C682D-4685-4C4F-BA9C-74CD64BD46F6}" type="sibTrans" cxnId="{8516FCCA-B591-43EE-9106-C22846D78665}">
      <dgm:prSet/>
      <dgm:spPr/>
      <dgm:t>
        <a:bodyPr/>
        <a:lstStyle/>
        <a:p>
          <a:endParaRPr lang="en-US"/>
        </a:p>
      </dgm:t>
    </dgm:pt>
    <dgm:pt modelId="{E318B79F-4020-40FE-BA3F-49A64FACB923}">
      <dgm:prSet phldrT="[Text]"/>
      <dgm:spPr/>
      <dgm:t>
        <a:bodyPr/>
        <a:lstStyle/>
        <a:p>
          <a:r>
            <a:rPr lang="en-US" dirty="0" smtClean="0"/>
            <a:t>Corporates (40%)</a:t>
          </a:r>
          <a:endParaRPr lang="en-US" dirty="0"/>
        </a:p>
      </dgm:t>
    </dgm:pt>
    <dgm:pt modelId="{1171B6FB-7062-4F95-984E-CBF6C71B9953}" type="parTrans" cxnId="{9C190BC4-A0C2-4724-9D0B-E2DF3A60FB0F}">
      <dgm:prSet/>
      <dgm:spPr/>
      <dgm:t>
        <a:bodyPr/>
        <a:lstStyle/>
        <a:p>
          <a:endParaRPr lang="en-US"/>
        </a:p>
      </dgm:t>
    </dgm:pt>
    <dgm:pt modelId="{958A0B11-EEBC-455C-8CE7-4B726E304281}" type="sibTrans" cxnId="{9C190BC4-A0C2-4724-9D0B-E2DF3A60FB0F}">
      <dgm:prSet/>
      <dgm:spPr/>
      <dgm:t>
        <a:bodyPr/>
        <a:lstStyle/>
        <a:p>
          <a:endParaRPr lang="en-US"/>
        </a:p>
      </dgm:t>
    </dgm:pt>
    <dgm:pt modelId="{0E81B96B-ABFD-4D6A-AD66-C4E26F351B37}">
      <dgm:prSet phldrT="[Text]"/>
      <dgm:spPr>
        <a:solidFill>
          <a:schemeClr val="accent2"/>
        </a:solidFill>
      </dgm:spPr>
      <dgm:t>
        <a:bodyPr/>
        <a:lstStyle/>
        <a:p>
          <a:r>
            <a:rPr lang="en-US" dirty="0" smtClean="0"/>
            <a:t>Home, Education loans</a:t>
          </a:r>
          <a:endParaRPr lang="en-US" dirty="0"/>
        </a:p>
      </dgm:t>
    </dgm:pt>
    <dgm:pt modelId="{97494DCF-C007-471A-94D8-A7F8E8F19AE8}" type="parTrans" cxnId="{8B7C36AA-7659-49B2-9F6E-5E568329BAB7}">
      <dgm:prSet/>
      <dgm:spPr/>
      <dgm:t>
        <a:bodyPr/>
        <a:lstStyle/>
        <a:p>
          <a:endParaRPr lang="en-US"/>
        </a:p>
      </dgm:t>
    </dgm:pt>
    <dgm:pt modelId="{EA429DD3-E832-4EBD-A6D9-6832E95EA7B4}" type="sibTrans" cxnId="{8B7C36AA-7659-49B2-9F6E-5E568329BAB7}">
      <dgm:prSet/>
      <dgm:spPr/>
      <dgm:t>
        <a:bodyPr/>
        <a:lstStyle/>
        <a:p>
          <a:endParaRPr lang="en-US"/>
        </a:p>
      </dgm:t>
    </dgm:pt>
    <dgm:pt modelId="{9283B3EA-6273-43C9-BDD0-CAC484BE0559}">
      <dgm:prSet phldrT="[Text]"/>
      <dgm:spPr>
        <a:solidFill>
          <a:schemeClr val="accent2"/>
        </a:solidFill>
      </dgm:spPr>
      <dgm:t>
        <a:bodyPr/>
        <a:lstStyle/>
        <a:p>
          <a:r>
            <a:rPr lang="en-US" dirty="0" smtClean="0"/>
            <a:t>Backward, Minorities</a:t>
          </a:r>
          <a:endParaRPr lang="en-US" dirty="0"/>
        </a:p>
      </dgm:t>
    </dgm:pt>
    <dgm:pt modelId="{353C2F8B-8EB7-470F-B09A-90BC26CE8331}" type="parTrans" cxnId="{4D52FFBC-9994-45D9-B5A6-7D213D888BC6}">
      <dgm:prSet/>
      <dgm:spPr/>
      <dgm:t>
        <a:bodyPr/>
        <a:lstStyle/>
        <a:p>
          <a:endParaRPr lang="en-US"/>
        </a:p>
      </dgm:t>
    </dgm:pt>
    <dgm:pt modelId="{A6115CE9-8C71-4757-9B88-2C321E45FDF7}" type="sibTrans" cxnId="{4D52FFBC-9994-45D9-B5A6-7D213D888BC6}">
      <dgm:prSet/>
      <dgm:spPr/>
      <dgm:t>
        <a:bodyPr/>
        <a:lstStyle/>
        <a:p>
          <a:endParaRPr lang="en-US"/>
        </a:p>
      </dgm:t>
    </dgm:pt>
    <dgm:pt modelId="{294058ED-6095-42E7-9273-3E3D98B59A5D}">
      <dgm:prSet phldrT="[Text]"/>
      <dgm:spPr>
        <a:solidFill>
          <a:schemeClr val="accent1">
            <a:lumMod val="75000"/>
          </a:schemeClr>
        </a:solidFill>
      </dgm:spPr>
      <dgm:t>
        <a:bodyPr/>
        <a:lstStyle/>
        <a:p>
          <a:r>
            <a:rPr lang="en-US" dirty="0" smtClean="0"/>
            <a:t>Middleclass (20%)</a:t>
          </a:r>
          <a:endParaRPr lang="en-US" dirty="0"/>
        </a:p>
      </dgm:t>
    </dgm:pt>
    <dgm:pt modelId="{260B866C-93E2-4917-BB34-C501DD906A06}" type="parTrans" cxnId="{88C2BA76-E459-4C5F-9F41-6B59328EFB44}">
      <dgm:prSet/>
      <dgm:spPr/>
      <dgm:t>
        <a:bodyPr/>
        <a:lstStyle/>
        <a:p>
          <a:endParaRPr lang="en-US"/>
        </a:p>
      </dgm:t>
    </dgm:pt>
    <dgm:pt modelId="{FB7662D2-DA22-4362-B977-A257FB96AAFF}" type="sibTrans" cxnId="{88C2BA76-E459-4C5F-9F41-6B59328EFB44}">
      <dgm:prSet/>
      <dgm:spPr/>
      <dgm:t>
        <a:bodyPr/>
        <a:lstStyle/>
        <a:p>
          <a:endParaRPr lang="en-US"/>
        </a:p>
      </dgm:t>
    </dgm:pt>
    <dgm:pt modelId="{DF85969F-748E-45DD-A2CF-DD6240C7ED8A}">
      <dgm:prSet phldrT="[Text]"/>
      <dgm:spPr>
        <a:solidFill>
          <a:schemeClr val="accent2"/>
        </a:solidFill>
      </dgm:spPr>
      <dgm:t>
        <a:bodyPr/>
        <a:lstStyle/>
        <a:p>
          <a:r>
            <a:rPr lang="en-US" dirty="0" smtClean="0"/>
            <a:t>Agri, SME</a:t>
          </a:r>
          <a:endParaRPr lang="en-US" dirty="0"/>
        </a:p>
      </dgm:t>
    </dgm:pt>
    <dgm:pt modelId="{1E258F76-2A28-4683-81DE-8AB3537619A3}" type="parTrans" cxnId="{1FB1317C-9281-44D2-A260-CECC29EEC5B4}">
      <dgm:prSet/>
      <dgm:spPr/>
      <dgm:t>
        <a:bodyPr/>
        <a:lstStyle/>
        <a:p>
          <a:endParaRPr lang="en-US"/>
        </a:p>
      </dgm:t>
    </dgm:pt>
    <dgm:pt modelId="{F6932736-1F3F-4066-B34F-27A5D2608A1D}" type="sibTrans" cxnId="{1FB1317C-9281-44D2-A260-CECC29EEC5B4}">
      <dgm:prSet/>
      <dgm:spPr/>
      <dgm:t>
        <a:bodyPr/>
        <a:lstStyle/>
        <a:p>
          <a:endParaRPr lang="en-US"/>
        </a:p>
      </dgm:t>
    </dgm:pt>
    <dgm:pt modelId="{5610BC1E-8475-4BDD-8B14-18BD7AA3D972}" type="pres">
      <dgm:prSet presAssocID="{8A1E5963-E9F3-49C1-8F88-DE4C4B8B40AF}" presName="Name0" presStyleCnt="0">
        <dgm:presLayoutVars>
          <dgm:resizeHandles/>
        </dgm:presLayoutVars>
      </dgm:prSet>
      <dgm:spPr/>
    </dgm:pt>
    <dgm:pt modelId="{E65B7757-0BBA-452B-9E17-E263B1C6072A}" type="pres">
      <dgm:prSet presAssocID="{4CEBD8F7-CF79-423A-B961-5718A4F1DCED}" presName="text" presStyleLbl="node1" presStyleIdx="0" presStyleCnt="3" custScaleX="122115">
        <dgm:presLayoutVars>
          <dgm:bulletEnabled val="1"/>
        </dgm:presLayoutVars>
      </dgm:prSet>
      <dgm:spPr/>
      <dgm:t>
        <a:bodyPr/>
        <a:lstStyle/>
        <a:p>
          <a:endParaRPr lang="en-US"/>
        </a:p>
      </dgm:t>
    </dgm:pt>
    <dgm:pt modelId="{89BF4AE2-CFAB-4DBA-8F93-4D617317E0C5}" type="pres">
      <dgm:prSet presAssocID="{552C682D-4685-4C4F-BA9C-74CD64BD46F6}" presName="space" presStyleCnt="0"/>
      <dgm:spPr/>
    </dgm:pt>
    <dgm:pt modelId="{252280EE-1DC1-4DB8-8158-771F69DE3496}" type="pres">
      <dgm:prSet presAssocID="{294058ED-6095-42E7-9273-3E3D98B59A5D}" presName="text" presStyleLbl="node1" presStyleIdx="1" presStyleCnt="3" custScaleX="133151" custScaleY="44438">
        <dgm:presLayoutVars>
          <dgm:bulletEnabled val="1"/>
        </dgm:presLayoutVars>
      </dgm:prSet>
      <dgm:spPr/>
      <dgm:t>
        <a:bodyPr/>
        <a:lstStyle/>
        <a:p>
          <a:endParaRPr lang="en-US"/>
        </a:p>
      </dgm:t>
    </dgm:pt>
    <dgm:pt modelId="{2F19A74E-322E-41D9-AC0E-27943CDA4036}" type="pres">
      <dgm:prSet presAssocID="{FB7662D2-DA22-4362-B977-A257FB96AAFF}" presName="space" presStyleCnt="0"/>
      <dgm:spPr/>
    </dgm:pt>
    <dgm:pt modelId="{EB86F92F-E8B7-4192-9637-70DE05C67A8B}" type="pres">
      <dgm:prSet presAssocID="{E318B79F-4020-40FE-BA3F-49A64FACB923}" presName="text" presStyleLbl="node1" presStyleIdx="2" presStyleCnt="3" custScaleX="217883" custScaleY="99153">
        <dgm:presLayoutVars>
          <dgm:bulletEnabled val="1"/>
        </dgm:presLayoutVars>
      </dgm:prSet>
      <dgm:spPr/>
      <dgm:t>
        <a:bodyPr/>
        <a:lstStyle/>
        <a:p>
          <a:endParaRPr lang="en-US"/>
        </a:p>
      </dgm:t>
    </dgm:pt>
  </dgm:ptLst>
  <dgm:cxnLst>
    <dgm:cxn modelId="{D718693E-56BF-41CB-BC8F-4AF32D00FD8B}" type="presOf" srcId="{4CEBD8F7-CF79-423A-B961-5718A4F1DCED}" destId="{E65B7757-0BBA-452B-9E17-E263B1C6072A}" srcOrd="0" destOrd="0" presId="urn:diagrams.loki3.com/VaryingWidthList"/>
    <dgm:cxn modelId="{9C190BC4-A0C2-4724-9D0B-E2DF3A60FB0F}" srcId="{8A1E5963-E9F3-49C1-8F88-DE4C4B8B40AF}" destId="{E318B79F-4020-40FE-BA3F-49A64FACB923}" srcOrd="2" destOrd="0" parTransId="{1171B6FB-7062-4F95-984E-CBF6C71B9953}" sibTransId="{958A0B11-EEBC-455C-8CE7-4B726E304281}"/>
    <dgm:cxn modelId="{88C2BA76-E459-4C5F-9F41-6B59328EFB44}" srcId="{8A1E5963-E9F3-49C1-8F88-DE4C4B8B40AF}" destId="{294058ED-6095-42E7-9273-3E3D98B59A5D}" srcOrd="1" destOrd="0" parTransId="{260B866C-93E2-4917-BB34-C501DD906A06}" sibTransId="{FB7662D2-DA22-4362-B977-A257FB96AAFF}"/>
    <dgm:cxn modelId="{ECAAA816-6722-432B-84B7-9267A7AB6E83}" type="presOf" srcId="{9283B3EA-6273-43C9-BDD0-CAC484BE0559}" destId="{E65B7757-0BBA-452B-9E17-E263B1C6072A}" srcOrd="0" destOrd="3" presId="urn:diagrams.loki3.com/VaryingWidthList"/>
    <dgm:cxn modelId="{3DA10F35-989F-455C-80B9-7CD6931D5294}" type="presOf" srcId="{0E81B96B-ABFD-4D6A-AD66-C4E26F351B37}" destId="{E65B7757-0BBA-452B-9E17-E263B1C6072A}" srcOrd="0" destOrd="2" presId="urn:diagrams.loki3.com/VaryingWidthList"/>
    <dgm:cxn modelId="{8516FCCA-B591-43EE-9106-C22846D78665}" srcId="{8A1E5963-E9F3-49C1-8F88-DE4C4B8B40AF}" destId="{4CEBD8F7-CF79-423A-B961-5718A4F1DCED}" srcOrd="0" destOrd="0" parTransId="{7E7A311B-0048-465C-957E-D1A469446951}" sibTransId="{552C682D-4685-4C4F-BA9C-74CD64BD46F6}"/>
    <dgm:cxn modelId="{4D52FFBC-9994-45D9-B5A6-7D213D888BC6}" srcId="{4CEBD8F7-CF79-423A-B961-5718A4F1DCED}" destId="{9283B3EA-6273-43C9-BDD0-CAC484BE0559}" srcOrd="2" destOrd="0" parTransId="{353C2F8B-8EB7-470F-B09A-90BC26CE8331}" sibTransId="{A6115CE9-8C71-4757-9B88-2C321E45FDF7}"/>
    <dgm:cxn modelId="{8B7C36AA-7659-49B2-9F6E-5E568329BAB7}" srcId="{4CEBD8F7-CF79-423A-B961-5718A4F1DCED}" destId="{0E81B96B-ABFD-4D6A-AD66-C4E26F351B37}" srcOrd="1" destOrd="0" parTransId="{97494DCF-C007-471A-94D8-A7F8E8F19AE8}" sibTransId="{EA429DD3-E832-4EBD-A6D9-6832E95EA7B4}"/>
    <dgm:cxn modelId="{B99F2607-AC6F-4CA6-B11B-CE4B5C24D547}" type="presOf" srcId="{8A1E5963-E9F3-49C1-8F88-DE4C4B8B40AF}" destId="{5610BC1E-8475-4BDD-8B14-18BD7AA3D972}" srcOrd="0" destOrd="0" presId="urn:diagrams.loki3.com/VaryingWidthList"/>
    <dgm:cxn modelId="{D070E724-85FC-4B1B-BEB9-323BBF0E5455}" type="presOf" srcId="{DF85969F-748E-45DD-A2CF-DD6240C7ED8A}" destId="{E65B7757-0BBA-452B-9E17-E263B1C6072A}" srcOrd="0" destOrd="1" presId="urn:diagrams.loki3.com/VaryingWidthList"/>
    <dgm:cxn modelId="{1FB1317C-9281-44D2-A260-CECC29EEC5B4}" srcId="{4CEBD8F7-CF79-423A-B961-5718A4F1DCED}" destId="{DF85969F-748E-45DD-A2CF-DD6240C7ED8A}" srcOrd="0" destOrd="0" parTransId="{1E258F76-2A28-4683-81DE-8AB3537619A3}" sibTransId="{F6932736-1F3F-4066-B34F-27A5D2608A1D}"/>
    <dgm:cxn modelId="{7547E7A6-6DBE-4974-B1C4-A3DC2B1395DA}" type="presOf" srcId="{294058ED-6095-42E7-9273-3E3D98B59A5D}" destId="{252280EE-1DC1-4DB8-8158-771F69DE3496}" srcOrd="0" destOrd="0" presId="urn:diagrams.loki3.com/VaryingWidthList"/>
    <dgm:cxn modelId="{6E0B9CBD-9128-4D67-8386-C2DE25379CF1}" type="presOf" srcId="{E318B79F-4020-40FE-BA3F-49A64FACB923}" destId="{EB86F92F-E8B7-4192-9637-70DE05C67A8B}" srcOrd="0" destOrd="0" presId="urn:diagrams.loki3.com/VaryingWidthList"/>
    <dgm:cxn modelId="{A4EFE452-1AAD-4983-AFBB-B5EA116465FA}" type="presParOf" srcId="{5610BC1E-8475-4BDD-8B14-18BD7AA3D972}" destId="{E65B7757-0BBA-452B-9E17-E263B1C6072A}" srcOrd="0" destOrd="0" presId="urn:diagrams.loki3.com/VaryingWidthList"/>
    <dgm:cxn modelId="{12AD3975-59DB-4FD5-B55B-0D64D3EA4EC6}" type="presParOf" srcId="{5610BC1E-8475-4BDD-8B14-18BD7AA3D972}" destId="{89BF4AE2-CFAB-4DBA-8F93-4D617317E0C5}" srcOrd="1" destOrd="0" presId="urn:diagrams.loki3.com/VaryingWidthList"/>
    <dgm:cxn modelId="{2BEE7030-68CA-4A7F-A570-E75B808DAB23}" type="presParOf" srcId="{5610BC1E-8475-4BDD-8B14-18BD7AA3D972}" destId="{252280EE-1DC1-4DB8-8158-771F69DE3496}" srcOrd="2" destOrd="0" presId="urn:diagrams.loki3.com/VaryingWidthList"/>
    <dgm:cxn modelId="{56D9A6C0-8477-45F5-A6A6-D6727E31DDDA}" type="presParOf" srcId="{5610BC1E-8475-4BDD-8B14-18BD7AA3D972}" destId="{2F19A74E-322E-41D9-AC0E-27943CDA4036}" srcOrd="3" destOrd="0" presId="urn:diagrams.loki3.com/VaryingWidthList"/>
    <dgm:cxn modelId="{52565E37-49AF-496E-B94B-BFA1E46033E3}" type="presParOf" srcId="{5610BC1E-8475-4BDD-8B14-18BD7AA3D972}" destId="{EB86F92F-E8B7-4192-9637-70DE05C67A8B}" srcOrd="4" destOrd="0" presId="urn:diagrams.loki3.com/VaryingWidth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260B881-1CE7-4D65-AF4F-A53B37B079EE}" type="doc">
      <dgm:prSet loTypeId="urn:diagrams.loki3.com/BracketList" loCatId="list" qsTypeId="urn:microsoft.com/office/officeart/2005/8/quickstyle/simple1" qsCatId="simple" csTypeId="urn:microsoft.com/office/officeart/2005/8/colors/colorful1" csCatId="colorful" phldr="1"/>
      <dgm:spPr/>
      <dgm:t>
        <a:bodyPr/>
        <a:lstStyle/>
        <a:p>
          <a:endParaRPr lang="en-US"/>
        </a:p>
      </dgm:t>
    </dgm:pt>
    <dgm:pt modelId="{9205F1E7-D237-4451-AE57-5CB9E63DB106}">
      <dgm:prSet phldrT="[Text]"/>
      <dgm:spPr/>
      <dgm:t>
        <a:bodyPr/>
        <a:lstStyle/>
        <a:p>
          <a:r>
            <a:rPr lang="en-US" dirty="0" smtClean="0"/>
            <a:t>Directorship &amp; Suitcase Raj</a:t>
          </a:r>
          <a:endParaRPr lang="en-US" dirty="0"/>
        </a:p>
      </dgm:t>
    </dgm:pt>
    <dgm:pt modelId="{1E7A9A6D-BE29-4671-9E63-F4761DDF85F9}" type="parTrans" cxnId="{991DD4FF-7F2A-484B-965E-1887C4C1B277}">
      <dgm:prSet/>
      <dgm:spPr/>
      <dgm:t>
        <a:bodyPr/>
        <a:lstStyle/>
        <a:p>
          <a:endParaRPr lang="en-US"/>
        </a:p>
      </dgm:t>
    </dgm:pt>
    <dgm:pt modelId="{837DEE47-A900-4EE1-BAC3-80F9A5602281}" type="sibTrans" cxnId="{991DD4FF-7F2A-484B-965E-1887C4C1B277}">
      <dgm:prSet/>
      <dgm:spPr/>
      <dgm:t>
        <a:bodyPr/>
        <a:lstStyle/>
        <a:p>
          <a:endParaRPr lang="en-US"/>
        </a:p>
      </dgm:t>
    </dgm:pt>
    <dgm:pt modelId="{BB36F667-BE05-43E7-9BCC-0A9CB51B8C87}">
      <dgm:prSet phldrT="[Text]"/>
      <dgm:spPr/>
      <dgm:t>
        <a:bodyPr/>
        <a:lstStyle/>
        <a:p>
          <a:r>
            <a:rPr lang="x-none" dirty="0" smtClean="0"/>
            <a:t>1963: 188 people were in board of top 20 banks, 1452 companies</a:t>
          </a:r>
          <a:endParaRPr lang="en-US" dirty="0"/>
        </a:p>
      </dgm:t>
    </dgm:pt>
    <dgm:pt modelId="{C1797E26-31AA-4CF5-A152-FB5FF4FC90A0}" type="parTrans" cxnId="{4C634917-CF96-4E4F-A692-EEA3BABCABDB}">
      <dgm:prSet/>
      <dgm:spPr/>
      <dgm:t>
        <a:bodyPr/>
        <a:lstStyle/>
        <a:p>
          <a:endParaRPr lang="en-US"/>
        </a:p>
      </dgm:t>
    </dgm:pt>
    <dgm:pt modelId="{3F02CCA9-48D2-4D9B-AFED-9DF5F89F6C22}" type="sibTrans" cxnId="{4C634917-CF96-4E4F-A692-EEA3BABCABDB}">
      <dgm:prSet/>
      <dgm:spPr/>
      <dgm:t>
        <a:bodyPr/>
        <a:lstStyle/>
        <a:p>
          <a:endParaRPr lang="en-US"/>
        </a:p>
      </dgm:t>
    </dgm:pt>
    <dgm:pt modelId="{4CBA87AB-1B53-4850-B5D7-D3D17C8DE8DC}">
      <dgm:prSet phldrT="[Text]"/>
      <dgm:spPr/>
      <dgm:t>
        <a:bodyPr/>
        <a:lstStyle/>
        <a:p>
          <a:r>
            <a:rPr lang="en-US" dirty="0" smtClean="0"/>
            <a:t>FYP &amp; PSUs &amp; license raj</a:t>
          </a:r>
          <a:endParaRPr lang="en-US" dirty="0"/>
        </a:p>
      </dgm:t>
    </dgm:pt>
    <dgm:pt modelId="{6913211D-117D-43CE-B0C0-1F825CA24C0E}" type="parTrans" cxnId="{55ECE836-7D6E-447D-A982-62D5C1BF075D}">
      <dgm:prSet/>
      <dgm:spPr/>
      <dgm:t>
        <a:bodyPr/>
        <a:lstStyle/>
        <a:p>
          <a:endParaRPr lang="en-US"/>
        </a:p>
      </dgm:t>
    </dgm:pt>
    <dgm:pt modelId="{4B781CB1-77FE-494F-8712-6141B17B0482}" type="sibTrans" cxnId="{55ECE836-7D6E-447D-A982-62D5C1BF075D}">
      <dgm:prSet/>
      <dgm:spPr/>
      <dgm:t>
        <a:bodyPr/>
        <a:lstStyle/>
        <a:p>
          <a:endParaRPr lang="en-US"/>
        </a:p>
      </dgm:t>
    </dgm:pt>
    <dgm:pt modelId="{0AE4536D-636E-44A2-A574-1C45961A12A8}">
      <dgm:prSet phldrT="[Text]"/>
      <dgm:spPr/>
      <dgm:t>
        <a:bodyPr/>
        <a:lstStyle/>
        <a:p>
          <a:r>
            <a:rPr lang="en-US" dirty="0" smtClean="0"/>
            <a:t>FYP: heavy industries-&gt; PSU -&gt; but raw material, machineries still from private industrialists</a:t>
          </a:r>
          <a:endParaRPr lang="en-US" dirty="0"/>
        </a:p>
      </dgm:t>
    </dgm:pt>
    <dgm:pt modelId="{90FAA809-B604-47D9-91EE-DDB3DD932BC2}" type="parTrans" cxnId="{4B264FAA-C1D4-4916-A14C-56F09E83A6D8}">
      <dgm:prSet/>
      <dgm:spPr/>
      <dgm:t>
        <a:bodyPr/>
        <a:lstStyle/>
        <a:p>
          <a:endParaRPr lang="en-US"/>
        </a:p>
      </dgm:t>
    </dgm:pt>
    <dgm:pt modelId="{75A545CD-CDDE-4C0C-9A8A-054B87FE06BF}" type="sibTrans" cxnId="{4B264FAA-C1D4-4916-A14C-56F09E83A6D8}">
      <dgm:prSet/>
      <dgm:spPr/>
      <dgm:t>
        <a:bodyPr/>
        <a:lstStyle/>
        <a:p>
          <a:endParaRPr lang="en-US"/>
        </a:p>
      </dgm:t>
    </dgm:pt>
    <dgm:pt modelId="{72C9BCE3-1F19-4AE5-9772-1AD56A8DD0D4}">
      <dgm:prSet phldrT="[Text]"/>
      <dgm:spPr/>
      <dgm:t>
        <a:bodyPr/>
        <a:lstStyle/>
        <a:p>
          <a:r>
            <a:rPr lang="en-US" dirty="0" smtClean="0"/>
            <a:t>Private industrialists-&gt; loans; later PSUs themselves getting</a:t>
          </a:r>
          <a:endParaRPr lang="en-US" dirty="0"/>
        </a:p>
      </dgm:t>
    </dgm:pt>
    <dgm:pt modelId="{87D3EF73-A179-4683-9324-657D58097E14}" type="parTrans" cxnId="{3A9DE396-4CDA-4CEB-8FBC-9FB2260E011D}">
      <dgm:prSet/>
      <dgm:spPr/>
      <dgm:t>
        <a:bodyPr/>
        <a:lstStyle/>
        <a:p>
          <a:endParaRPr lang="en-US"/>
        </a:p>
      </dgm:t>
    </dgm:pt>
    <dgm:pt modelId="{5F2BF728-19BE-4900-B3A9-219F05CAB8B6}" type="sibTrans" cxnId="{3A9DE396-4CDA-4CEB-8FBC-9FB2260E011D}">
      <dgm:prSet/>
      <dgm:spPr/>
      <dgm:t>
        <a:bodyPr/>
        <a:lstStyle/>
        <a:p>
          <a:endParaRPr lang="en-US"/>
        </a:p>
      </dgm:t>
    </dgm:pt>
    <dgm:pt modelId="{C778ACAD-53E7-4EC2-8F6C-5DB18BA63E64}">
      <dgm:prSet phldrT="[Text]"/>
      <dgm:spPr/>
      <dgm:t>
        <a:bodyPr/>
        <a:lstStyle/>
        <a:p>
          <a:r>
            <a:rPr lang="en-US" dirty="0" smtClean="0"/>
            <a:t>Had to break cycle because </a:t>
          </a:r>
          <a:endParaRPr lang="en-US" dirty="0"/>
        </a:p>
      </dgm:t>
    </dgm:pt>
    <dgm:pt modelId="{2B85BA94-5921-4E74-8406-F06BBE8B42DA}" type="parTrans" cxnId="{DC4276EB-C3E9-44B4-AEC8-405FB69516C7}">
      <dgm:prSet/>
      <dgm:spPr/>
      <dgm:t>
        <a:bodyPr/>
        <a:lstStyle/>
        <a:p>
          <a:endParaRPr lang="en-US"/>
        </a:p>
      </dgm:t>
    </dgm:pt>
    <dgm:pt modelId="{317AF6BB-C8BA-4E63-B55B-75338901BEF9}" type="sibTrans" cxnId="{DC4276EB-C3E9-44B4-AEC8-405FB69516C7}">
      <dgm:prSet/>
      <dgm:spPr/>
      <dgm:t>
        <a:bodyPr/>
        <a:lstStyle/>
        <a:p>
          <a:endParaRPr lang="en-US"/>
        </a:p>
      </dgm:t>
    </dgm:pt>
    <dgm:pt modelId="{31473BD3-6D37-4321-A6C3-77A8ACF775C8}">
      <dgm:prSet phldrT="[Text]"/>
      <dgm:spPr/>
      <dgm:t>
        <a:bodyPr/>
        <a:lstStyle/>
        <a:p>
          <a:r>
            <a:rPr lang="en-US" dirty="0" smtClean="0"/>
            <a:t>Late 60s: Green revolution: HYV, fertilizer, inputs: farmers needed loans</a:t>
          </a:r>
          <a:endParaRPr lang="en-US" dirty="0"/>
        </a:p>
      </dgm:t>
    </dgm:pt>
    <dgm:pt modelId="{FDB331FE-4DB9-494C-AAFF-F547471D0BAF}" type="parTrans" cxnId="{39A4BD8F-1DFF-4C1D-9F87-B8A900B838A4}">
      <dgm:prSet/>
      <dgm:spPr/>
      <dgm:t>
        <a:bodyPr/>
        <a:lstStyle/>
        <a:p>
          <a:endParaRPr lang="en-US"/>
        </a:p>
      </dgm:t>
    </dgm:pt>
    <dgm:pt modelId="{43C63E27-4E4F-4943-814A-8DA0855A8257}" type="sibTrans" cxnId="{39A4BD8F-1DFF-4C1D-9F87-B8A900B838A4}">
      <dgm:prSet/>
      <dgm:spPr/>
      <dgm:t>
        <a:bodyPr/>
        <a:lstStyle/>
        <a:p>
          <a:endParaRPr lang="en-US"/>
        </a:p>
      </dgm:t>
    </dgm:pt>
    <dgm:pt modelId="{8D4949DA-61AB-4713-AA44-FD503DDF2B14}">
      <dgm:prSet phldrT="[Text]"/>
      <dgm:spPr/>
      <dgm:t>
        <a:bodyPr/>
        <a:lstStyle/>
        <a:p>
          <a:r>
            <a:rPr lang="en-US" dirty="0" smtClean="0"/>
            <a:t>But Cooperative societies insufficient. RRBs yet to come (1976); Hence PSL first time mentioned in 1968…..</a:t>
          </a:r>
          <a:endParaRPr lang="en-US" dirty="0"/>
        </a:p>
      </dgm:t>
    </dgm:pt>
    <dgm:pt modelId="{19912E83-2881-4FFE-AAFE-D9247617F487}" type="parTrans" cxnId="{7530A255-17DF-423A-97D2-8FFE13537DD8}">
      <dgm:prSet/>
      <dgm:spPr/>
      <dgm:t>
        <a:bodyPr/>
        <a:lstStyle/>
        <a:p>
          <a:endParaRPr lang="en-US"/>
        </a:p>
      </dgm:t>
    </dgm:pt>
    <dgm:pt modelId="{21265302-A1FF-44F7-BFFB-94EC71EF2B9A}" type="sibTrans" cxnId="{7530A255-17DF-423A-97D2-8FFE13537DD8}">
      <dgm:prSet/>
      <dgm:spPr/>
      <dgm:t>
        <a:bodyPr/>
        <a:lstStyle/>
        <a:p>
          <a:endParaRPr lang="en-US"/>
        </a:p>
      </dgm:t>
    </dgm:pt>
    <dgm:pt modelId="{A1874C54-FD41-4EBD-A876-BD3E924F6321}">
      <dgm:prSet phldrT="[Text]"/>
      <dgm:spPr/>
      <dgm:t>
        <a:bodyPr/>
        <a:lstStyle/>
        <a:p>
          <a:r>
            <a:rPr lang="en-US" dirty="0" smtClean="0"/>
            <a:t>1967: </a:t>
          </a:r>
          <a:r>
            <a:rPr lang="en-US" dirty="0" err="1" smtClean="0"/>
            <a:t>Morarji</a:t>
          </a:r>
          <a:r>
            <a:rPr lang="en-US" dirty="0" smtClean="0"/>
            <a:t> (FM)- “Social control over bank”- </a:t>
          </a:r>
          <a:r>
            <a:rPr lang="en-US" dirty="0" err="1" smtClean="0"/>
            <a:t>BoD</a:t>
          </a:r>
          <a:r>
            <a:rPr lang="en-US" dirty="0" smtClean="0"/>
            <a:t> people with social economy, rural Development, restriction on lending to directors.. [banking law]; </a:t>
          </a:r>
          <a:endParaRPr lang="en-US" dirty="0"/>
        </a:p>
      </dgm:t>
    </dgm:pt>
    <dgm:pt modelId="{9BC47B1C-C6D0-4A03-A921-AC81E7E73B1D}" type="parTrans" cxnId="{4A8F56BC-F979-4EC4-83DD-3D9B8D68221A}">
      <dgm:prSet/>
      <dgm:spPr/>
      <dgm:t>
        <a:bodyPr/>
        <a:lstStyle/>
        <a:p>
          <a:endParaRPr lang="en-US"/>
        </a:p>
      </dgm:t>
    </dgm:pt>
    <dgm:pt modelId="{17D07AA6-5791-463E-BC90-0888CA2DE0BE}" type="sibTrans" cxnId="{4A8F56BC-F979-4EC4-83DD-3D9B8D68221A}">
      <dgm:prSet/>
      <dgm:spPr/>
      <dgm:t>
        <a:bodyPr/>
        <a:lstStyle/>
        <a:p>
          <a:endParaRPr lang="en-US"/>
        </a:p>
      </dgm:t>
    </dgm:pt>
    <dgm:pt modelId="{369CB696-6393-4CC4-BC54-C30021AC8105}">
      <dgm:prSet phldrT="[Text]"/>
      <dgm:spPr/>
      <dgm:t>
        <a:bodyPr/>
        <a:lstStyle/>
        <a:p>
          <a:r>
            <a:rPr lang="en-US" dirty="0" smtClean="0"/>
            <a:t>‘69 and 80 nationalized: political favoritism &amp; suitcase raj: Unviable “greenfield” project-&gt; Suitcase raj + political consideration-&gt; license -&gt; loans </a:t>
          </a:r>
          <a:endParaRPr lang="en-US" dirty="0"/>
        </a:p>
      </dgm:t>
    </dgm:pt>
    <dgm:pt modelId="{1732B5BD-702F-4D94-AB2F-DE6D9077AC83}" type="parTrans" cxnId="{0D7EED50-5D18-4C96-B8D0-005DDE3F0B9C}">
      <dgm:prSet/>
      <dgm:spPr/>
      <dgm:t>
        <a:bodyPr/>
        <a:lstStyle/>
        <a:p>
          <a:endParaRPr lang="en-US"/>
        </a:p>
      </dgm:t>
    </dgm:pt>
    <dgm:pt modelId="{CBEB7BE1-C647-46F5-BB94-2BF52A0373E2}" type="sibTrans" cxnId="{0D7EED50-5D18-4C96-B8D0-005DDE3F0B9C}">
      <dgm:prSet/>
      <dgm:spPr/>
      <dgm:t>
        <a:bodyPr/>
        <a:lstStyle/>
        <a:p>
          <a:endParaRPr lang="en-US"/>
        </a:p>
      </dgm:t>
    </dgm:pt>
    <dgm:pt modelId="{1010CBE2-1792-47AC-9248-3F670A889C4D}" type="pres">
      <dgm:prSet presAssocID="{5260B881-1CE7-4D65-AF4F-A53B37B079EE}" presName="Name0" presStyleCnt="0">
        <dgm:presLayoutVars>
          <dgm:dir/>
          <dgm:animLvl val="lvl"/>
          <dgm:resizeHandles val="exact"/>
        </dgm:presLayoutVars>
      </dgm:prSet>
      <dgm:spPr/>
      <dgm:t>
        <a:bodyPr/>
        <a:lstStyle/>
        <a:p>
          <a:endParaRPr lang="en-US"/>
        </a:p>
      </dgm:t>
    </dgm:pt>
    <dgm:pt modelId="{C5B21DF8-A674-4303-AA3A-E32793EEF840}" type="pres">
      <dgm:prSet presAssocID="{4CBA87AB-1B53-4850-B5D7-D3D17C8DE8DC}" presName="linNode" presStyleCnt="0"/>
      <dgm:spPr/>
      <dgm:t>
        <a:bodyPr/>
        <a:lstStyle/>
        <a:p>
          <a:endParaRPr lang="en-US"/>
        </a:p>
      </dgm:t>
    </dgm:pt>
    <dgm:pt modelId="{781BB88A-8806-4C68-B183-89519FD372BA}" type="pres">
      <dgm:prSet presAssocID="{4CBA87AB-1B53-4850-B5D7-D3D17C8DE8DC}" presName="parTx" presStyleLbl="revTx" presStyleIdx="0" presStyleCnt="3">
        <dgm:presLayoutVars>
          <dgm:chMax val="1"/>
          <dgm:bulletEnabled val="1"/>
        </dgm:presLayoutVars>
      </dgm:prSet>
      <dgm:spPr/>
      <dgm:t>
        <a:bodyPr/>
        <a:lstStyle/>
        <a:p>
          <a:endParaRPr lang="en-US"/>
        </a:p>
      </dgm:t>
    </dgm:pt>
    <dgm:pt modelId="{670C5724-08F4-4D52-9AE3-213E53CD86B2}" type="pres">
      <dgm:prSet presAssocID="{4CBA87AB-1B53-4850-B5D7-D3D17C8DE8DC}" presName="bracket" presStyleLbl="parChTrans1D1" presStyleIdx="0" presStyleCnt="3"/>
      <dgm:spPr/>
      <dgm:t>
        <a:bodyPr/>
        <a:lstStyle/>
        <a:p>
          <a:endParaRPr lang="en-US"/>
        </a:p>
      </dgm:t>
    </dgm:pt>
    <dgm:pt modelId="{16FBA2E8-EE58-4FFB-B06D-9545B5DCE8F5}" type="pres">
      <dgm:prSet presAssocID="{4CBA87AB-1B53-4850-B5D7-D3D17C8DE8DC}" presName="spH" presStyleCnt="0"/>
      <dgm:spPr/>
      <dgm:t>
        <a:bodyPr/>
        <a:lstStyle/>
        <a:p>
          <a:endParaRPr lang="en-US"/>
        </a:p>
      </dgm:t>
    </dgm:pt>
    <dgm:pt modelId="{94891E4A-3A2E-4C6D-B020-EE0403DC5D9C}" type="pres">
      <dgm:prSet presAssocID="{4CBA87AB-1B53-4850-B5D7-D3D17C8DE8DC}" presName="desTx" presStyleLbl="node1" presStyleIdx="0" presStyleCnt="3">
        <dgm:presLayoutVars>
          <dgm:bulletEnabled val="1"/>
        </dgm:presLayoutVars>
      </dgm:prSet>
      <dgm:spPr/>
      <dgm:t>
        <a:bodyPr/>
        <a:lstStyle/>
        <a:p>
          <a:endParaRPr lang="en-US"/>
        </a:p>
      </dgm:t>
    </dgm:pt>
    <dgm:pt modelId="{1973806D-F7ED-48C3-B198-D959641ABB52}" type="pres">
      <dgm:prSet presAssocID="{4B781CB1-77FE-494F-8712-6141B17B0482}" presName="spV" presStyleCnt="0"/>
      <dgm:spPr/>
      <dgm:t>
        <a:bodyPr/>
        <a:lstStyle/>
        <a:p>
          <a:endParaRPr lang="en-US"/>
        </a:p>
      </dgm:t>
    </dgm:pt>
    <dgm:pt modelId="{5A520D0C-64C5-4C1E-953B-DCA523A27B6D}" type="pres">
      <dgm:prSet presAssocID="{9205F1E7-D237-4451-AE57-5CB9E63DB106}" presName="linNode" presStyleCnt="0"/>
      <dgm:spPr/>
      <dgm:t>
        <a:bodyPr/>
        <a:lstStyle/>
        <a:p>
          <a:endParaRPr lang="en-US"/>
        </a:p>
      </dgm:t>
    </dgm:pt>
    <dgm:pt modelId="{0380FF44-A44D-4463-9BA4-CB9C5565AE8E}" type="pres">
      <dgm:prSet presAssocID="{9205F1E7-D237-4451-AE57-5CB9E63DB106}" presName="parTx" presStyleLbl="revTx" presStyleIdx="1" presStyleCnt="3">
        <dgm:presLayoutVars>
          <dgm:chMax val="1"/>
          <dgm:bulletEnabled val="1"/>
        </dgm:presLayoutVars>
      </dgm:prSet>
      <dgm:spPr/>
      <dgm:t>
        <a:bodyPr/>
        <a:lstStyle/>
        <a:p>
          <a:endParaRPr lang="en-US"/>
        </a:p>
      </dgm:t>
    </dgm:pt>
    <dgm:pt modelId="{54BEC399-DE0F-4CB6-8964-00697AC3A142}" type="pres">
      <dgm:prSet presAssocID="{9205F1E7-D237-4451-AE57-5CB9E63DB106}" presName="bracket" presStyleLbl="parChTrans1D1" presStyleIdx="1" presStyleCnt="3"/>
      <dgm:spPr/>
      <dgm:t>
        <a:bodyPr/>
        <a:lstStyle/>
        <a:p>
          <a:endParaRPr lang="en-US"/>
        </a:p>
      </dgm:t>
    </dgm:pt>
    <dgm:pt modelId="{77B659BF-DAC9-4193-A891-22DAA56AF748}" type="pres">
      <dgm:prSet presAssocID="{9205F1E7-D237-4451-AE57-5CB9E63DB106}" presName="spH" presStyleCnt="0"/>
      <dgm:spPr/>
      <dgm:t>
        <a:bodyPr/>
        <a:lstStyle/>
        <a:p>
          <a:endParaRPr lang="en-US"/>
        </a:p>
      </dgm:t>
    </dgm:pt>
    <dgm:pt modelId="{CCAFA3E9-5039-4CC7-A4A2-99AE8C97ECF1}" type="pres">
      <dgm:prSet presAssocID="{9205F1E7-D237-4451-AE57-5CB9E63DB106}" presName="desTx" presStyleLbl="node1" presStyleIdx="1" presStyleCnt="3">
        <dgm:presLayoutVars>
          <dgm:bulletEnabled val="1"/>
        </dgm:presLayoutVars>
      </dgm:prSet>
      <dgm:spPr/>
      <dgm:t>
        <a:bodyPr/>
        <a:lstStyle/>
        <a:p>
          <a:endParaRPr lang="en-US"/>
        </a:p>
      </dgm:t>
    </dgm:pt>
    <dgm:pt modelId="{70B546C0-533C-438C-97A2-CC5C899B019D}" type="pres">
      <dgm:prSet presAssocID="{837DEE47-A900-4EE1-BAC3-80F9A5602281}" presName="spV" presStyleCnt="0"/>
      <dgm:spPr/>
      <dgm:t>
        <a:bodyPr/>
        <a:lstStyle/>
        <a:p>
          <a:endParaRPr lang="en-US"/>
        </a:p>
      </dgm:t>
    </dgm:pt>
    <dgm:pt modelId="{750E321B-A9D7-42FB-8135-D0F3F1AFB0C1}" type="pres">
      <dgm:prSet presAssocID="{C778ACAD-53E7-4EC2-8F6C-5DB18BA63E64}" presName="linNode" presStyleCnt="0"/>
      <dgm:spPr/>
      <dgm:t>
        <a:bodyPr/>
        <a:lstStyle/>
        <a:p>
          <a:endParaRPr lang="en-US"/>
        </a:p>
      </dgm:t>
    </dgm:pt>
    <dgm:pt modelId="{E7F5AFED-0F7C-42E9-BBD1-7471C46E3242}" type="pres">
      <dgm:prSet presAssocID="{C778ACAD-53E7-4EC2-8F6C-5DB18BA63E64}" presName="parTx" presStyleLbl="revTx" presStyleIdx="2" presStyleCnt="3">
        <dgm:presLayoutVars>
          <dgm:chMax val="1"/>
          <dgm:bulletEnabled val="1"/>
        </dgm:presLayoutVars>
      </dgm:prSet>
      <dgm:spPr/>
      <dgm:t>
        <a:bodyPr/>
        <a:lstStyle/>
        <a:p>
          <a:endParaRPr lang="en-US"/>
        </a:p>
      </dgm:t>
    </dgm:pt>
    <dgm:pt modelId="{073B50E0-47FE-4177-B858-1B20EDC6A3A6}" type="pres">
      <dgm:prSet presAssocID="{C778ACAD-53E7-4EC2-8F6C-5DB18BA63E64}" presName="bracket" presStyleLbl="parChTrans1D1" presStyleIdx="2" presStyleCnt="3"/>
      <dgm:spPr/>
      <dgm:t>
        <a:bodyPr/>
        <a:lstStyle/>
        <a:p>
          <a:endParaRPr lang="en-US"/>
        </a:p>
      </dgm:t>
    </dgm:pt>
    <dgm:pt modelId="{AADE7299-B511-4276-A70A-0A0A5F637049}" type="pres">
      <dgm:prSet presAssocID="{C778ACAD-53E7-4EC2-8F6C-5DB18BA63E64}" presName="spH" presStyleCnt="0"/>
      <dgm:spPr/>
      <dgm:t>
        <a:bodyPr/>
        <a:lstStyle/>
        <a:p>
          <a:endParaRPr lang="en-US"/>
        </a:p>
      </dgm:t>
    </dgm:pt>
    <dgm:pt modelId="{78327D54-B99B-403E-8B2D-A95B24C2C863}" type="pres">
      <dgm:prSet presAssocID="{C778ACAD-53E7-4EC2-8F6C-5DB18BA63E64}" presName="desTx" presStyleLbl="node1" presStyleIdx="2" presStyleCnt="3">
        <dgm:presLayoutVars>
          <dgm:bulletEnabled val="1"/>
        </dgm:presLayoutVars>
      </dgm:prSet>
      <dgm:spPr/>
      <dgm:t>
        <a:bodyPr/>
        <a:lstStyle/>
        <a:p>
          <a:endParaRPr lang="en-US"/>
        </a:p>
      </dgm:t>
    </dgm:pt>
  </dgm:ptLst>
  <dgm:cxnLst>
    <dgm:cxn modelId="{63831CF0-829E-4336-965D-54426FB58ED0}" type="presOf" srcId="{A1874C54-FD41-4EBD-A876-BD3E924F6321}" destId="{CCAFA3E9-5039-4CC7-A4A2-99AE8C97ECF1}" srcOrd="0" destOrd="1" presId="urn:diagrams.loki3.com/BracketList"/>
    <dgm:cxn modelId="{9E3D0E94-DAEC-429C-9BA9-C42A1B02E155}" type="presOf" srcId="{5260B881-1CE7-4D65-AF4F-A53B37B079EE}" destId="{1010CBE2-1792-47AC-9248-3F670A889C4D}" srcOrd="0" destOrd="0" presId="urn:diagrams.loki3.com/BracketList"/>
    <dgm:cxn modelId="{7530A255-17DF-423A-97D2-8FFE13537DD8}" srcId="{C778ACAD-53E7-4EC2-8F6C-5DB18BA63E64}" destId="{8D4949DA-61AB-4713-AA44-FD503DDF2B14}" srcOrd="1" destOrd="0" parTransId="{19912E83-2881-4FFE-AAFE-D9247617F487}" sibTransId="{21265302-A1FF-44F7-BFFB-94EC71EF2B9A}"/>
    <dgm:cxn modelId="{0D7EED50-5D18-4C96-B8D0-005DDE3F0B9C}" srcId="{9205F1E7-D237-4451-AE57-5CB9E63DB106}" destId="{369CB696-6393-4CC4-BC54-C30021AC8105}" srcOrd="2" destOrd="0" parTransId="{1732B5BD-702F-4D94-AB2F-DE6D9077AC83}" sibTransId="{CBEB7BE1-C647-46F5-BB94-2BF52A0373E2}"/>
    <dgm:cxn modelId="{39A4BD8F-1DFF-4C1D-9F87-B8A900B838A4}" srcId="{C778ACAD-53E7-4EC2-8F6C-5DB18BA63E64}" destId="{31473BD3-6D37-4321-A6C3-77A8ACF775C8}" srcOrd="0" destOrd="0" parTransId="{FDB331FE-4DB9-494C-AAFF-F547471D0BAF}" sibTransId="{43C63E27-4E4F-4943-814A-8DA0855A8257}"/>
    <dgm:cxn modelId="{DC4276EB-C3E9-44B4-AEC8-405FB69516C7}" srcId="{5260B881-1CE7-4D65-AF4F-A53B37B079EE}" destId="{C778ACAD-53E7-4EC2-8F6C-5DB18BA63E64}" srcOrd="2" destOrd="0" parTransId="{2B85BA94-5921-4E74-8406-F06BBE8B42DA}" sibTransId="{317AF6BB-C8BA-4E63-B55B-75338901BEF9}"/>
    <dgm:cxn modelId="{4C634917-CF96-4E4F-A692-EEA3BABCABDB}" srcId="{9205F1E7-D237-4451-AE57-5CB9E63DB106}" destId="{BB36F667-BE05-43E7-9BCC-0A9CB51B8C87}" srcOrd="0" destOrd="0" parTransId="{C1797E26-31AA-4CF5-A152-FB5FF4FC90A0}" sibTransId="{3F02CCA9-48D2-4D9B-AFED-9DF5F89F6C22}"/>
    <dgm:cxn modelId="{991DD4FF-7F2A-484B-965E-1887C4C1B277}" srcId="{5260B881-1CE7-4D65-AF4F-A53B37B079EE}" destId="{9205F1E7-D237-4451-AE57-5CB9E63DB106}" srcOrd="1" destOrd="0" parTransId="{1E7A9A6D-BE29-4671-9E63-F4761DDF85F9}" sibTransId="{837DEE47-A900-4EE1-BAC3-80F9A5602281}"/>
    <dgm:cxn modelId="{BBA805F6-E03D-4534-8D39-23B3705C9678}" type="presOf" srcId="{9205F1E7-D237-4451-AE57-5CB9E63DB106}" destId="{0380FF44-A44D-4463-9BA4-CB9C5565AE8E}" srcOrd="0" destOrd="0" presId="urn:diagrams.loki3.com/BracketList"/>
    <dgm:cxn modelId="{EA999D80-7F9D-47BF-864D-80506FC9E008}" type="presOf" srcId="{369CB696-6393-4CC4-BC54-C30021AC8105}" destId="{CCAFA3E9-5039-4CC7-A4A2-99AE8C97ECF1}" srcOrd="0" destOrd="2" presId="urn:diagrams.loki3.com/BracketList"/>
    <dgm:cxn modelId="{C37584D8-8C60-4B76-97D7-8FEF6FB6BE89}" type="presOf" srcId="{BB36F667-BE05-43E7-9BCC-0A9CB51B8C87}" destId="{CCAFA3E9-5039-4CC7-A4A2-99AE8C97ECF1}" srcOrd="0" destOrd="0" presId="urn:diagrams.loki3.com/BracketList"/>
    <dgm:cxn modelId="{8334FBCE-68E4-4662-9988-C55875FE9119}" type="presOf" srcId="{0AE4536D-636E-44A2-A574-1C45961A12A8}" destId="{94891E4A-3A2E-4C6D-B020-EE0403DC5D9C}" srcOrd="0" destOrd="0" presId="urn:diagrams.loki3.com/BracketList"/>
    <dgm:cxn modelId="{2B79B97E-A2B8-45FF-8E55-2405F19125D1}" type="presOf" srcId="{72C9BCE3-1F19-4AE5-9772-1AD56A8DD0D4}" destId="{94891E4A-3A2E-4C6D-B020-EE0403DC5D9C}" srcOrd="0" destOrd="1" presId="urn:diagrams.loki3.com/BracketList"/>
    <dgm:cxn modelId="{55ECE836-7D6E-447D-A982-62D5C1BF075D}" srcId="{5260B881-1CE7-4D65-AF4F-A53B37B079EE}" destId="{4CBA87AB-1B53-4850-B5D7-D3D17C8DE8DC}" srcOrd="0" destOrd="0" parTransId="{6913211D-117D-43CE-B0C0-1F825CA24C0E}" sibTransId="{4B781CB1-77FE-494F-8712-6141B17B0482}"/>
    <dgm:cxn modelId="{3A9DE396-4CDA-4CEB-8FBC-9FB2260E011D}" srcId="{4CBA87AB-1B53-4850-B5D7-D3D17C8DE8DC}" destId="{72C9BCE3-1F19-4AE5-9772-1AD56A8DD0D4}" srcOrd="1" destOrd="0" parTransId="{87D3EF73-A179-4683-9324-657D58097E14}" sibTransId="{5F2BF728-19BE-4900-B3A9-219F05CAB8B6}"/>
    <dgm:cxn modelId="{866D434C-874B-468C-9DB6-56CCD22CAB59}" type="presOf" srcId="{C778ACAD-53E7-4EC2-8F6C-5DB18BA63E64}" destId="{E7F5AFED-0F7C-42E9-BBD1-7471C46E3242}" srcOrd="0" destOrd="0" presId="urn:diagrams.loki3.com/BracketList"/>
    <dgm:cxn modelId="{4B264FAA-C1D4-4916-A14C-56F09E83A6D8}" srcId="{4CBA87AB-1B53-4850-B5D7-D3D17C8DE8DC}" destId="{0AE4536D-636E-44A2-A574-1C45961A12A8}" srcOrd="0" destOrd="0" parTransId="{90FAA809-B604-47D9-91EE-DDB3DD932BC2}" sibTransId="{75A545CD-CDDE-4C0C-9A8A-054B87FE06BF}"/>
    <dgm:cxn modelId="{E29618B1-FB55-4E5C-A74B-BF3AE4984D1B}" type="presOf" srcId="{4CBA87AB-1B53-4850-B5D7-D3D17C8DE8DC}" destId="{781BB88A-8806-4C68-B183-89519FD372BA}" srcOrd="0" destOrd="0" presId="urn:diagrams.loki3.com/BracketList"/>
    <dgm:cxn modelId="{90A55B9A-11AC-4433-BB21-1F81C89F0E6B}" type="presOf" srcId="{31473BD3-6D37-4321-A6C3-77A8ACF775C8}" destId="{78327D54-B99B-403E-8B2D-A95B24C2C863}" srcOrd="0" destOrd="0" presId="urn:diagrams.loki3.com/BracketList"/>
    <dgm:cxn modelId="{4A8F56BC-F979-4EC4-83DD-3D9B8D68221A}" srcId="{9205F1E7-D237-4451-AE57-5CB9E63DB106}" destId="{A1874C54-FD41-4EBD-A876-BD3E924F6321}" srcOrd="1" destOrd="0" parTransId="{9BC47B1C-C6D0-4A03-A921-AC81E7E73B1D}" sibTransId="{17D07AA6-5791-463E-BC90-0888CA2DE0BE}"/>
    <dgm:cxn modelId="{9154C1DB-FE35-42DA-BB38-11E35644DC10}" type="presOf" srcId="{8D4949DA-61AB-4713-AA44-FD503DDF2B14}" destId="{78327D54-B99B-403E-8B2D-A95B24C2C863}" srcOrd="0" destOrd="1" presId="urn:diagrams.loki3.com/BracketList"/>
    <dgm:cxn modelId="{F33EC2B2-CD92-4743-A22F-961941148786}" type="presParOf" srcId="{1010CBE2-1792-47AC-9248-3F670A889C4D}" destId="{C5B21DF8-A674-4303-AA3A-E32793EEF840}" srcOrd="0" destOrd="0" presId="urn:diagrams.loki3.com/BracketList"/>
    <dgm:cxn modelId="{CB8213FF-526A-4FBA-A448-93E141FACA6F}" type="presParOf" srcId="{C5B21DF8-A674-4303-AA3A-E32793EEF840}" destId="{781BB88A-8806-4C68-B183-89519FD372BA}" srcOrd="0" destOrd="0" presId="urn:diagrams.loki3.com/BracketList"/>
    <dgm:cxn modelId="{E875E348-8D31-48EB-A9B9-5E7CE29567D2}" type="presParOf" srcId="{C5B21DF8-A674-4303-AA3A-E32793EEF840}" destId="{670C5724-08F4-4D52-9AE3-213E53CD86B2}" srcOrd="1" destOrd="0" presId="urn:diagrams.loki3.com/BracketList"/>
    <dgm:cxn modelId="{F0A13BEE-9BA8-48FD-8542-374F6F4188D4}" type="presParOf" srcId="{C5B21DF8-A674-4303-AA3A-E32793EEF840}" destId="{16FBA2E8-EE58-4FFB-B06D-9545B5DCE8F5}" srcOrd="2" destOrd="0" presId="urn:diagrams.loki3.com/BracketList"/>
    <dgm:cxn modelId="{30671322-5F3F-4CDC-A3A2-D77776C57931}" type="presParOf" srcId="{C5B21DF8-A674-4303-AA3A-E32793EEF840}" destId="{94891E4A-3A2E-4C6D-B020-EE0403DC5D9C}" srcOrd="3" destOrd="0" presId="urn:diagrams.loki3.com/BracketList"/>
    <dgm:cxn modelId="{2AC9490B-3C3A-4C3E-98C2-3A6C90C29032}" type="presParOf" srcId="{1010CBE2-1792-47AC-9248-3F670A889C4D}" destId="{1973806D-F7ED-48C3-B198-D959641ABB52}" srcOrd="1" destOrd="0" presId="urn:diagrams.loki3.com/BracketList"/>
    <dgm:cxn modelId="{EA6795B0-F18E-45B4-AA73-A9B8EB6F614F}" type="presParOf" srcId="{1010CBE2-1792-47AC-9248-3F670A889C4D}" destId="{5A520D0C-64C5-4C1E-953B-DCA523A27B6D}" srcOrd="2" destOrd="0" presId="urn:diagrams.loki3.com/BracketList"/>
    <dgm:cxn modelId="{DA9C9635-6B9C-46E7-AC48-053DC5569F43}" type="presParOf" srcId="{5A520D0C-64C5-4C1E-953B-DCA523A27B6D}" destId="{0380FF44-A44D-4463-9BA4-CB9C5565AE8E}" srcOrd="0" destOrd="0" presId="urn:diagrams.loki3.com/BracketList"/>
    <dgm:cxn modelId="{D48203F1-9296-45E6-8364-CE131F7365AA}" type="presParOf" srcId="{5A520D0C-64C5-4C1E-953B-DCA523A27B6D}" destId="{54BEC399-DE0F-4CB6-8964-00697AC3A142}" srcOrd="1" destOrd="0" presId="urn:diagrams.loki3.com/BracketList"/>
    <dgm:cxn modelId="{E6A8A172-B624-483C-90BE-CAE1A2D9D92F}" type="presParOf" srcId="{5A520D0C-64C5-4C1E-953B-DCA523A27B6D}" destId="{77B659BF-DAC9-4193-A891-22DAA56AF748}" srcOrd="2" destOrd="0" presId="urn:diagrams.loki3.com/BracketList"/>
    <dgm:cxn modelId="{C2E7684C-EC2B-4BFD-8549-00E97630C999}" type="presParOf" srcId="{5A520D0C-64C5-4C1E-953B-DCA523A27B6D}" destId="{CCAFA3E9-5039-4CC7-A4A2-99AE8C97ECF1}" srcOrd="3" destOrd="0" presId="urn:diagrams.loki3.com/BracketList"/>
    <dgm:cxn modelId="{5C072C06-3955-405A-8308-87A73193654A}" type="presParOf" srcId="{1010CBE2-1792-47AC-9248-3F670A889C4D}" destId="{70B546C0-533C-438C-97A2-CC5C899B019D}" srcOrd="3" destOrd="0" presId="urn:diagrams.loki3.com/BracketList"/>
    <dgm:cxn modelId="{9879F1F5-DDC2-4ABE-ADF4-AE58EF5269B6}" type="presParOf" srcId="{1010CBE2-1792-47AC-9248-3F670A889C4D}" destId="{750E321B-A9D7-42FB-8135-D0F3F1AFB0C1}" srcOrd="4" destOrd="0" presId="urn:diagrams.loki3.com/BracketList"/>
    <dgm:cxn modelId="{65991DB4-E7BC-4D5E-9093-E20B8152D63E}" type="presParOf" srcId="{750E321B-A9D7-42FB-8135-D0F3F1AFB0C1}" destId="{E7F5AFED-0F7C-42E9-BBD1-7471C46E3242}" srcOrd="0" destOrd="0" presId="urn:diagrams.loki3.com/BracketList"/>
    <dgm:cxn modelId="{23B4CA3B-ED4E-43EA-909E-61387A27E10C}" type="presParOf" srcId="{750E321B-A9D7-42FB-8135-D0F3F1AFB0C1}" destId="{073B50E0-47FE-4177-B858-1B20EDC6A3A6}" srcOrd="1" destOrd="0" presId="urn:diagrams.loki3.com/BracketList"/>
    <dgm:cxn modelId="{C6A4C7FF-B1A3-4C00-8D87-FB7246B52AD1}" type="presParOf" srcId="{750E321B-A9D7-42FB-8135-D0F3F1AFB0C1}" destId="{AADE7299-B511-4276-A70A-0A0A5F637049}" srcOrd="2" destOrd="0" presId="urn:diagrams.loki3.com/BracketList"/>
    <dgm:cxn modelId="{45122B16-5BA9-457F-9621-6DB7A0FCE5D6}" type="presParOf" srcId="{750E321B-A9D7-42FB-8135-D0F3F1AFB0C1}" destId="{78327D54-B99B-403E-8B2D-A95B24C2C863}"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36C383C-1C50-4DE2-BB73-81204AFCB1D9}" type="doc">
      <dgm:prSet loTypeId="urn:microsoft.com/office/officeart/2005/8/layout/bList2" loCatId="list" qsTypeId="urn:microsoft.com/office/officeart/2005/8/quickstyle/simple4" qsCatId="simple" csTypeId="urn:microsoft.com/office/officeart/2005/8/colors/colorful1" csCatId="colorful" phldr="1"/>
      <dgm:spPr/>
      <dgm:t>
        <a:bodyPr/>
        <a:lstStyle/>
        <a:p>
          <a:endParaRPr lang="en-US"/>
        </a:p>
      </dgm:t>
    </dgm:pt>
    <dgm:pt modelId="{87DC24D4-86BC-4681-909E-B2E3B7EBB42D}">
      <dgm:prSet phldrT="[Text]" custT="1"/>
      <dgm:spPr/>
      <dgm:t>
        <a:bodyPr/>
        <a:lstStyle/>
        <a:p>
          <a:r>
            <a:rPr lang="en-US" sz="3200" dirty="0">
              <a:latin typeface="Franklin Gothic Medium Cond" panose="020B0606030402020204" pitchFamily="34" charset="0"/>
            </a:rPr>
            <a:t>SCB | Foreign Banks 20/&gt; branches</a:t>
          </a:r>
        </a:p>
      </dgm:t>
    </dgm:pt>
    <dgm:pt modelId="{28669A6C-027B-4E25-8D3F-A5D866BD81B2}" type="parTrans" cxnId="{D650C23E-86B9-4EC7-950C-77ECA4CA2A64}">
      <dgm:prSet/>
      <dgm:spPr/>
      <dgm:t>
        <a:bodyPr/>
        <a:lstStyle/>
        <a:p>
          <a:endParaRPr lang="en-US"/>
        </a:p>
      </dgm:t>
    </dgm:pt>
    <dgm:pt modelId="{A22820DD-1B75-4E93-81AA-75146340B66A}" type="sibTrans" cxnId="{D650C23E-86B9-4EC7-950C-77ECA4CA2A64}">
      <dgm:prSet/>
      <dgm:spPr/>
      <dgm:t>
        <a:bodyPr/>
        <a:lstStyle/>
        <a:p>
          <a:endParaRPr lang="en-US"/>
        </a:p>
      </dgm:t>
    </dgm:pt>
    <dgm:pt modelId="{2C691F8F-84C4-489F-AD8A-854D7CE46210}">
      <dgm:prSet phldrT="[Text]" custT="1"/>
      <dgm:spPr/>
      <dgm:t>
        <a:bodyPr/>
        <a:lstStyle/>
        <a:p>
          <a:r>
            <a:rPr lang="en-US" sz="3200" dirty="0" err="1" smtClean="0">
              <a:latin typeface="Franklin Gothic Medium Cond" panose="020B0606030402020204" pitchFamily="34" charset="0"/>
            </a:rPr>
            <a:t>uSCB</a:t>
          </a:r>
          <a:r>
            <a:rPr lang="en-US" sz="3200" dirty="0" smtClean="0">
              <a:latin typeface="Franklin Gothic Medium Cond" panose="020B0606030402020204" pitchFamily="34" charset="0"/>
            </a:rPr>
            <a:t> 40</a:t>
          </a:r>
          <a:r>
            <a:rPr lang="en-US" sz="3200" dirty="0">
              <a:latin typeface="Franklin Gothic Medium Cond" panose="020B0606030402020204" pitchFamily="34" charset="0"/>
            </a:rPr>
            <a:t>% | (</a:t>
          </a:r>
          <a:r>
            <a:rPr lang="en-US" sz="3200" dirty="0" smtClean="0">
              <a:latin typeface="Franklin Gothic Medium Cond" panose="020B0606030402020204" pitchFamily="34" charset="0"/>
            </a:rPr>
            <a:t>RRB &amp; SFB:75%)</a:t>
          </a:r>
          <a:endParaRPr lang="en-US" sz="3200" dirty="0">
            <a:latin typeface="Franklin Gothic Medium Cond" panose="020B0606030402020204" pitchFamily="34" charset="0"/>
          </a:endParaRPr>
        </a:p>
      </dgm:t>
    </dgm:pt>
    <dgm:pt modelId="{7E86A26D-F27C-4FA4-82FB-2981DE0E5357}" type="parTrans" cxnId="{334C58A2-6F32-4F58-93AC-2CB0D35BA978}">
      <dgm:prSet/>
      <dgm:spPr/>
      <dgm:t>
        <a:bodyPr/>
        <a:lstStyle/>
        <a:p>
          <a:endParaRPr lang="en-US"/>
        </a:p>
      </dgm:t>
    </dgm:pt>
    <dgm:pt modelId="{6CEEEDD0-9581-4F5A-A741-55425879F427}" type="sibTrans" cxnId="{334C58A2-6F32-4F58-93AC-2CB0D35BA978}">
      <dgm:prSet/>
      <dgm:spPr/>
      <dgm:t>
        <a:bodyPr/>
        <a:lstStyle/>
        <a:p>
          <a:endParaRPr lang="en-US"/>
        </a:p>
      </dgm:t>
    </dgm:pt>
    <dgm:pt modelId="{25876937-995F-4F9E-B5A6-02A326A3BBC6}">
      <dgm:prSet phldrT="[Text]" custT="1"/>
      <dgm:spPr/>
      <dgm:t>
        <a:bodyPr/>
        <a:lstStyle/>
        <a:p>
          <a:r>
            <a:rPr lang="en-US" sz="3200" dirty="0">
              <a:latin typeface="Franklin Gothic Medium Cond" panose="020B0606030402020204" pitchFamily="34" charset="0"/>
            </a:rPr>
            <a:t>Foreign Banks </a:t>
          </a:r>
          <a:r>
            <a:rPr lang="en-US" sz="3200" dirty="0" err="1">
              <a:latin typeface="Franklin Gothic Medium Cond" panose="020B0606030402020204" pitchFamily="34" charset="0"/>
            </a:rPr>
            <a:t>banks</a:t>
          </a:r>
          <a:r>
            <a:rPr lang="en-US" sz="3200" dirty="0">
              <a:latin typeface="Franklin Gothic Medium Cond" panose="020B0606030402020204" pitchFamily="34" charset="0"/>
            </a:rPr>
            <a:t> &lt;20 branches</a:t>
          </a:r>
        </a:p>
      </dgm:t>
    </dgm:pt>
    <dgm:pt modelId="{6F95D4DD-2165-41DD-9625-7B349C8D68CD}" type="parTrans" cxnId="{F99260D8-8C8D-45C2-978D-36A0AFACC1EC}">
      <dgm:prSet/>
      <dgm:spPr/>
      <dgm:t>
        <a:bodyPr/>
        <a:lstStyle/>
        <a:p>
          <a:endParaRPr lang="en-US"/>
        </a:p>
      </dgm:t>
    </dgm:pt>
    <dgm:pt modelId="{FADF0837-51E8-4459-80A5-C76F165BD72F}" type="sibTrans" cxnId="{F99260D8-8C8D-45C2-978D-36A0AFACC1EC}">
      <dgm:prSet/>
      <dgm:spPr/>
      <dgm:t>
        <a:bodyPr/>
        <a:lstStyle/>
        <a:p>
          <a:endParaRPr lang="en-US"/>
        </a:p>
      </dgm:t>
    </dgm:pt>
    <dgm:pt modelId="{79143975-48B1-4C84-943F-BAFE7E353930}">
      <dgm:prSet phldrT="[Text]" custT="1"/>
      <dgm:spPr/>
      <dgm:t>
        <a:bodyPr/>
        <a:lstStyle/>
        <a:p>
          <a:r>
            <a:rPr lang="en-US" sz="3200" dirty="0">
              <a:latin typeface="Franklin Gothic Medium Cond" panose="020B0606030402020204" pitchFamily="34" charset="0"/>
            </a:rPr>
            <a:t>40% But in phased manner</a:t>
          </a:r>
        </a:p>
      </dgm:t>
    </dgm:pt>
    <dgm:pt modelId="{6629FE58-ADD4-42FB-AEDA-F29C17F489BD}" type="parTrans" cxnId="{FC37F710-9F9B-4245-9145-8A43352529B1}">
      <dgm:prSet/>
      <dgm:spPr/>
      <dgm:t>
        <a:bodyPr/>
        <a:lstStyle/>
        <a:p>
          <a:endParaRPr lang="en-US"/>
        </a:p>
      </dgm:t>
    </dgm:pt>
    <dgm:pt modelId="{4A981C76-F2D2-4F54-84CC-7AB3DD7D0E18}" type="sibTrans" cxnId="{FC37F710-9F9B-4245-9145-8A43352529B1}">
      <dgm:prSet/>
      <dgm:spPr/>
      <dgm:t>
        <a:bodyPr/>
        <a:lstStyle/>
        <a:p>
          <a:endParaRPr lang="en-US"/>
        </a:p>
      </dgm:t>
    </dgm:pt>
    <dgm:pt modelId="{7A014110-B750-46EA-B57F-74740992E70E}">
      <dgm:prSet phldrT="[Text]" custT="1"/>
      <dgm:spPr/>
      <dgm:t>
        <a:bodyPr/>
        <a:lstStyle/>
        <a:p>
          <a:r>
            <a:rPr lang="en-US" sz="3200" dirty="0">
              <a:latin typeface="Franklin Gothic Medium Cond" panose="020B0606030402020204" pitchFamily="34" charset="0"/>
            </a:rPr>
            <a:t>Adjusted net bank credit OR</a:t>
          </a:r>
        </a:p>
      </dgm:t>
    </dgm:pt>
    <dgm:pt modelId="{B2B3E120-1983-4855-9D06-E995A0B800DB}" type="parTrans" cxnId="{0FE75CEC-83C6-4FB7-BD9A-01F3BA2DA89E}">
      <dgm:prSet/>
      <dgm:spPr/>
      <dgm:t>
        <a:bodyPr/>
        <a:lstStyle/>
        <a:p>
          <a:endParaRPr lang="en-US"/>
        </a:p>
      </dgm:t>
    </dgm:pt>
    <dgm:pt modelId="{2E1D5D30-CE9A-4607-963B-336AAC4256AF}" type="sibTrans" cxnId="{0FE75CEC-83C6-4FB7-BD9A-01F3BA2DA89E}">
      <dgm:prSet/>
      <dgm:spPr/>
      <dgm:t>
        <a:bodyPr/>
        <a:lstStyle/>
        <a:p>
          <a:endParaRPr lang="en-US"/>
        </a:p>
      </dgm:t>
    </dgm:pt>
    <dgm:pt modelId="{7BF5EE21-E794-40E1-AD4F-2C7B9FE56F60}">
      <dgm:prSet phldrT="[Text]" custT="1"/>
      <dgm:spPr/>
      <dgm:t>
        <a:bodyPr/>
        <a:lstStyle/>
        <a:p>
          <a:r>
            <a:rPr lang="en-US" sz="3200" dirty="0">
              <a:latin typeface="Franklin Gothic Medium Cond" panose="020B0606030402020204" pitchFamily="34" charset="0"/>
            </a:rPr>
            <a:t>Off balance sheet exposure</a:t>
          </a:r>
        </a:p>
      </dgm:t>
    </dgm:pt>
    <dgm:pt modelId="{B198068F-6396-4FAD-9612-A96591A1CF53}" type="parTrans" cxnId="{E06D23B8-DB18-416A-85B8-E027AACFB7B6}">
      <dgm:prSet/>
      <dgm:spPr/>
      <dgm:t>
        <a:bodyPr/>
        <a:lstStyle/>
        <a:p>
          <a:endParaRPr lang="en-US"/>
        </a:p>
      </dgm:t>
    </dgm:pt>
    <dgm:pt modelId="{F2472211-079E-485A-A8CF-6113D6ACC426}" type="sibTrans" cxnId="{E06D23B8-DB18-416A-85B8-E027AACFB7B6}">
      <dgm:prSet/>
      <dgm:spPr/>
      <dgm:t>
        <a:bodyPr/>
        <a:lstStyle/>
        <a:p>
          <a:endParaRPr lang="en-US"/>
        </a:p>
      </dgm:t>
    </dgm:pt>
    <dgm:pt modelId="{B3B962E0-5D5E-4858-9007-BC9FE80CCFA6}">
      <dgm:prSet phldrT="[Text]" custT="1"/>
      <dgm:spPr/>
      <dgm:t>
        <a:bodyPr/>
        <a:lstStyle/>
        <a:p>
          <a:r>
            <a:rPr lang="en-US" sz="3200" dirty="0">
              <a:latin typeface="Franklin Gothic Medium Cond" panose="020B0606030402020204" pitchFamily="34" charset="0"/>
            </a:rPr>
            <a:t>Whichever is high</a:t>
          </a:r>
        </a:p>
      </dgm:t>
    </dgm:pt>
    <dgm:pt modelId="{1A52F2B2-6B96-49FA-951B-4CB7BE46C3D0}" type="parTrans" cxnId="{4D6AF62F-7ECA-4AEC-96B4-63FA09C92FDA}">
      <dgm:prSet/>
      <dgm:spPr/>
      <dgm:t>
        <a:bodyPr/>
        <a:lstStyle/>
        <a:p>
          <a:endParaRPr lang="en-US"/>
        </a:p>
      </dgm:t>
    </dgm:pt>
    <dgm:pt modelId="{F1D4DA84-6CF3-46EA-B37F-152653CF1BBA}" type="sibTrans" cxnId="{4D6AF62F-7ECA-4AEC-96B4-63FA09C92FDA}">
      <dgm:prSet/>
      <dgm:spPr/>
      <dgm:t>
        <a:bodyPr/>
        <a:lstStyle/>
        <a:p>
          <a:endParaRPr lang="en-US"/>
        </a:p>
      </dgm:t>
    </dgm:pt>
    <dgm:pt modelId="{8DEE6DA8-6D3F-4B77-8463-7AB50AB04BBD}" type="pres">
      <dgm:prSet presAssocID="{D36C383C-1C50-4DE2-BB73-81204AFCB1D9}" presName="diagram" presStyleCnt="0">
        <dgm:presLayoutVars>
          <dgm:dir/>
          <dgm:animLvl val="lvl"/>
          <dgm:resizeHandles val="exact"/>
        </dgm:presLayoutVars>
      </dgm:prSet>
      <dgm:spPr/>
      <dgm:t>
        <a:bodyPr/>
        <a:lstStyle/>
        <a:p>
          <a:endParaRPr lang="en-US"/>
        </a:p>
      </dgm:t>
    </dgm:pt>
    <dgm:pt modelId="{1FA6302E-0B4F-48D3-A691-F5B5D0900D5F}" type="pres">
      <dgm:prSet presAssocID="{87DC24D4-86BC-4681-909E-B2E3B7EBB42D}" presName="compNode" presStyleCnt="0"/>
      <dgm:spPr/>
    </dgm:pt>
    <dgm:pt modelId="{A4F61327-33D6-4654-A426-7E6AD05BDCE9}" type="pres">
      <dgm:prSet presAssocID="{87DC24D4-86BC-4681-909E-B2E3B7EBB42D}" presName="childRect" presStyleLbl="bgAcc1" presStyleIdx="0" presStyleCnt="2" custScaleY="150572">
        <dgm:presLayoutVars>
          <dgm:bulletEnabled val="1"/>
        </dgm:presLayoutVars>
      </dgm:prSet>
      <dgm:spPr/>
      <dgm:t>
        <a:bodyPr/>
        <a:lstStyle/>
        <a:p>
          <a:endParaRPr lang="en-US"/>
        </a:p>
      </dgm:t>
    </dgm:pt>
    <dgm:pt modelId="{9EFF0D21-C64E-4355-B22D-8CDAEFB96B60}" type="pres">
      <dgm:prSet presAssocID="{87DC24D4-86BC-4681-909E-B2E3B7EBB42D}" presName="parentText" presStyleLbl="node1" presStyleIdx="0" presStyleCnt="0">
        <dgm:presLayoutVars>
          <dgm:chMax val="0"/>
          <dgm:bulletEnabled val="1"/>
        </dgm:presLayoutVars>
      </dgm:prSet>
      <dgm:spPr/>
      <dgm:t>
        <a:bodyPr/>
        <a:lstStyle/>
        <a:p>
          <a:endParaRPr lang="en-US"/>
        </a:p>
      </dgm:t>
    </dgm:pt>
    <dgm:pt modelId="{408C6A98-E34E-47E6-8E4C-09AFA006FDA6}" type="pres">
      <dgm:prSet presAssocID="{87DC24D4-86BC-4681-909E-B2E3B7EBB42D}" presName="parentRect" presStyleLbl="alignNode1" presStyleIdx="0" presStyleCnt="2"/>
      <dgm:spPr/>
      <dgm:t>
        <a:bodyPr/>
        <a:lstStyle/>
        <a:p>
          <a:endParaRPr lang="en-US"/>
        </a:p>
      </dgm:t>
    </dgm:pt>
    <dgm:pt modelId="{F702A72A-A66F-470D-98EF-6E8DD3FD713B}" type="pres">
      <dgm:prSet presAssocID="{87DC24D4-86BC-4681-909E-B2E3B7EBB42D}" presName="adorn" presStyleLbl="fgAccFollowNode1" presStyleIdx="0" presStyleCnt="2" custScaleX="86706"/>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9D2A2C18-5F24-45CA-8596-08AA8297E08E}" type="pres">
      <dgm:prSet presAssocID="{A22820DD-1B75-4E93-81AA-75146340B66A}" presName="sibTrans" presStyleLbl="sibTrans2D1" presStyleIdx="0" presStyleCnt="0"/>
      <dgm:spPr/>
      <dgm:t>
        <a:bodyPr/>
        <a:lstStyle/>
        <a:p>
          <a:endParaRPr lang="en-US"/>
        </a:p>
      </dgm:t>
    </dgm:pt>
    <dgm:pt modelId="{6C842926-4574-4884-BA20-0BCEC4EB15EE}" type="pres">
      <dgm:prSet presAssocID="{25876937-995F-4F9E-B5A6-02A326A3BBC6}" presName="compNode" presStyleCnt="0"/>
      <dgm:spPr/>
    </dgm:pt>
    <dgm:pt modelId="{FBB4E99D-8F25-45AC-88F4-64C1B36CCAF5}" type="pres">
      <dgm:prSet presAssocID="{25876937-995F-4F9E-B5A6-02A326A3BBC6}" presName="childRect" presStyleLbl="bgAcc1" presStyleIdx="1" presStyleCnt="2" custScaleY="150572">
        <dgm:presLayoutVars>
          <dgm:bulletEnabled val="1"/>
        </dgm:presLayoutVars>
      </dgm:prSet>
      <dgm:spPr/>
      <dgm:t>
        <a:bodyPr/>
        <a:lstStyle/>
        <a:p>
          <a:endParaRPr lang="en-US"/>
        </a:p>
      </dgm:t>
    </dgm:pt>
    <dgm:pt modelId="{221F9EF2-11D2-4170-B7CB-783035F51DB0}" type="pres">
      <dgm:prSet presAssocID="{25876937-995F-4F9E-B5A6-02A326A3BBC6}" presName="parentText" presStyleLbl="node1" presStyleIdx="0" presStyleCnt="0">
        <dgm:presLayoutVars>
          <dgm:chMax val="0"/>
          <dgm:bulletEnabled val="1"/>
        </dgm:presLayoutVars>
      </dgm:prSet>
      <dgm:spPr/>
      <dgm:t>
        <a:bodyPr/>
        <a:lstStyle/>
        <a:p>
          <a:endParaRPr lang="en-US"/>
        </a:p>
      </dgm:t>
    </dgm:pt>
    <dgm:pt modelId="{C9023AFC-AAC9-4748-B3F9-952133471903}" type="pres">
      <dgm:prSet presAssocID="{25876937-995F-4F9E-B5A6-02A326A3BBC6}" presName="parentRect" presStyleLbl="alignNode1" presStyleIdx="1" presStyleCnt="2"/>
      <dgm:spPr/>
      <dgm:t>
        <a:bodyPr/>
        <a:lstStyle/>
        <a:p>
          <a:endParaRPr lang="en-US"/>
        </a:p>
      </dgm:t>
    </dgm:pt>
    <dgm:pt modelId="{F579D8EB-81E8-45F3-BF34-E87A875801B3}" type="pres">
      <dgm:prSet presAssocID="{25876937-995F-4F9E-B5A6-02A326A3BBC6}" presName="adorn" presStyleLbl="fgAccFollowNode1" presStyleIdx="1" presStyleCnt="2"/>
      <dgm:spPr>
        <a:blipFill rotWithShape="1">
          <a:blip xmlns:r="http://schemas.openxmlformats.org/officeDocument/2006/relationships" r:embed="rId2"/>
          <a:stretch>
            <a:fillRect/>
          </a:stretch>
        </a:blipFill>
      </dgm:spPr>
      <dgm:t>
        <a:bodyPr/>
        <a:lstStyle/>
        <a:p>
          <a:endParaRPr lang="en-US"/>
        </a:p>
      </dgm:t>
    </dgm:pt>
  </dgm:ptLst>
  <dgm:cxnLst>
    <dgm:cxn modelId="{D650C23E-86B9-4EC7-950C-77ECA4CA2A64}" srcId="{D36C383C-1C50-4DE2-BB73-81204AFCB1D9}" destId="{87DC24D4-86BC-4681-909E-B2E3B7EBB42D}" srcOrd="0" destOrd="0" parTransId="{28669A6C-027B-4E25-8D3F-A5D866BD81B2}" sibTransId="{A22820DD-1B75-4E93-81AA-75146340B66A}"/>
    <dgm:cxn modelId="{DE94AC1A-F176-4C7B-9994-9677052C412A}" type="presOf" srcId="{25876937-995F-4F9E-B5A6-02A326A3BBC6}" destId="{221F9EF2-11D2-4170-B7CB-783035F51DB0}" srcOrd="0" destOrd="0" presId="urn:microsoft.com/office/officeart/2005/8/layout/bList2"/>
    <dgm:cxn modelId="{B090930C-FB0D-4F50-B3FE-5BE65C9BE92F}" type="presOf" srcId="{D36C383C-1C50-4DE2-BB73-81204AFCB1D9}" destId="{8DEE6DA8-6D3F-4B77-8463-7AB50AB04BBD}" srcOrd="0" destOrd="0" presId="urn:microsoft.com/office/officeart/2005/8/layout/bList2"/>
    <dgm:cxn modelId="{FC37F710-9F9B-4245-9145-8A43352529B1}" srcId="{25876937-995F-4F9E-B5A6-02A326A3BBC6}" destId="{79143975-48B1-4C84-943F-BAFE7E353930}" srcOrd="0" destOrd="0" parTransId="{6629FE58-ADD4-42FB-AEDA-F29C17F489BD}" sibTransId="{4A981C76-F2D2-4F54-84CC-7AB3DD7D0E18}"/>
    <dgm:cxn modelId="{E06D23B8-DB18-416A-85B8-E027AACFB7B6}" srcId="{87DC24D4-86BC-4681-909E-B2E3B7EBB42D}" destId="{7BF5EE21-E794-40E1-AD4F-2C7B9FE56F60}" srcOrd="2" destOrd="0" parTransId="{B198068F-6396-4FAD-9612-A96591A1CF53}" sibTransId="{F2472211-079E-485A-A8CF-6113D6ACC426}"/>
    <dgm:cxn modelId="{BB4DB93A-13AA-430C-8834-E45A5A97D5E5}" type="presOf" srcId="{87DC24D4-86BC-4681-909E-B2E3B7EBB42D}" destId="{9EFF0D21-C64E-4355-B22D-8CDAEFB96B60}" srcOrd="0" destOrd="0" presId="urn:microsoft.com/office/officeart/2005/8/layout/bList2"/>
    <dgm:cxn modelId="{4D6AF62F-7ECA-4AEC-96B4-63FA09C92FDA}" srcId="{87DC24D4-86BC-4681-909E-B2E3B7EBB42D}" destId="{B3B962E0-5D5E-4858-9007-BC9FE80CCFA6}" srcOrd="3" destOrd="0" parTransId="{1A52F2B2-6B96-49FA-951B-4CB7BE46C3D0}" sibTransId="{F1D4DA84-6CF3-46EA-B37F-152653CF1BBA}"/>
    <dgm:cxn modelId="{0BF9E118-FFEC-4BB0-B84C-D7CBB4C7B2CC}" type="presOf" srcId="{87DC24D4-86BC-4681-909E-B2E3B7EBB42D}" destId="{408C6A98-E34E-47E6-8E4C-09AFA006FDA6}" srcOrd="1" destOrd="0" presId="urn:microsoft.com/office/officeart/2005/8/layout/bList2"/>
    <dgm:cxn modelId="{334C58A2-6F32-4F58-93AC-2CB0D35BA978}" srcId="{87DC24D4-86BC-4681-909E-B2E3B7EBB42D}" destId="{2C691F8F-84C4-489F-AD8A-854D7CE46210}" srcOrd="0" destOrd="0" parTransId="{7E86A26D-F27C-4FA4-82FB-2981DE0E5357}" sibTransId="{6CEEEDD0-9581-4F5A-A741-55425879F427}"/>
    <dgm:cxn modelId="{567C7E70-06D2-4287-80EB-B3F480717726}" type="presOf" srcId="{79143975-48B1-4C84-943F-BAFE7E353930}" destId="{FBB4E99D-8F25-45AC-88F4-64C1B36CCAF5}" srcOrd="0" destOrd="0" presId="urn:microsoft.com/office/officeart/2005/8/layout/bList2"/>
    <dgm:cxn modelId="{DAFB4247-A04D-4B23-8FE2-999ABFAD9C4E}" type="presOf" srcId="{25876937-995F-4F9E-B5A6-02A326A3BBC6}" destId="{C9023AFC-AAC9-4748-B3F9-952133471903}" srcOrd="1" destOrd="0" presId="urn:microsoft.com/office/officeart/2005/8/layout/bList2"/>
    <dgm:cxn modelId="{C73E365D-E567-4E26-A53E-7B47991D3625}" type="presOf" srcId="{7BF5EE21-E794-40E1-AD4F-2C7B9FE56F60}" destId="{A4F61327-33D6-4654-A426-7E6AD05BDCE9}" srcOrd="0" destOrd="2" presId="urn:microsoft.com/office/officeart/2005/8/layout/bList2"/>
    <dgm:cxn modelId="{15DA5330-5977-4C0D-874E-E2DB86703E1C}" type="presOf" srcId="{A22820DD-1B75-4E93-81AA-75146340B66A}" destId="{9D2A2C18-5F24-45CA-8596-08AA8297E08E}" srcOrd="0" destOrd="0" presId="urn:microsoft.com/office/officeart/2005/8/layout/bList2"/>
    <dgm:cxn modelId="{C21BA2F8-914A-4CB8-94BA-3087C88D81F3}" type="presOf" srcId="{B3B962E0-5D5E-4858-9007-BC9FE80CCFA6}" destId="{A4F61327-33D6-4654-A426-7E6AD05BDCE9}" srcOrd="0" destOrd="3" presId="urn:microsoft.com/office/officeart/2005/8/layout/bList2"/>
    <dgm:cxn modelId="{6E997033-D6E1-4EBA-AA69-F653A15619E9}" type="presOf" srcId="{7A014110-B750-46EA-B57F-74740992E70E}" destId="{A4F61327-33D6-4654-A426-7E6AD05BDCE9}" srcOrd="0" destOrd="1" presId="urn:microsoft.com/office/officeart/2005/8/layout/bList2"/>
    <dgm:cxn modelId="{F99260D8-8C8D-45C2-978D-36A0AFACC1EC}" srcId="{D36C383C-1C50-4DE2-BB73-81204AFCB1D9}" destId="{25876937-995F-4F9E-B5A6-02A326A3BBC6}" srcOrd="1" destOrd="0" parTransId="{6F95D4DD-2165-41DD-9625-7B349C8D68CD}" sibTransId="{FADF0837-51E8-4459-80A5-C76F165BD72F}"/>
    <dgm:cxn modelId="{0FE75CEC-83C6-4FB7-BD9A-01F3BA2DA89E}" srcId="{87DC24D4-86BC-4681-909E-B2E3B7EBB42D}" destId="{7A014110-B750-46EA-B57F-74740992E70E}" srcOrd="1" destOrd="0" parTransId="{B2B3E120-1983-4855-9D06-E995A0B800DB}" sibTransId="{2E1D5D30-CE9A-4607-963B-336AAC4256AF}"/>
    <dgm:cxn modelId="{ABAD10BE-8032-43F9-930C-174F49B03843}" type="presOf" srcId="{2C691F8F-84C4-489F-AD8A-854D7CE46210}" destId="{A4F61327-33D6-4654-A426-7E6AD05BDCE9}" srcOrd="0" destOrd="0" presId="urn:microsoft.com/office/officeart/2005/8/layout/bList2"/>
    <dgm:cxn modelId="{93AFC8ED-4391-4DC5-A552-AA4C53716619}" type="presParOf" srcId="{8DEE6DA8-6D3F-4B77-8463-7AB50AB04BBD}" destId="{1FA6302E-0B4F-48D3-A691-F5B5D0900D5F}" srcOrd="0" destOrd="0" presId="urn:microsoft.com/office/officeart/2005/8/layout/bList2"/>
    <dgm:cxn modelId="{F7B2191E-BE2A-4FF5-A28A-579E75F33486}" type="presParOf" srcId="{1FA6302E-0B4F-48D3-A691-F5B5D0900D5F}" destId="{A4F61327-33D6-4654-A426-7E6AD05BDCE9}" srcOrd="0" destOrd="0" presId="urn:microsoft.com/office/officeart/2005/8/layout/bList2"/>
    <dgm:cxn modelId="{C80E8288-7E84-46BE-B8F4-FE9B9A0A2823}" type="presParOf" srcId="{1FA6302E-0B4F-48D3-A691-F5B5D0900D5F}" destId="{9EFF0D21-C64E-4355-B22D-8CDAEFB96B60}" srcOrd="1" destOrd="0" presId="urn:microsoft.com/office/officeart/2005/8/layout/bList2"/>
    <dgm:cxn modelId="{EF92A040-F9D9-4468-9E3F-2B1B4C2E803E}" type="presParOf" srcId="{1FA6302E-0B4F-48D3-A691-F5B5D0900D5F}" destId="{408C6A98-E34E-47E6-8E4C-09AFA006FDA6}" srcOrd="2" destOrd="0" presId="urn:microsoft.com/office/officeart/2005/8/layout/bList2"/>
    <dgm:cxn modelId="{7F06CEE4-5C27-424D-9D1A-B6EB56A9B5B4}" type="presParOf" srcId="{1FA6302E-0B4F-48D3-A691-F5B5D0900D5F}" destId="{F702A72A-A66F-470D-98EF-6E8DD3FD713B}" srcOrd="3" destOrd="0" presId="urn:microsoft.com/office/officeart/2005/8/layout/bList2"/>
    <dgm:cxn modelId="{AF862F8D-6E41-46C5-88DE-8F36BAC6E575}" type="presParOf" srcId="{8DEE6DA8-6D3F-4B77-8463-7AB50AB04BBD}" destId="{9D2A2C18-5F24-45CA-8596-08AA8297E08E}" srcOrd="1" destOrd="0" presId="urn:microsoft.com/office/officeart/2005/8/layout/bList2"/>
    <dgm:cxn modelId="{5039BBCC-8AA1-4FDB-8683-3A54B5BC345E}" type="presParOf" srcId="{8DEE6DA8-6D3F-4B77-8463-7AB50AB04BBD}" destId="{6C842926-4574-4884-BA20-0BCEC4EB15EE}" srcOrd="2" destOrd="0" presId="urn:microsoft.com/office/officeart/2005/8/layout/bList2"/>
    <dgm:cxn modelId="{ED526E76-9378-4DB6-A42F-0C55CD460C5A}" type="presParOf" srcId="{6C842926-4574-4884-BA20-0BCEC4EB15EE}" destId="{FBB4E99D-8F25-45AC-88F4-64C1B36CCAF5}" srcOrd="0" destOrd="0" presId="urn:microsoft.com/office/officeart/2005/8/layout/bList2"/>
    <dgm:cxn modelId="{FBFA481A-40CD-473B-AD52-821192F83B89}" type="presParOf" srcId="{6C842926-4574-4884-BA20-0BCEC4EB15EE}" destId="{221F9EF2-11D2-4170-B7CB-783035F51DB0}" srcOrd="1" destOrd="0" presId="urn:microsoft.com/office/officeart/2005/8/layout/bList2"/>
    <dgm:cxn modelId="{DC96F016-C32B-4535-937C-FCE3180ADC53}" type="presParOf" srcId="{6C842926-4574-4884-BA20-0BCEC4EB15EE}" destId="{C9023AFC-AAC9-4748-B3F9-952133471903}" srcOrd="2" destOrd="0" presId="urn:microsoft.com/office/officeart/2005/8/layout/bList2"/>
    <dgm:cxn modelId="{0726A265-17BF-4E7B-A3D9-0AE791E5C23B}" type="presParOf" srcId="{6C842926-4574-4884-BA20-0BCEC4EB15EE}" destId="{F579D8EB-81E8-45F3-BF34-E87A875801B3}"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36C383C-1C50-4DE2-BB73-81204AFCB1D9}" type="doc">
      <dgm:prSet loTypeId="urn:microsoft.com/office/officeart/2005/8/layout/hList2" loCatId="list" qsTypeId="urn:microsoft.com/office/officeart/2005/8/quickstyle/simple4" qsCatId="simple" csTypeId="urn:microsoft.com/office/officeart/2005/8/colors/accent3_2" csCatId="accent3" phldr="1"/>
      <dgm:spPr/>
      <dgm:t>
        <a:bodyPr/>
        <a:lstStyle/>
        <a:p>
          <a:endParaRPr lang="en-US"/>
        </a:p>
      </dgm:t>
    </dgm:pt>
    <dgm:pt modelId="{6687E6D3-FC08-476B-9E47-8502038B5458}">
      <dgm:prSet phldrT="[Text]"/>
      <dgm:spPr/>
      <dgm:t>
        <a:bodyPr/>
        <a:lstStyle/>
        <a:p>
          <a:r>
            <a:rPr lang="en-US" dirty="0">
              <a:latin typeface="Franklin Gothic Medium Cond" panose="020B0606030402020204" pitchFamily="34" charset="0"/>
            </a:rPr>
            <a:t>Mfg. (plant-machine investment)</a:t>
          </a:r>
        </a:p>
      </dgm:t>
    </dgm:pt>
    <dgm:pt modelId="{06CA763A-7542-4BFF-9254-A7F66E00F656}" type="parTrans" cxnId="{4F1709AA-1093-43A7-8852-633E9BA9EAD1}">
      <dgm:prSet/>
      <dgm:spPr/>
      <dgm:t>
        <a:bodyPr/>
        <a:lstStyle/>
        <a:p>
          <a:endParaRPr lang="en-US"/>
        </a:p>
      </dgm:t>
    </dgm:pt>
    <dgm:pt modelId="{6CF7B21E-762B-450D-96C0-E38435079776}" type="sibTrans" cxnId="{4F1709AA-1093-43A7-8852-633E9BA9EAD1}">
      <dgm:prSet/>
      <dgm:spPr/>
      <dgm:t>
        <a:bodyPr/>
        <a:lstStyle/>
        <a:p>
          <a:endParaRPr lang="en-US"/>
        </a:p>
      </dgm:t>
    </dgm:pt>
    <dgm:pt modelId="{8E451364-B52E-4758-8025-410688EF4BC9}">
      <dgm:prSet phldrT="[Text]"/>
      <dgm:spPr/>
      <dgm:t>
        <a:bodyPr/>
        <a:lstStyle/>
        <a:p>
          <a:r>
            <a:rPr lang="en-US" dirty="0">
              <a:solidFill>
                <a:schemeClr val="accent2">
                  <a:lumMod val="60000"/>
                  <a:lumOff val="40000"/>
                </a:schemeClr>
              </a:solidFill>
              <a:latin typeface="Franklin Gothic Medium Cond" panose="020B0606030402020204" pitchFamily="34" charset="0"/>
            </a:rPr>
            <a:t>Micro</a:t>
          </a:r>
          <a:r>
            <a:rPr lang="en-US" dirty="0">
              <a:latin typeface="Franklin Gothic Medium Cond" panose="020B0606030402020204" pitchFamily="34" charset="0"/>
            </a:rPr>
            <a:t>: </a:t>
          </a:r>
          <a:r>
            <a:rPr lang="en-US" dirty="0" err="1">
              <a:latin typeface="Franklin Gothic Medium Cond" panose="020B0606030402020204" pitchFamily="34" charset="0"/>
            </a:rPr>
            <a:t>upto</a:t>
          </a:r>
          <a:r>
            <a:rPr lang="en-US" dirty="0">
              <a:latin typeface="Franklin Gothic Medium Cond" panose="020B0606030402020204" pitchFamily="34" charset="0"/>
            </a:rPr>
            <a:t> 25 lakh</a:t>
          </a:r>
        </a:p>
      </dgm:t>
    </dgm:pt>
    <dgm:pt modelId="{8FC99FF1-E30E-4351-818D-BD2B8B7E978D}" type="parTrans" cxnId="{E0D80FC4-C1D0-4FC0-BB25-0A1CCE132116}">
      <dgm:prSet/>
      <dgm:spPr/>
      <dgm:t>
        <a:bodyPr/>
        <a:lstStyle/>
        <a:p>
          <a:endParaRPr lang="en-US"/>
        </a:p>
      </dgm:t>
    </dgm:pt>
    <dgm:pt modelId="{85B0417E-7B24-4423-AA95-DC202E53F3F7}" type="sibTrans" cxnId="{E0D80FC4-C1D0-4FC0-BB25-0A1CCE132116}">
      <dgm:prSet/>
      <dgm:spPr/>
      <dgm:t>
        <a:bodyPr/>
        <a:lstStyle/>
        <a:p>
          <a:endParaRPr lang="en-US"/>
        </a:p>
      </dgm:t>
    </dgm:pt>
    <dgm:pt modelId="{41E4250A-ACC6-4ABC-96B7-1CCF874D44F7}">
      <dgm:prSet phldrT="[Text]"/>
      <dgm:spPr/>
      <dgm:t>
        <a:bodyPr/>
        <a:lstStyle/>
        <a:p>
          <a:r>
            <a:rPr lang="en-US" dirty="0">
              <a:latin typeface="Franklin Gothic Medium Cond" panose="020B0606030402020204" pitchFamily="34" charset="0"/>
            </a:rPr>
            <a:t>Small: &gt;25l-5cr.</a:t>
          </a:r>
        </a:p>
      </dgm:t>
    </dgm:pt>
    <dgm:pt modelId="{A2680637-86C9-4389-B5F0-791A3648AA5F}" type="parTrans" cxnId="{37AFA405-15E3-4EFB-8B81-31876CA74BA0}">
      <dgm:prSet/>
      <dgm:spPr/>
      <dgm:t>
        <a:bodyPr/>
        <a:lstStyle/>
        <a:p>
          <a:endParaRPr lang="en-US"/>
        </a:p>
      </dgm:t>
    </dgm:pt>
    <dgm:pt modelId="{A0027E8A-3687-4163-9887-041E84EE4850}" type="sibTrans" cxnId="{37AFA405-15E3-4EFB-8B81-31876CA74BA0}">
      <dgm:prSet/>
      <dgm:spPr/>
      <dgm:t>
        <a:bodyPr/>
        <a:lstStyle/>
        <a:p>
          <a:endParaRPr lang="en-US"/>
        </a:p>
      </dgm:t>
    </dgm:pt>
    <dgm:pt modelId="{B3F04CA4-216B-4FAA-A142-2E320EF82949}">
      <dgm:prSet phldrT="[Text]"/>
      <dgm:spPr/>
      <dgm:t>
        <a:bodyPr/>
        <a:lstStyle/>
        <a:p>
          <a:r>
            <a:rPr lang="en-US" dirty="0">
              <a:latin typeface="Franklin Gothic Medium Cond" panose="020B0606030402020204" pitchFamily="34" charset="0"/>
            </a:rPr>
            <a:t>Medium:&gt;5-10cr</a:t>
          </a:r>
        </a:p>
      </dgm:t>
    </dgm:pt>
    <dgm:pt modelId="{566FF848-9923-4F66-ACAF-D12D384FC1BB}" type="parTrans" cxnId="{905F0FDE-03C3-4AC9-96EB-9A69B67D7CE0}">
      <dgm:prSet/>
      <dgm:spPr/>
      <dgm:t>
        <a:bodyPr/>
        <a:lstStyle/>
        <a:p>
          <a:endParaRPr lang="en-US"/>
        </a:p>
      </dgm:t>
    </dgm:pt>
    <dgm:pt modelId="{F2729A5B-D702-4811-B86D-AFBEFEEFE906}" type="sibTrans" cxnId="{905F0FDE-03C3-4AC9-96EB-9A69B67D7CE0}">
      <dgm:prSet/>
      <dgm:spPr/>
      <dgm:t>
        <a:bodyPr/>
        <a:lstStyle/>
        <a:p>
          <a:endParaRPr lang="en-US"/>
        </a:p>
      </dgm:t>
    </dgm:pt>
    <dgm:pt modelId="{87DC24D4-86BC-4681-909E-B2E3B7EBB42D}">
      <dgm:prSet phldrT="[Text]"/>
      <dgm:spPr/>
      <dgm:t>
        <a:bodyPr/>
        <a:lstStyle/>
        <a:p>
          <a:r>
            <a:rPr lang="en-US" dirty="0">
              <a:latin typeface="Franklin Gothic Medium Cond" panose="020B0606030402020204" pitchFamily="34" charset="0"/>
            </a:rPr>
            <a:t>Service (equipment investment)</a:t>
          </a:r>
        </a:p>
      </dgm:t>
    </dgm:pt>
    <dgm:pt modelId="{A22820DD-1B75-4E93-81AA-75146340B66A}" type="sibTrans" cxnId="{D650C23E-86B9-4EC7-950C-77ECA4CA2A64}">
      <dgm:prSet/>
      <dgm:spPr/>
      <dgm:t>
        <a:bodyPr/>
        <a:lstStyle/>
        <a:p>
          <a:endParaRPr lang="en-US"/>
        </a:p>
      </dgm:t>
    </dgm:pt>
    <dgm:pt modelId="{28669A6C-027B-4E25-8D3F-A5D866BD81B2}" type="parTrans" cxnId="{D650C23E-86B9-4EC7-950C-77ECA4CA2A64}">
      <dgm:prSet/>
      <dgm:spPr/>
      <dgm:t>
        <a:bodyPr/>
        <a:lstStyle/>
        <a:p>
          <a:endParaRPr lang="en-US"/>
        </a:p>
      </dgm:t>
    </dgm:pt>
    <dgm:pt modelId="{5A557A68-2091-4C24-B692-B515E1D3FCE8}">
      <dgm:prSet phldrT="[Text]"/>
      <dgm:spPr/>
      <dgm:t>
        <a:bodyPr/>
        <a:lstStyle/>
        <a:p>
          <a:r>
            <a:rPr lang="en-US" dirty="0">
              <a:solidFill>
                <a:schemeClr val="accent2">
                  <a:lumMod val="60000"/>
                  <a:lumOff val="40000"/>
                </a:schemeClr>
              </a:solidFill>
              <a:latin typeface="Franklin Gothic Medium Cond" panose="020B0606030402020204" pitchFamily="34" charset="0"/>
            </a:rPr>
            <a:t>Micro</a:t>
          </a:r>
          <a:r>
            <a:rPr lang="en-US" dirty="0">
              <a:latin typeface="Franklin Gothic Medium Cond" panose="020B0606030402020204" pitchFamily="34" charset="0"/>
            </a:rPr>
            <a:t>: </a:t>
          </a:r>
          <a:r>
            <a:rPr lang="en-US" dirty="0" err="1">
              <a:latin typeface="Franklin Gothic Medium Cond" panose="020B0606030402020204" pitchFamily="34" charset="0"/>
            </a:rPr>
            <a:t>upto</a:t>
          </a:r>
          <a:r>
            <a:rPr lang="en-US" dirty="0">
              <a:latin typeface="Franklin Gothic Medium Cond" panose="020B0606030402020204" pitchFamily="34" charset="0"/>
            </a:rPr>
            <a:t> 10 lakh</a:t>
          </a:r>
        </a:p>
      </dgm:t>
    </dgm:pt>
    <dgm:pt modelId="{3BCE0648-D14F-40E5-B0B9-0F005F420B0A}" type="parTrans" cxnId="{7AB8C55C-9039-47C4-913F-624596E9BFC6}">
      <dgm:prSet/>
      <dgm:spPr/>
      <dgm:t>
        <a:bodyPr/>
        <a:lstStyle/>
        <a:p>
          <a:endParaRPr lang="en-US"/>
        </a:p>
      </dgm:t>
    </dgm:pt>
    <dgm:pt modelId="{A0747978-1C08-4E09-A117-1AF88926C311}" type="sibTrans" cxnId="{7AB8C55C-9039-47C4-913F-624596E9BFC6}">
      <dgm:prSet/>
      <dgm:spPr/>
      <dgm:t>
        <a:bodyPr/>
        <a:lstStyle/>
        <a:p>
          <a:endParaRPr lang="en-US"/>
        </a:p>
      </dgm:t>
    </dgm:pt>
    <dgm:pt modelId="{252441A2-30C0-4F5E-8B4D-D78A5B2B8614}">
      <dgm:prSet phldrT="[Text]"/>
      <dgm:spPr/>
      <dgm:t>
        <a:bodyPr/>
        <a:lstStyle/>
        <a:p>
          <a:r>
            <a:rPr lang="en-US" dirty="0">
              <a:latin typeface="Franklin Gothic Medium Cond" panose="020B0606030402020204" pitchFamily="34" charset="0"/>
            </a:rPr>
            <a:t>Small: &gt;10l-2cr.</a:t>
          </a:r>
        </a:p>
      </dgm:t>
    </dgm:pt>
    <dgm:pt modelId="{AAC7F963-45CB-4107-9635-18FF37ABBF68}" type="parTrans" cxnId="{241E3D1A-7E06-4B02-AA01-B27B956F0F36}">
      <dgm:prSet/>
      <dgm:spPr/>
      <dgm:t>
        <a:bodyPr/>
        <a:lstStyle/>
        <a:p>
          <a:endParaRPr lang="en-US"/>
        </a:p>
      </dgm:t>
    </dgm:pt>
    <dgm:pt modelId="{4B2D75A0-F1E5-4960-8F49-1E2A0906C5FF}" type="sibTrans" cxnId="{241E3D1A-7E06-4B02-AA01-B27B956F0F36}">
      <dgm:prSet/>
      <dgm:spPr/>
      <dgm:t>
        <a:bodyPr/>
        <a:lstStyle/>
        <a:p>
          <a:endParaRPr lang="en-US"/>
        </a:p>
      </dgm:t>
    </dgm:pt>
    <dgm:pt modelId="{2ACB954B-DD67-4F63-8689-40C31EA6D0C4}">
      <dgm:prSet phldrT="[Text]"/>
      <dgm:spPr/>
      <dgm:t>
        <a:bodyPr/>
        <a:lstStyle/>
        <a:p>
          <a:r>
            <a:rPr lang="en-US" dirty="0">
              <a:latin typeface="Franklin Gothic Medium Cond" panose="020B0606030402020204" pitchFamily="34" charset="0"/>
            </a:rPr>
            <a:t>Medium:&gt;2-5cr</a:t>
          </a:r>
        </a:p>
      </dgm:t>
    </dgm:pt>
    <dgm:pt modelId="{B5AB23D7-1B0F-439A-B516-92EB0832C8D6}" type="parTrans" cxnId="{9EF91803-6532-4E9A-BED8-FA26FAF4A5DC}">
      <dgm:prSet/>
      <dgm:spPr/>
      <dgm:t>
        <a:bodyPr/>
        <a:lstStyle/>
        <a:p>
          <a:endParaRPr lang="en-US"/>
        </a:p>
      </dgm:t>
    </dgm:pt>
    <dgm:pt modelId="{526A19FF-737C-4E0A-AD47-8CE7CB9E5A7C}" type="sibTrans" cxnId="{9EF91803-6532-4E9A-BED8-FA26FAF4A5DC}">
      <dgm:prSet/>
      <dgm:spPr/>
      <dgm:t>
        <a:bodyPr/>
        <a:lstStyle/>
        <a:p>
          <a:endParaRPr lang="en-US"/>
        </a:p>
      </dgm:t>
    </dgm:pt>
    <dgm:pt modelId="{E62076D3-D4E2-41FB-AED2-3805750B73E7}" type="pres">
      <dgm:prSet presAssocID="{D36C383C-1C50-4DE2-BB73-81204AFCB1D9}" presName="linearFlow" presStyleCnt="0">
        <dgm:presLayoutVars>
          <dgm:dir/>
          <dgm:animLvl val="lvl"/>
          <dgm:resizeHandles/>
        </dgm:presLayoutVars>
      </dgm:prSet>
      <dgm:spPr/>
      <dgm:t>
        <a:bodyPr/>
        <a:lstStyle/>
        <a:p>
          <a:endParaRPr lang="en-US"/>
        </a:p>
      </dgm:t>
    </dgm:pt>
    <dgm:pt modelId="{2A346D3F-062C-4FB0-A459-D15BDB929258}" type="pres">
      <dgm:prSet presAssocID="{6687E6D3-FC08-476B-9E47-8502038B5458}" presName="compositeNode" presStyleCnt="0">
        <dgm:presLayoutVars>
          <dgm:bulletEnabled val="1"/>
        </dgm:presLayoutVars>
      </dgm:prSet>
      <dgm:spPr/>
    </dgm:pt>
    <dgm:pt modelId="{0BB3165C-CF5B-4DA2-A840-7368E12CC8D1}" type="pres">
      <dgm:prSet presAssocID="{6687E6D3-FC08-476B-9E47-8502038B5458}" presName="image" presStyleLbl="fgImgPlace1" presStyleIdx="0" presStyleCnt="2"/>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6E6FCBF2-13E2-4559-99A4-EB73D1DE79CC}" type="pres">
      <dgm:prSet presAssocID="{6687E6D3-FC08-476B-9E47-8502038B5458}" presName="childNode" presStyleLbl="node1" presStyleIdx="0" presStyleCnt="2">
        <dgm:presLayoutVars>
          <dgm:bulletEnabled val="1"/>
        </dgm:presLayoutVars>
      </dgm:prSet>
      <dgm:spPr/>
      <dgm:t>
        <a:bodyPr/>
        <a:lstStyle/>
        <a:p>
          <a:endParaRPr lang="en-US"/>
        </a:p>
      </dgm:t>
    </dgm:pt>
    <dgm:pt modelId="{8990E600-5C73-4015-9626-EC0FD0BA5AAE}" type="pres">
      <dgm:prSet presAssocID="{6687E6D3-FC08-476B-9E47-8502038B5458}" presName="parentNode" presStyleLbl="revTx" presStyleIdx="0" presStyleCnt="2">
        <dgm:presLayoutVars>
          <dgm:chMax val="0"/>
          <dgm:bulletEnabled val="1"/>
        </dgm:presLayoutVars>
      </dgm:prSet>
      <dgm:spPr/>
      <dgm:t>
        <a:bodyPr/>
        <a:lstStyle/>
        <a:p>
          <a:endParaRPr lang="en-US"/>
        </a:p>
      </dgm:t>
    </dgm:pt>
    <dgm:pt modelId="{2387E3C5-B6F7-49C4-B0FE-76EB5B866743}" type="pres">
      <dgm:prSet presAssocID="{6CF7B21E-762B-450D-96C0-E38435079776}" presName="sibTrans" presStyleCnt="0"/>
      <dgm:spPr/>
    </dgm:pt>
    <dgm:pt modelId="{152D40F7-B6E8-4283-8E6A-AD11AC6DA4A2}" type="pres">
      <dgm:prSet presAssocID="{87DC24D4-86BC-4681-909E-B2E3B7EBB42D}" presName="compositeNode" presStyleCnt="0">
        <dgm:presLayoutVars>
          <dgm:bulletEnabled val="1"/>
        </dgm:presLayoutVars>
      </dgm:prSet>
      <dgm:spPr/>
    </dgm:pt>
    <dgm:pt modelId="{39DC820A-8BC6-4546-B5FF-46CE2A56CDEC}" type="pres">
      <dgm:prSet presAssocID="{87DC24D4-86BC-4681-909E-B2E3B7EBB42D}" presName="image" presStyleLbl="fgImgPlace1" presStyleIdx="1" presStyleCnt="2" custScaleY="92752"/>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30D7434C-12EE-421A-A016-62C4899C1C4F}" type="pres">
      <dgm:prSet presAssocID="{87DC24D4-86BC-4681-909E-B2E3B7EBB42D}" presName="childNode" presStyleLbl="node1" presStyleIdx="1" presStyleCnt="2">
        <dgm:presLayoutVars>
          <dgm:bulletEnabled val="1"/>
        </dgm:presLayoutVars>
      </dgm:prSet>
      <dgm:spPr/>
      <dgm:t>
        <a:bodyPr/>
        <a:lstStyle/>
        <a:p>
          <a:endParaRPr lang="en-US"/>
        </a:p>
      </dgm:t>
    </dgm:pt>
    <dgm:pt modelId="{ACA015C2-922F-4BDC-8323-CEAA0C405EA2}" type="pres">
      <dgm:prSet presAssocID="{87DC24D4-86BC-4681-909E-B2E3B7EBB42D}" presName="parentNode" presStyleLbl="revTx" presStyleIdx="1" presStyleCnt="2">
        <dgm:presLayoutVars>
          <dgm:chMax val="0"/>
          <dgm:bulletEnabled val="1"/>
        </dgm:presLayoutVars>
      </dgm:prSet>
      <dgm:spPr/>
      <dgm:t>
        <a:bodyPr/>
        <a:lstStyle/>
        <a:p>
          <a:endParaRPr lang="en-US"/>
        </a:p>
      </dgm:t>
    </dgm:pt>
  </dgm:ptLst>
  <dgm:cxnLst>
    <dgm:cxn modelId="{D650C23E-86B9-4EC7-950C-77ECA4CA2A64}" srcId="{D36C383C-1C50-4DE2-BB73-81204AFCB1D9}" destId="{87DC24D4-86BC-4681-909E-B2E3B7EBB42D}" srcOrd="1" destOrd="0" parTransId="{28669A6C-027B-4E25-8D3F-A5D866BD81B2}" sibTransId="{A22820DD-1B75-4E93-81AA-75146340B66A}"/>
    <dgm:cxn modelId="{95E1090E-1F8A-4FFD-B3D7-7AAB7C902E28}" type="presOf" srcId="{2ACB954B-DD67-4F63-8689-40C31EA6D0C4}" destId="{30D7434C-12EE-421A-A016-62C4899C1C4F}" srcOrd="0" destOrd="2" presId="urn:microsoft.com/office/officeart/2005/8/layout/hList2"/>
    <dgm:cxn modelId="{3FD87435-1EF9-4496-B5C1-9541787A1FDF}" type="presOf" srcId="{B3F04CA4-216B-4FAA-A142-2E320EF82949}" destId="{6E6FCBF2-13E2-4559-99A4-EB73D1DE79CC}" srcOrd="0" destOrd="2" presId="urn:microsoft.com/office/officeart/2005/8/layout/hList2"/>
    <dgm:cxn modelId="{DF0E28BA-AA77-45AE-BFE1-53BA4E0710C2}" type="presOf" srcId="{8E451364-B52E-4758-8025-410688EF4BC9}" destId="{6E6FCBF2-13E2-4559-99A4-EB73D1DE79CC}" srcOrd="0" destOrd="0" presId="urn:microsoft.com/office/officeart/2005/8/layout/hList2"/>
    <dgm:cxn modelId="{E0D80FC4-C1D0-4FC0-BB25-0A1CCE132116}" srcId="{6687E6D3-FC08-476B-9E47-8502038B5458}" destId="{8E451364-B52E-4758-8025-410688EF4BC9}" srcOrd="0" destOrd="0" parTransId="{8FC99FF1-E30E-4351-818D-BD2B8B7E978D}" sibTransId="{85B0417E-7B24-4423-AA95-DC202E53F3F7}"/>
    <dgm:cxn modelId="{6E1BEB89-1097-4A02-8878-06BC2860613A}" type="presOf" srcId="{5A557A68-2091-4C24-B692-B515E1D3FCE8}" destId="{30D7434C-12EE-421A-A016-62C4899C1C4F}" srcOrd="0" destOrd="0" presId="urn:microsoft.com/office/officeart/2005/8/layout/hList2"/>
    <dgm:cxn modelId="{7AB8C55C-9039-47C4-913F-624596E9BFC6}" srcId="{87DC24D4-86BC-4681-909E-B2E3B7EBB42D}" destId="{5A557A68-2091-4C24-B692-B515E1D3FCE8}" srcOrd="0" destOrd="0" parTransId="{3BCE0648-D14F-40E5-B0B9-0F005F420B0A}" sibTransId="{A0747978-1C08-4E09-A117-1AF88926C311}"/>
    <dgm:cxn modelId="{905F0FDE-03C3-4AC9-96EB-9A69B67D7CE0}" srcId="{6687E6D3-FC08-476B-9E47-8502038B5458}" destId="{B3F04CA4-216B-4FAA-A142-2E320EF82949}" srcOrd="2" destOrd="0" parTransId="{566FF848-9923-4F66-ACAF-D12D384FC1BB}" sibTransId="{F2729A5B-D702-4811-B86D-AFBEFEEFE906}"/>
    <dgm:cxn modelId="{37AFA405-15E3-4EFB-8B81-31876CA74BA0}" srcId="{6687E6D3-FC08-476B-9E47-8502038B5458}" destId="{41E4250A-ACC6-4ABC-96B7-1CCF874D44F7}" srcOrd="1" destOrd="0" parTransId="{A2680637-86C9-4389-B5F0-791A3648AA5F}" sibTransId="{A0027E8A-3687-4163-9887-041E84EE4850}"/>
    <dgm:cxn modelId="{20BD3A1C-9A51-4CBD-B6ED-36910E8753E2}" type="presOf" srcId="{D36C383C-1C50-4DE2-BB73-81204AFCB1D9}" destId="{E62076D3-D4E2-41FB-AED2-3805750B73E7}" srcOrd="0" destOrd="0" presId="urn:microsoft.com/office/officeart/2005/8/layout/hList2"/>
    <dgm:cxn modelId="{134D1831-9DB4-48B4-896E-1886C7C5EF09}" type="presOf" srcId="{6687E6D3-FC08-476B-9E47-8502038B5458}" destId="{8990E600-5C73-4015-9626-EC0FD0BA5AAE}" srcOrd="0" destOrd="0" presId="urn:microsoft.com/office/officeart/2005/8/layout/hList2"/>
    <dgm:cxn modelId="{9EF91803-6532-4E9A-BED8-FA26FAF4A5DC}" srcId="{87DC24D4-86BC-4681-909E-B2E3B7EBB42D}" destId="{2ACB954B-DD67-4F63-8689-40C31EA6D0C4}" srcOrd="2" destOrd="0" parTransId="{B5AB23D7-1B0F-439A-B516-92EB0832C8D6}" sibTransId="{526A19FF-737C-4E0A-AD47-8CE7CB9E5A7C}"/>
    <dgm:cxn modelId="{918EF82E-699E-4955-8F7B-C04237517201}" type="presOf" srcId="{252441A2-30C0-4F5E-8B4D-D78A5B2B8614}" destId="{30D7434C-12EE-421A-A016-62C4899C1C4F}" srcOrd="0" destOrd="1" presId="urn:microsoft.com/office/officeart/2005/8/layout/hList2"/>
    <dgm:cxn modelId="{F81E6857-B1A0-4F72-B21D-359AD0069FC2}" type="presOf" srcId="{87DC24D4-86BC-4681-909E-B2E3B7EBB42D}" destId="{ACA015C2-922F-4BDC-8323-CEAA0C405EA2}" srcOrd="0" destOrd="0" presId="urn:microsoft.com/office/officeart/2005/8/layout/hList2"/>
    <dgm:cxn modelId="{241E3D1A-7E06-4B02-AA01-B27B956F0F36}" srcId="{87DC24D4-86BC-4681-909E-B2E3B7EBB42D}" destId="{252441A2-30C0-4F5E-8B4D-D78A5B2B8614}" srcOrd="1" destOrd="0" parTransId="{AAC7F963-45CB-4107-9635-18FF37ABBF68}" sibTransId="{4B2D75A0-F1E5-4960-8F49-1E2A0906C5FF}"/>
    <dgm:cxn modelId="{D31B3707-C722-495C-857D-5134A0DD9E35}" type="presOf" srcId="{41E4250A-ACC6-4ABC-96B7-1CCF874D44F7}" destId="{6E6FCBF2-13E2-4559-99A4-EB73D1DE79CC}" srcOrd="0" destOrd="1" presId="urn:microsoft.com/office/officeart/2005/8/layout/hList2"/>
    <dgm:cxn modelId="{4F1709AA-1093-43A7-8852-633E9BA9EAD1}" srcId="{D36C383C-1C50-4DE2-BB73-81204AFCB1D9}" destId="{6687E6D3-FC08-476B-9E47-8502038B5458}" srcOrd="0" destOrd="0" parTransId="{06CA763A-7542-4BFF-9254-A7F66E00F656}" sibTransId="{6CF7B21E-762B-450D-96C0-E38435079776}"/>
    <dgm:cxn modelId="{2F483FDF-9C52-4ABB-89C4-2F27F666038A}" type="presParOf" srcId="{E62076D3-D4E2-41FB-AED2-3805750B73E7}" destId="{2A346D3F-062C-4FB0-A459-D15BDB929258}" srcOrd="0" destOrd="0" presId="urn:microsoft.com/office/officeart/2005/8/layout/hList2"/>
    <dgm:cxn modelId="{E8FFC923-7CBA-4F08-81F8-85A5CC0DE68B}" type="presParOf" srcId="{2A346D3F-062C-4FB0-A459-D15BDB929258}" destId="{0BB3165C-CF5B-4DA2-A840-7368E12CC8D1}" srcOrd="0" destOrd="0" presId="urn:microsoft.com/office/officeart/2005/8/layout/hList2"/>
    <dgm:cxn modelId="{7C6AFBC3-91D7-4FD6-BC30-A813377BDCE9}" type="presParOf" srcId="{2A346D3F-062C-4FB0-A459-D15BDB929258}" destId="{6E6FCBF2-13E2-4559-99A4-EB73D1DE79CC}" srcOrd="1" destOrd="0" presId="urn:microsoft.com/office/officeart/2005/8/layout/hList2"/>
    <dgm:cxn modelId="{8EE15F3D-1350-4557-98D9-1D26D73AC35F}" type="presParOf" srcId="{2A346D3F-062C-4FB0-A459-D15BDB929258}" destId="{8990E600-5C73-4015-9626-EC0FD0BA5AAE}" srcOrd="2" destOrd="0" presId="urn:microsoft.com/office/officeart/2005/8/layout/hList2"/>
    <dgm:cxn modelId="{74F65B86-C7B8-49F9-90C3-7DE83D04940D}" type="presParOf" srcId="{E62076D3-D4E2-41FB-AED2-3805750B73E7}" destId="{2387E3C5-B6F7-49C4-B0FE-76EB5B866743}" srcOrd="1" destOrd="0" presId="urn:microsoft.com/office/officeart/2005/8/layout/hList2"/>
    <dgm:cxn modelId="{A34D9F42-ACDC-4941-A058-A81660FA4070}" type="presParOf" srcId="{E62076D3-D4E2-41FB-AED2-3805750B73E7}" destId="{152D40F7-B6E8-4283-8E6A-AD11AC6DA4A2}" srcOrd="2" destOrd="0" presId="urn:microsoft.com/office/officeart/2005/8/layout/hList2"/>
    <dgm:cxn modelId="{BA95E371-04C2-4CF4-83BA-9D7C2A0F3B0D}" type="presParOf" srcId="{152D40F7-B6E8-4283-8E6A-AD11AC6DA4A2}" destId="{39DC820A-8BC6-4546-B5FF-46CE2A56CDEC}" srcOrd="0" destOrd="0" presId="urn:microsoft.com/office/officeart/2005/8/layout/hList2"/>
    <dgm:cxn modelId="{A7628315-497B-4B75-81B7-A44B9C0333D3}" type="presParOf" srcId="{152D40F7-B6E8-4283-8E6A-AD11AC6DA4A2}" destId="{30D7434C-12EE-421A-A016-62C4899C1C4F}" srcOrd="1" destOrd="0" presId="urn:microsoft.com/office/officeart/2005/8/layout/hList2"/>
    <dgm:cxn modelId="{5A5002B0-C995-4333-9719-67E70F1BA329}" type="presParOf" srcId="{152D40F7-B6E8-4283-8E6A-AD11AC6DA4A2}" destId="{ACA015C2-922F-4BDC-8323-CEAA0C405EA2}"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BCAB-C642-4FBF-8D95-94671A7EEAEB}">
      <dsp:nvSpPr>
        <dsp:cNvPr id="0" name=""/>
        <dsp:cNvSpPr/>
      </dsp:nvSpPr>
      <dsp:spPr>
        <a:xfrm>
          <a:off x="2029" y="0"/>
          <a:ext cx="2472843" cy="333631"/>
        </a:xfrm>
        <a:prstGeom prst="chevron">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Intro</a:t>
          </a:r>
          <a:endParaRPr lang="en-US" sz="1800" kern="1200" dirty="0">
            <a:latin typeface="+mj-lt"/>
            <a:cs typeface="MV Boli" panose="02000500030200090000" pitchFamily="2" charset="0"/>
          </a:endParaRPr>
        </a:p>
      </dsp:txBody>
      <dsp:txXfrm>
        <a:off x="168845" y="0"/>
        <a:ext cx="2139212" cy="333631"/>
      </dsp:txXfrm>
    </dsp:sp>
    <dsp:sp modelId="{B95A6342-F216-416F-A3DE-7B803A5918D3}">
      <dsp:nvSpPr>
        <dsp:cNvPr id="0" name=""/>
        <dsp:cNvSpPr/>
      </dsp:nvSpPr>
      <dsp:spPr>
        <a:xfrm>
          <a:off x="2227589" y="0"/>
          <a:ext cx="2472843" cy="333631"/>
        </a:xfrm>
        <a:prstGeom prst="chevron">
          <a:avLst/>
        </a:prstGeom>
        <a:solidFill>
          <a:schemeClr val="accent2">
            <a:shade val="80000"/>
            <a:hueOff val="102602"/>
            <a:satOff val="-16982"/>
            <a:lumOff val="163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Body</a:t>
          </a:r>
          <a:endParaRPr lang="en-US" sz="1800" kern="1200" dirty="0">
            <a:latin typeface="+mj-lt"/>
            <a:cs typeface="MV Boli" panose="02000500030200090000" pitchFamily="2" charset="0"/>
          </a:endParaRPr>
        </a:p>
      </dsp:txBody>
      <dsp:txXfrm>
        <a:off x="2394405" y="0"/>
        <a:ext cx="2139212" cy="333631"/>
      </dsp:txXfrm>
    </dsp:sp>
    <dsp:sp modelId="{03748F83-3AD6-4D7B-BF89-368985CFB0E7}">
      <dsp:nvSpPr>
        <dsp:cNvPr id="0" name=""/>
        <dsp:cNvSpPr/>
      </dsp:nvSpPr>
      <dsp:spPr>
        <a:xfrm>
          <a:off x="4453148" y="0"/>
          <a:ext cx="2472843" cy="333631"/>
        </a:xfrm>
        <a:prstGeom prst="chevron">
          <a:avLst/>
        </a:prstGeom>
        <a:solidFill>
          <a:schemeClr val="accent2">
            <a:shade val="80000"/>
            <a:hueOff val="205204"/>
            <a:satOff val="-33963"/>
            <a:lumOff val="32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Conclusion</a:t>
          </a:r>
          <a:endParaRPr lang="en-US" sz="1800" kern="1200" dirty="0">
            <a:latin typeface="+mj-lt"/>
            <a:cs typeface="MV Boli" panose="02000500030200090000" pitchFamily="2" charset="0"/>
          </a:endParaRPr>
        </a:p>
      </dsp:txBody>
      <dsp:txXfrm>
        <a:off x="4619964" y="0"/>
        <a:ext cx="2139212" cy="3336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9BEAD-9F7B-4E03-ADB4-70C245219284}">
      <dsp:nvSpPr>
        <dsp:cNvPr id="0" name=""/>
        <dsp:cNvSpPr/>
      </dsp:nvSpPr>
      <dsp:spPr>
        <a:xfrm>
          <a:off x="0" y="0"/>
          <a:ext cx="8797925" cy="179314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err="1">
              <a:latin typeface="Franklin Gothic Medium Cond" panose="020B0606030402020204" pitchFamily="34" charset="0"/>
            </a:rPr>
            <a:t>Agri</a:t>
          </a:r>
          <a:endParaRPr lang="en-US" sz="2600" kern="1200" dirty="0">
            <a:latin typeface="Franklin Gothic Medium Cond" panose="020B0606030402020204" pitchFamily="34" charset="0"/>
          </a:endParaRPr>
        </a:p>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Apart from </a:t>
          </a:r>
          <a:r>
            <a:rPr lang="en-US" sz="2000" kern="1200" dirty="0" smtClean="0">
              <a:latin typeface="Franklin Gothic Medium Cond" panose="020B0606030402020204" pitchFamily="34" charset="0"/>
            </a:rPr>
            <a:t>farmers/KCC; Soil conservation, watershed</a:t>
          </a:r>
          <a:endParaRPr lang="en-US" sz="2000" kern="1200" dirty="0">
            <a:latin typeface="Franklin Gothic Medium Cond" panose="020B0606030402020204" pitchFamily="34" charset="0"/>
          </a:endParaRPr>
        </a:p>
        <a:p>
          <a:pPr marL="228600" lvl="1" indent="-228600" algn="l" defTabSz="889000">
            <a:lnSpc>
              <a:spcPct val="90000"/>
            </a:lnSpc>
            <a:spcBef>
              <a:spcPct val="0"/>
            </a:spcBef>
            <a:spcAft>
              <a:spcPct val="15000"/>
            </a:spcAft>
            <a:buChar char="••"/>
          </a:pPr>
          <a:r>
            <a:rPr lang="en-US" sz="2000" kern="1200" dirty="0" err="1">
              <a:latin typeface="Franklin Gothic Medium Cond" panose="020B0606030402020204" pitchFamily="34" charset="0"/>
            </a:rPr>
            <a:t>Vermi</a:t>
          </a:r>
          <a:r>
            <a:rPr lang="en-US" sz="2000" kern="1200" dirty="0">
              <a:latin typeface="Franklin Gothic Medium Cond" panose="020B0606030402020204" pitchFamily="34" charset="0"/>
            </a:rPr>
            <a:t> compost, </a:t>
          </a:r>
          <a:r>
            <a:rPr lang="en-US" sz="2000" kern="1200" dirty="0" err="1">
              <a:latin typeface="Franklin Gothic Medium Cond" panose="020B0606030402020204" pitchFamily="34" charset="0"/>
            </a:rPr>
            <a:t>bioferti</a:t>
          </a:r>
          <a:r>
            <a:rPr lang="en-US" sz="2000" kern="1200" dirty="0">
              <a:latin typeface="Franklin Gothic Medium Cond" panose="020B0606030402020204" pitchFamily="34" charset="0"/>
            </a:rPr>
            <a:t>/</a:t>
          </a:r>
          <a:r>
            <a:rPr lang="en-US" sz="2000" kern="1200" dirty="0" err="1">
              <a:latin typeface="Franklin Gothic Medium Cond" panose="020B0606030402020204" pitchFamily="34" charset="0"/>
            </a:rPr>
            <a:t>pesti</a:t>
          </a:r>
          <a:r>
            <a:rPr lang="en-US" sz="2000" kern="1200" dirty="0">
              <a:latin typeface="Franklin Gothic Medium Cond" panose="020B0606030402020204" pitchFamily="34" charset="0"/>
            </a:rPr>
            <a:t>; seed production (but max Rs.100 cr)</a:t>
          </a:r>
        </a:p>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Cooperative societies, food processing, PACS, MFI, RIDF (NABAD)</a:t>
          </a:r>
        </a:p>
      </dsp:txBody>
      <dsp:txXfrm>
        <a:off x="1938899" y="0"/>
        <a:ext cx="6859025" cy="1793146"/>
      </dsp:txXfrm>
    </dsp:sp>
    <dsp:sp modelId="{9C2AEC29-F5D9-47D7-A65A-EDC6EC254E5B}">
      <dsp:nvSpPr>
        <dsp:cNvPr id="0" name=""/>
        <dsp:cNvSpPr/>
      </dsp:nvSpPr>
      <dsp:spPr>
        <a:xfrm>
          <a:off x="179314" y="179314"/>
          <a:ext cx="1759585" cy="1434517"/>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BF73DB-1C51-494D-9830-0595F875C47A}">
      <dsp:nvSpPr>
        <dsp:cNvPr id="0" name=""/>
        <dsp:cNvSpPr/>
      </dsp:nvSpPr>
      <dsp:spPr>
        <a:xfrm>
          <a:off x="0" y="1972461"/>
          <a:ext cx="8797925" cy="179314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a:latin typeface="Franklin Gothic Medium Cond" panose="020B0606030402020204" pitchFamily="34" charset="0"/>
            </a:rPr>
            <a:t>Housing</a:t>
          </a:r>
        </a:p>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Rs. 28 lakh out of Rs. 35 lakh home In Metro (10Lakh/&gt;)</a:t>
          </a:r>
        </a:p>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Rs.20 lakh  out of Rs.25 lakh home in  other areas</a:t>
          </a:r>
        </a:p>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Home repairs, slum rehab etc. eligible with similar caveats</a:t>
          </a:r>
        </a:p>
      </dsp:txBody>
      <dsp:txXfrm>
        <a:off x="1938899" y="1972461"/>
        <a:ext cx="6859025" cy="1793146"/>
      </dsp:txXfrm>
    </dsp:sp>
    <dsp:sp modelId="{F42118A7-16B7-4392-8638-7E4D2286FEDC}">
      <dsp:nvSpPr>
        <dsp:cNvPr id="0" name=""/>
        <dsp:cNvSpPr/>
      </dsp:nvSpPr>
      <dsp:spPr>
        <a:xfrm>
          <a:off x="296749" y="2151776"/>
          <a:ext cx="1524715" cy="1434517"/>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000677-4F10-4AFC-AEB0-4F0ED0421376}">
      <dsp:nvSpPr>
        <dsp:cNvPr id="0" name=""/>
        <dsp:cNvSpPr/>
      </dsp:nvSpPr>
      <dsp:spPr>
        <a:xfrm>
          <a:off x="0" y="3944923"/>
          <a:ext cx="8797925" cy="179314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a:latin typeface="Franklin Gothic Medium Cond" panose="020B0606030402020204" pitchFamily="34" charset="0"/>
            </a:rPr>
            <a:t>Export credit</a:t>
          </a:r>
        </a:p>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100 cr. Turnover</a:t>
          </a:r>
        </a:p>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Max. 2% for SCB and FB(20/&gt;Branches)</a:t>
          </a:r>
        </a:p>
      </dsp:txBody>
      <dsp:txXfrm>
        <a:off x="1938899" y="3944923"/>
        <a:ext cx="6859025" cy="1793146"/>
      </dsp:txXfrm>
    </dsp:sp>
    <dsp:sp modelId="{77F5F959-257C-47F9-888F-A5C710F60CB8}">
      <dsp:nvSpPr>
        <dsp:cNvPr id="0" name=""/>
        <dsp:cNvSpPr/>
      </dsp:nvSpPr>
      <dsp:spPr>
        <a:xfrm>
          <a:off x="179314" y="4124237"/>
          <a:ext cx="1759585" cy="1434517"/>
        </a:xfrm>
        <a:prstGeom prst="roundRect">
          <a:avLst>
            <a:gd name="adj" fmla="val 10000"/>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7C156-7900-4FFF-9D96-0406AB556EE9}">
      <dsp:nvSpPr>
        <dsp:cNvPr id="0" name=""/>
        <dsp:cNvSpPr/>
      </dsp:nvSpPr>
      <dsp:spPr>
        <a:xfrm>
          <a:off x="0" y="0"/>
          <a:ext cx="8797925" cy="166042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a:latin typeface="Franklin Gothic Medium Cond" panose="020B0606030402020204" pitchFamily="34" charset="0"/>
            </a:rPr>
            <a:t>Education Loans</a:t>
          </a:r>
        </a:p>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Upto Rs.10 lakh</a:t>
          </a:r>
        </a:p>
      </dsp:txBody>
      <dsp:txXfrm>
        <a:off x="1925627" y="0"/>
        <a:ext cx="6872297" cy="1660425"/>
      </dsp:txXfrm>
    </dsp:sp>
    <dsp:sp modelId="{7232FB5B-CE43-46F3-AF7C-93CC8D65DC57}">
      <dsp:nvSpPr>
        <dsp:cNvPr id="0" name=""/>
        <dsp:cNvSpPr/>
      </dsp:nvSpPr>
      <dsp:spPr>
        <a:xfrm>
          <a:off x="281515" y="166042"/>
          <a:ext cx="1528639" cy="1328340"/>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95F10B-9470-4DB8-AF84-7F9EC6F039F3}">
      <dsp:nvSpPr>
        <dsp:cNvPr id="0" name=""/>
        <dsp:cNvSpPr/>
      </dsp:nvSpPr>
      <dsp:spPr>
        <a:xfrm>
          <a:off x="0" y="1826468"/>
          <a:ext cx="8797925" cy="1660425"/>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a:latin typeface="Franklin Gothic Medium Cond" panose="020B0606030402020204" pitchFamily="34" charset="0"/>
            </a:rPr>
            <a:t>** Social Infrastructure (in T2 to T4 centers)</a:t>
          </a:r>
        </a:p>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schools, health care facilities, </a:t>
          </a:r>
        </a:p>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drinking water facilities and sanitation facilities</a:t>
          </a:r>
        </a:p>
      </dsp:txBody>
      <dsp:txXfrm>
        <a:off x="1925627" y="1826468"/>
        <a:ext cx="6872297" cy="1660425"/>
      </dsp:txXfrm>
    </dsp:sp>
    <dsp:sp modelId="{8E5EA7F6-0A38-4605-A5E5-BC7928BEC30E}">
      <dsp:nvSpPr>
        <dsp:cNvPr id="0" name=""/>
        <dsp:cNvSpPr/>
      </dsp:nvSpPr>
      <dsp:spPr>
        <a:xfrm>
          <a:off x="384503" y="1992511"/>
          <a:ext cx="1322662" cy="1328340"/>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183A93-306D-4605-9188-1578FF83C84F}">
      <dsp:nvSpPr>
        <dsp:cNvPr id="0" name=""/>
        <dsp:cNvSpPr/>
      </dsp:nvSpPr>
      <dsp:spPr>
        <a:xfrm>
          <a:off x="0" y="3652937"/>
          <a:ext cx="8797925" cy="1660425"/>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a:latin typeface="Franklin Gothic Medium Cond" panose="020B0606030402020204" pitchFamily="34" charset="0"/>
            </a:rPr>
            <a:t>**Renewable Energy</a:t>
          </a:r>
        </a:p>
        <a:p>
          <a:pPr marL="228600" lvl="1" indent="-228600" algn="l" defTabSz="889000">
            <a:lnSpc>
              <a:spcPct val="90000"/>
            </a:lnSpc>
            <a:spcBef>
              <a:spcPct val="0"/>
            </a:spcBef>
            <a:spcAft>
              <a:spcPct val="15000"/>
            </a:spcAft>
            <a:buChar char="••"/>
          </a:pPr>
          <a:r>
            <a:rPr lang="en-US" sz="2000" kern="1200" dirty="0" err="1">
              <a:latin typeface="Franklin Gothic Medium Cond" panose="020B0606030402020204" pitchFamily="34" charset="0"/>
            </a:rPr>
            <a:t>upto</a:t>
          </a:r>
          <a:r>
            <a:rPr lang="en-US" sz="2000" kern="1200" dirty="0">
              <a:latin typeface="Franklin Gothic Medium Cond" panose="020B0606030402020204" pitchFamily="34" charset="0"/>
            </a:rPr>
            <a:t> ₹ 15 crore to solar/biomass generators, wind mills, micro-hydel plants; non-conventional energy for street lights, remote village </a:t>
          </a:r>
        </a:p>
        <a:p>
          <a:pPr marL="228600" lvl="1" indent="-228600" algn="l" defTabSz="889000">
            <a:lnSpc>
              <a:spcPct val="90000"/>
            </a:lnSpc>
            <a:spcBef>
              <a:spcPct val="0"/>
            </a:spcBef>
            <a:spcAft>
              <a:spcPct val="15000"/>
            </a:spcAft>
            <a:buChar char="••"/>
          </a:pPr>
          <a:r>
            <a:rPr lang="en-US" sz="2000" kern="1200" dirty="0" err="1">
              <a:latin typeface="Franklin Gothic Medium Cond" panose="020B0606030402020204" pitchFamily="34" charset="0"/>
            </a:rPr>
            <a:t>upto</a:t>
          </a:r>
          <a:r>
            <a:rPr lang="en-US" sz="2000" kern="1200" dirty="0">
              <a:latin typeface="Franklin Gothic Medium Cond" panose="020B0606030402020204" pitchFamily="34" charset="0"/>
            </a:rPr>
            <a:t> </a:t>
          </a:r>
          <a:r>
            <a:rPr lang="en-US" sz="2000" kern="1200" dirty="0" smtClean="0">
              <a:latin typeface="Franklin Gothic Medium Cond" panose="020B0606030402020204" pitchFamily="34" charset="0"/>
            </a:rPr>
            <a:t>₹ </a:t>
          </a:r>
          <a:r>
            <a:rPr lang="en-US" sz="2000" kern="1200" dirty="0">
              <a:latin typeface="Franklin Gothic Medium Cond" panose="020B0606030402020204" pitchFamily="34" charset="0"/>
            </a:rPr>
            <a:t>10 lakh for individual household</a:t>
          </a:r>
        </a:p>
      </dsp:txBody>
      <dsp:txXfrm>
        <a:off x="1925627" y="3652937"/>
        <a:ext cx="6872297" cy="1660425"/>
      </dsp:txXfrm>
    </dsp:sp>
    <dsp:sp modelId="{3C96DA2B-DD5F-4561-9A92-91A9782B1783}">
      <dsp:nvSpPr>
        <dsp:cNvPr id="0" name=""/>
        <dsp:cNvSpPr/>
      </dsp:nvSpPr>
      <dsp:spPr>
        <a:xfrm>
          <a:off x="166042" y="3818979"/>
          <a:ext cx="1759585" cy="1328340"/>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9F075-B0FB-4B38-97A1-6780751CFE06}">
      <dsp:nvSpPr>
        <dsp:cNvPr id="0" name=""/>
        <dsp:cNvSpPr/>
      </dsp:nvSpPr>
      <dsp:spPr>
        <a:xfrm>
          <a:off x="3304" y="856"/>
          <a:ext cx="8944442" cy="13551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Gujarat: sending Narmada Water</a:t>
          </a:r>
          <a:endParaRPr lang="en-US" sz="5500" kern="1200" dirty="0"/>
        </a:p>
      </dsp:txBody>
      <dsp:txXfrm>
        <a:off x="42994" y="40546"/>
        <a:ext cx="8865062" cy="1275744"/>
      </dsp:txXfrm>
    </dsp:sp>
    <dsp:sp modelId="{43254644-9230-487A-B67D-FEBCF50C9F10}">
      <dsp:nvSpPr>
        <dsp:cNvPr id="0" name=""/>
        <dsp:cNvSpPr/>
      </dsp:nvSpPr>
      <dsp:spPr>
        <a:xfrm>
          <a:off x="3304" y="1511156"/>
          <a:ext cx="4291959" cy="135512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West (Saurashtra: Rajkot, Jamnagar, </a:t>
          </a:r>
          <a:r>
            <a:rPr lang="en-US" sz="3400" kern="1200" dirty="0" err="1" smtClean="0"/>
            <a:t>Morbi</a:t>
          </a:r>
          <a:r>
            <a:rPr lang="en-US" sz="3400" kern="1200" dirty="0" smtClean="0"/>
            <a:t>)</a:t>
          </a:r>
          <a:endParaRPr lang="en-US" sz="3400" kern="1200" dirty="0"/>
        </a:p>
      </dsp:txBody>
      <dsp:txXfrm>
        <a:off x="42994" y="1550846"/>
        <a:ext cx="4212579" cy="1275744"/>
      </dsp:txXfrm>
    </dsp:sp>
    <dsp:sp modelId="{0970E73F-F224-403F-AC10-03DA5F16A739}">
      <dsp:nvSpPr>
        <dsp:cNvPr id="0" name=""/>
        <dsp:cNvSpPr/>
      </dsp:nvSpPr>
      <dsp:spPr>
        <a:xfrm>
          <a:off x="3304" y="3021456"/>
          <a:ext cx="4291959" cy="135512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SAUNI- 2016 Modi inaugurated</a:t>
          </a:r>
          <a:endParaRPr lang="en-US" sz="3400" kern="1200" dirty="0"/>
        </a:p>
      </dsp:txBody>
      <dsp:txXfrm>
        <a:off x="42994" y="3061146"/>
        <a:ext cx="4212579" cy="1275744"/>
      </dsp:txXfrm>
    </dsp:sp>
    <dsp:sp modelId="{76471BF3-276A-474D-B85E-1FF1F3F02222}">
      <dsp:nvSpPr>
        <dsp:cNvPr id="0" name=""/>
        <dsp:cNvSpPr/>
      </dsp:nvSpPr>
      <dsp:spPr>
        <a:xfrm>
          <a:off x="4655787" y="1511156"/>
          <a:ext cx="4291959" cy="135512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North (BK, </a:t>
          </a:r>
          <a:r>
            <a:rPr lang="en-US" sz="3400" kern="1200" dirty="0" err="1" smtClean="0"/>
            <a:t>Arvalli</a:t>
          </a:r>
          <a:r>
            <a:rPr lang="en-US" sz="3400" kern="1200" dirty="0" smtClean="0"/>
            <a:t>, </a:t>
          </a:r>
          <a:r>
            <a:rPr lang="en-US" sz="3400" kern="1200" dirty="0" err="1" smtClean="0"/>
            <a:t>Patan</a:t>
          </a:r>
          <a:r>
            <a:rPr lang="en-US" sz="3400" kern="1200" dirty="0" smtClean="0"/>
            <a:t>)</a:t>
          </a:r>
          <a:endParaRPr lang="en-US" sz="3400" kern="1200" dirty="0"/>
        </a:p>
      </dsp:txBody>
      <dsp:txXfrm>
        <a:off x="4695477" y="1550846"/>
        <a:ext cx="4212579" cy="1275744"/>
      </dsp:txXfrm>
    </dsp:sp>
    <dsp:sp modelId="{C923E499-FAB7-4FCF-B566-D0C901205888}">
      <dsp:nvSpPr>
        <dsp:cNvPr id="0" name=""/>
        <dsp:cNvSpPr/>
      </dsp:nvSpPr>
      <dsp:spPr>
        <a:xfrm>
          <a:off x="4655787" y="3021456"/>
          <a:ext cx="4291959" cy="135512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err="1" smtClean="0"/>
            <a:t>Sujalam</a:t>
          </a:r>
          <a:r>
            <a:rPr lang="en-US" sz="3400" kern="1200" dirty="0" smtClean="0"/>
            <a:t> </a:t>
          </a:r>
          <a:r>
            <a:rPr lang="en-US" sz="3400" kern="1200" dirty="0" err="1" smtClean="0"/>
            <a:t>Sufalam</a:t>
          </a:r>
          <a:r>
            <a:rPr lang="en-US" sz="3400" kern="1200" dirty="0" smtClean="0"/>
            <a:t>- 2007</a:t>
          </a:r>
          <a:endParaRPr lang="en-US" sz="3400" kern="1200" dirty="0"/>
        </a:p>
      </dsp:txBody>
      <dsp:txXfrm>
        <a:off x="4695477" y="3061146"/>
        <a:ext cx="4212579" cy="127574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AB2CE-13E6-4FC8-9E17-09478758BDDC}">
      <dsp:nvSpPr>
        <dsp:cNvPr id="0" name=""/>
        <dsp:cNvSpPr/>
      </dsp:nvSpPr>
      <dsp:spPr>
        <a:xfrm>
          <a:off x="42" y="49264"/>
          <a:ext cx="4111139" cy="1180800"/>
        </a:xfrm>
        <a:prstGeom prst="rect">
          <a:avLst/>
        </a:prstGeom>
        <a:solidFill>
          <a:schemeClr val="accent3">
            <a:alpha val="9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166624" rIns="291592" bIns="166624" numCol="1" spcCol="1270" anchor="ctr" anchorCtr="0">
          <a:noAutofit/>
        </a:bodyPr>
        <a:lstStyle/>
        <a:p>
          <a:pPr lvl="0" algn="ctr" defTabSz="1822450">
            <a:lnSpc>
              <a:spcPct val="90000"/>
            </a:lnSpc>
            <a:spcBef>
              <a:spcPct val="0"/>
            </a:spcBef>
            <a:spcAft>
              <a:spcPct val="35000"/>
            </a:spcAft>
          </a:pPr>
          <a:r>
            <a:rPr lang="en-US" sz="4100" kern="1200">
              <a:latin typeface="Franklin Gothic Medium Cond" panose="020B0606030402020204" pitchFamily="34" charset="0"/>
            </a:rPr>
            <a:t>Four types</a:t>
          </a:r>
        </a:p>
      </dsp:txBody>
      <dsp:txXfrm>
        <a:off x="42" y="49264"/>
        <a:ext cx="4111139" cy="1180800"/>
      </dsp:txXfrm>
    </dsp:sp>
    <dsp:sp modelId="{32A7BCB5-3CC2-484E-B50D-3143AA372E4F}">
      <dsp:nvSpPr>
        <dsp:cNvPr id="0" name=""/>
        <dsp:cNvSpPr/>
      </dsp:nvSpPr>
      <dsp:spPr>
        <a:xfrm>
          <a:off x="42" y="1230064"/>
          <a:ext cx="4111139" cy="4034034"/>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8694" tIns="218694" rIns="291592" bIns="328041" numCol="1" spcCol="1270" anchor="t" anchorCtr="0">
          <a:noAutofit/>
        </a:bodyPr>
        <a:lstStyle/>
        <a:p>
          <a:pPr marL="285750" lvl="1" indent="-285750" algn="l" defTabSz="1822450">
            <a:lnSpc>
              <a:spcPct val="90000"/>
            </a:lnSpc>
            <a:spcBef>
              <a:spcPct val="0"/>
            </a:spcBef>
            <a:spcAft>
              <a:spcPct val="15000"/>
            </a:spcAft>
            <a:buChar char="••"/>
          </a:pPr>
          <a:r>
            <a:rPr lang="en-US" sz="4100" kern="1200">
              <a:latin typeface="Franklin Gothic Medium Cond" panose="020B0606030402020204" pitchFamily="34" charset="0"/>
            </a:rPr>
            <a:t>PSL-Agri</a:t>
          </a:r>
        </a:p>
        <a:p>
          <a:pPr marL="285750" lvl="1" indent="-285750" algn="l" defTabSz="1822450">
            <a:lnSpc>
              <a:spcPct val="90000"/>
            </a:lnSpc>
            <a:spcBef>
              <a:spcPct val="0"/>
            </a:spcBef>
            <a:spcAft>
              <a:spcPct val="15000"/>
            </a:spcAft>
            <a:buChar char="••"/>
          </a:pPr>
          <a:r>
            <a:rPr lang="en-US" sz="4100" kern="1200" dirty="0">
              <a:latin typeface="Franklin Gothic Medium Cond" panose="020B0606030402020204" pitchFamily="34" charset="0"/>
            </a:rPr>
            <a:t>PSL-S/M Farmer</a:t>
          </a:r>
        </a:p>
        <a:p>
          <a:pPr marL="285750" lvl="1" indent="-285750" algn="l" defTabSz="1822450">
            <a:lnSpc>
              <a:spcPct val="90000"/>
            </a:lnSpc>
            <a:spcBef>
              <a:spcPct val="0"/>
            </a:spcBef>
            <a:spcAft>
              <a:spcPct val="15000"/>
            </a:spcAft>
            <a:buChar char="••"/>
          </a:pPr>
          <a:r>
            <a:rPr lang="en-US" sz="4100" kern="1200">
              <a:latin typeface="Franklin Gothic Medium Cond" panose="020B0606030402020204" pitchFamily="34" charset="0"/>
            </a:rPr>
            <a:t>PSL-Micro enterprises</a:t>
          </a:r>
        </a:p>
        <a:p>
          <a:pPr marL="285750" lvl="1" indent="-285750" algn="l" defTabSz="1822450">
            <a:lnSpc>
              <a:spcPct val="90000"/>
            </a:lnSpc>
            <a:spcBef>
              <a:spcPct val="0"/>
            </a:spcBef>
            <a:spcAft>
              <a:spcPct val="15000"/>
            </a:spcAft>
            <a:buChar char="••"/>
          </a:pPr>
          <a:r>
            <a:rPr lang="en-US" sz="4100" kern="1200" dirty="0">
              <a:latin typeface="Franklin Gothic Medium Cond" panose="020B0606030402020204" pitchFamily="34" charset="0"/>
            </a:rPr>
            <a:t>PSL-Overall</a:t>
          </a:r>
        </a:p>
      </dsp:txBody>
      <dsp:txXfrm>
        <a:off x="42" y="1230064"/>
        <a:ext cx="4111139" cy="4034034"/>
      </dsp:txXfrm>
    </dsp:sp>
    <dsp:sp modelId="{04DA9CE1-00D8-45ED-B8C2-E28353A9FC98}">
      <dsp:nvSpPr>
        <dsp:cNvPr id="0" name=""/>
        <dsp:cNvSpPr/>
      </dsp:nvSpPr>
      <dsp:spPr>
        <a:xfrm>
          <a:off x="4686742" y="49264"/>
          <a:ext cx="4111139" cy="1180800"/>
        </a:xfrm>
        <a:prstGeom prst="rect">
          <a:avLst/>
        </a:prstGeom>
        <a:solidFill>
          <a:schemeClr val="accent3">
            <a:alpha val="90000"/>
            <a:hueOff val="0"/>
            <a:satOff val="0"/>
            <a:lumOff val="0"/>
            <a:alphaOff val="-40000"/>
          </a:schemeClr>
        </a:solidFill>
        <a:ln w="12700" cap="flat" cmpd="sng" algn="ctr">
          <a:solidFill>
            <a:schemeClr val="accent3">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166624" rIns="291592" bIns="166624" numCol="1" spcCol="1270" anchor="ctr" anchorCtr="0">
          <a:noAutofit/>
        </a:bodyPr>
        <a:lstStyle/>
        <a:p>
          <a:pPr lvl="0" algn="ctr" defTabSz="1822450">
            <a:lnSpc>
              <a:spcPct val="90000"/>
            </a:lnSpc>
            <a:spcBef>
              <a:spcPct val="0"/>
            </a:spcBef>
            <a:spcAft>
              <a:spcPct val="35000"/>
            </a:spcAft>
          </a:pPr>
          <a:r>
            <a:rPr lang="en-US" sz="4100" kern="1200" dirty="0">
              <a:latin typeface="Franklin Gothic Medium Cond" panose="020B0606030402020204" pitchFamily="34" charset="0"/>
            </a:rPr>
            <a:t>Four Players: </a:t>
          </a:r>
        </a:p>
      </dsp:txBody>
      <dsp:txXfrm>
        <a:off x="4686742" y="49264"/>
        <a:ext cx="4111139" cy="1180800"/>
      </dsp:txXfrm>
    </dsp:sp>
    <dsp:sp modelId="{782A0799-FA12-42E7-9697-3E5C18E6B6B7}">
      <dsp:nvSpPr>
        <dsp:cNvPr id="0" name=""/>
        <dsp:cNvSpPr/>
      </dsp:nvSpPr>
      <dsp:spPr>
        <a:xfrm>
          <a:off x="4686742" y="1230064"/>
          <a:ext cx="4111139" cy="4034034"/>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8694" tIns="218694" rIns="291592" bIns="328041" numCol="1" spcCol="1270" anchor="t" anchorCtr="0">
          <a:noAutofit/>
        </a:bodyPr>
        <a:lstStyle/>
        <a:p>
          <a:pPr marL="285750" lvl="1" indent="-285750" algn="l" defTabSz="1822450">
            <a:lnSpc>
              <a:spcPct val="90000"/>
            </a:lnSpc>
            <a:spcBef>
              <a:spcPct val="0"/>
            </a:spcBef>
            <a:spcAft>
              <a:spcPct val="15000"/>
            </a:spcAft>
            <a:buChar char="••"/>
          </a:pPr>
          <a:r>
            <a:rPr lang="en-US" sz="4100" kern="1200" dirty="0">
              <a:latin typeface="Franklin Gothic Medium Cond" panose="020B0606030402020204" pitchFamily="34" charset="0"/>
            </a:rPr>
            <a:t>SCB</a:t>
          </a:r>
        </a:p>
        <a:p>
          <a:pPr marL="285750" lvl="1" indent="-285750" algn="l" defTabSz="1822450">
            <a:lnSpc>
              <a:spcPct val="90000"/>
            </a:lnSpc>
            <a:spcBef>
              <a:spcPct val="0"/>
            </a:spcBef>
            <a:spcAft>
              <a:spcPct val="15000"/>
            </a:spcAft>
            <a:buChar char="••"/>
          </a:pPr>
          <a:r>
            <a:rPr lang="en-US" sz="4100" kern="1200" dirty="0" smtClean="0">
              <a:latin typeface="Franklin Gothic Medium Cond" panose="020B0606030402020204" pitchFamily="34" charset="0"/>
            </a:rPr>
            <a:t>RRB [</a:t>
          </a:r>
          <a:r>
            <a:rPr lang="en-US" sz="4100" kern="1200" dirty="0" smtClean="0">
              <a:solidFill>
                <a:srgbClr val="C00000"/>
              </a:solidFill>
              <a:latin typeface="Franklin Gothic Medium Cond" panose="020B0606030402020204" pitchFamily="34" charset="0"/>
            </a:rPr>
            <a:t>75% PSL</a:t>
          </a:r>
          <a:r>
            <a:rPr lang="en-US" sz="4100" kern="1200" dirty="0" smtClean="0">
              <a:latin typeface="Franklin Gothic Medium Cond" panose="020B0606030402020204" pitchFamily="34" charset="0"/>
            </a:rPr>
            <a:t>]</a:t>
          </a:r>
          <a:endParaRPr lang="en-US" sz="4100" kern="1200" dirty="0">
            <a:latin typeface="Franklin Gothic Medium Cond" panose="020B0606030402020204" pitchFamily="34" charset="0"/>
          </a:endParaRPr>
        </a:p>
        <a:p>
          <a:pPr marL="285750" lvl="1" indent="-285750" algn="l" defTabSz="1822450">
            <a:lnSpc>
              <a:spcPct val="90000"/>
            </a:lnSpc>
            <a:spcBef>
              <a:spcPct val="0"/>
            </a:spcBef>
            <a:spcAft>
              <a:spcPct val="15000"/>
            </a:spcAft>
            <a:buChar char="••"/>
          </a:pPr>
          <a:r>
            <a:rPr lang="en-US" sz="4100" kern="1200" dirty="0">
              <a:latin typeface="Franklin Gothic Medium Cond" panose="020B0606030402020204" pitchFamily="34" charset="0"/>
            </a:rPr>
            <a:t>Small Finance </a:t>
          </a:r>
          <a:r>
            <a:rPr lang="en-US" sz="4100" kern="1200" dirty="0" smtClean="0">
              <a:latin typeface="Franklin Gothic Medium Cond" panose="020B0606030402020204" pitchFamily="34" charset="0"/>
            </a:rPr>
            <a:t>Banks [</a:t>
          </a:r>
          <a:r>
            <a:rPr lang="en-US" sz="4100" kern="1200" dirty="0" smtClean="0">
              <a:solidFill>
                <a:srgbClr val="C00000"/>
              </a:solidFill>
              <a:latin typeface="Franklin Gothic Medium Cond" panose="020B0606030402020204" pitchFamily="34" charset="0"/>
            </a:rPr>
            <a:t>75% PSL</a:t>
          </a:r>
          <a:r>
            <a:rPr lang="en-US" sz="4100" kern="1200" dirty="0" smtClean="0">
              <a:latin typeface="Franklin Gothic Medium Cond" panose="020B0606030402020204" pitchFamily="34" charset="0"/>
            </a:rPr>
            <a:t>]</a:t>
          </a:r>
          <a:endParaRPr lang="en-US" sz="4100" kern="1200" dirty="0">
            <a:latin typeface="Franklin Gothic Medium Cond" panose="020B0606030402020204" pitchFamily="34" charset="0"/>
          </a:endParaRPr>
        </a:p>
        <a:p>
          <a:pPr marL="285750" lvl="1" indent="-285750" algn="l" defTabSz="1822450">
            <a:lnSpc>
              <a:spcPct val="90000"/>
            </a:lnSpc>
            <a:spcBef>
              <a:spcPct val="0"/>
            </a:spcBef>
            <a:spcAft>
              <a:spcPct val="15000"/>
            </a:spcAft>
            <a:buChar char="••"/>
          </a:pPr>
          <a:r>
            <a:rPr lang="en-US" sz="4100" kern="1200" dirty="0" smtClean="0">
              <a:latin typeface="Franklin Gothic Medium Cond" panose="020B0606030402020204" pitchFamily="34" charset="0"/>
            </a:rPr>
            <a:t>Local Area Banks</a:t>
          </a:r>
          <a:endParaRPr lang="en-US" sz="4100" kern="1200" dirty="0">
            <a:latin typeface="Franklin Gothic Medium Cond" panose="020B0606030402020204" pitchFamily="34" charset="0"/>
          </a:endParaRPr>
        </a:p>
      </dsp:txBody>
      <dsp:txXfrm>
        <a:off x="4686742" y="1230064"/>
        <a:ext cx="4111139" cy="403403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826005-42EA-470F-879C-E16B407561EA}">
      <dsp:nvSpPr>
        <dsp:cNvPr id="0" name=""/>
        <dsp:cNvSpPr/>
      </dsp:nvSpPr>
      <dsp:spPr>
        <a:xfrm>
          <a:off x="4128002" y="4787281"/>
          <a:ext cx="547585" cy="703259"/>
        </a:xfrm>
        <a:custGeom>
          <a:avLst/>
          <a:gdLst/>
          <a:ahLst/>
          <a:cxnLst/>
          <a:rect l="0" t="0" r="0" b="0"/>
          <a:pathLst>
            <a:path>
              <a:moveTo>
                <a:pt x="0" y="0"/>
              </a:moveTo>
              <a:lnTo>
                <a:pt x="273792" y="0"/>
              </a:lnTo>
              <a:lnTo>
                <a:pt x="273792" y="703259"/>
              </a:lnTo>
              <a:lnTo>
                <a:pt x="547585" y="70325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79512" y="5116629"/>
        <a:ext cx="44565" cy="44565"/>
      </dsp:txXfrm>
    </dsp:sp>
    <dsp:sp modelId="{2AF1DD7C-26A5-4421-9D94-C63FF11A5855}">
      <dsp:nvSpPr>
        <dsp:cNvPr id="0" name=""/>
        <dsp:cNvSpPr/>
      </dsp:nvSpPr>
      <dsp:spPr>
        <a:xfrm>
          <a:off x="4128002" y="4084022"/>
          <a:ext cx="547585" cy="703259"/>
        </a:xfrm>
        <a:custGeom>
          <a:avLst/>
          <a:gdLst/>
          <a:ahLst/>
          <a:cxnLst/>
          <a:rect l="0" t="0" r="0" b="0"/>
          <a:pathLst>
            <a:path>
              <a:moveTo>
                <a:pt x="0" y="703259"/>
              </a:moveTo>
              <a:lnTo>
                <a:pt x="273792" y="703259"/>
              </a:lnTo>
              <a:lnTo>
                <a:pt x="273792" y="0"/>
              </a:lnTo>
              <a:lnTo>
                <a:pt x="547585" y="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4379512" y="4413369"/>
        <a:ext cx="44565" cy="44565"/>
      </dsp:txXfrm>
    </dsp:sp>
    <dsp:sp modelId="{EB5C1D03-3AC7-4C7B-B2DC-8BAC05C7B0F9}">
      <dsp:nvSpPr>
        <dsp:cNvPr id="0" name=""/>
        <dsp:cNvSpPr/>
      </dsp:nvSpPr>
      <dsp:spPr>
        <a:xfrm>
          <a:off x="842488" y="3380762"/>
          <a:ext cx="547585" cy="1406518"/>
        </a:xfrm>
        <a:custGeom>
          <a:avLst/>
          <a:gdLst/>
          <a:ahLst/>
          <a:cxnLst/>
          <a:rect l="0" t="0" r="0" b="0"/>
          <a:pathLst>
            <a:path>
              <a:moveTo>
                <a:pt x="0" y="0"/>
              </a:moveTo>
              <a:lnTo>
                <a:pt x="273792" y="0"/>
              </a:lnTo>
              <a:lnTo>
                <a:pt x="273792" y="1406518"/>
              </a:lnTo>
              <a:lnTo>
                <a:pt x="547585" y="1406518"/>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1078547" y="4046288"/>
        <a:ext cx="75467" cy="75467"/>
      </dsp:txXfrm>
    </dsp:sp>
    <dsp:sp modelId="{BF00E440-1168-4964-884A-4EDC016053FA}">
      <dsp:nvSpPr>
        <dsp:cNvPr id="0" name=""/>
        <dsp:cNvSpPr/>
      </dsp:nvSpPr>
      <dsp:spPr>
        <a:xfrm>
          <a:off x="4128002" y="1974244"/>
          <a:ext cx="547585" cy="703259"/>
        </a:xfrm>
        <a:custGeom>
          <a:avLst/>
          <a:gdLst/>
          <a:ahLst/>
          <a:cxnLst/>
          <a:rect l="0" t="0" r="0" b="0"/>
          <a:pathLst>
            <a:path>
              <a:moveTo>
                <a:pt x="0" y="0"/>
              </a:moveTo>
              <a:lnTo>
                <a:pt x="273792" y="0"/>
              </a:lnTo>
              <a:lnTo>
                <a:pt x="273792" y="703259"/>
              </a:lnTo>
              <a:lnTo>
                <a:pt x="547585" y="70325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4379512" y="2303591"/>
        <a:ext cx="44565" cy="44565"/>
      </dsp:txXfrm>
    </dsp:sp>
    <dsp:sp modelId="{A3BEB297-9FAA-4F63-8E82-8E00D104CCDD}">
      <dsp:nvSpPr>
        <dsp:cNvPr id="0" name=""/>
        <dsp:cNvSpPr/>
      </dsp:nvSpPr>
      <dsp:spPr>
        <a:xfrm>
          <a:off x="4128002" y="1270984"/>
          <a:ext cx="547585" cy="703259"/>
        </a:xfrm>
        <a:custGeom>
          <a:avLst/>
          <a:gdLst/>
          <a:ahLst/>
          <a:cxnLst/>
          <a:rect l="0" t="0" r="0" b="0"/>
          <a:pathLst>
            <a:path>
              <a:moveTo>
                <a:pt x="0" y="703259"/>
              </a:moveTo>
              <a:lnTo>
                <a:pt x="273792" y="703259"/>
              </a:lnTo>
              <a:lnTo>
                <a:pt x="273792" y="0"/>
              </a:lnTo>
              <a:lnTo>
                <a:pt x="547585" y="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4379512" y="1600331"/>
        <a:ext cx="44565" cy="44565"/>
      </dsp:txXfrm>
    </dsp:sp>
    <dsp:sp modelId="{7C0B67FA-BC91-44D6-A899-EFA6498B8518}">
      <dsp:nvSpPr>
        <dsp:cNvPr id="0" name=""/>
        <dsp:cNvSpPr/>
      </dsp:nvSpPr>
      <dsp:spPr>
        <a:xfrm>
          <a:off x="842488" y="1974244"/>
          <a:ext cx="547585" cy="1406518"/>
        </a:xfrm>
        <a:custGeom>
          <a:avLst/>
          <a:gdLst/>
          <a:ahLst/>
          <a:cxnLst/>
          <a:rect l="0" t="0" r="0" b="0"/>
          <a:pathLst>
            <a:path>
              <a:moveTo>
                <a:pt x="0" y="1406518"/>
              </a:moveTo>
              <a:lnTo>
                <a:pt x="273792" y="1406518"/>
              </a:lnTo>
              <a:lnTo>
                <a:pt x="273792" y="0"/>
              </a:lnTo>
              <a:lnTo>
                <a:pt x="547585" y="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1078547" y="2639769"/>
        <a:ext cx="75467" cy="75467"/>
      </dsp:txXfrm>
    </dsp:sp>
    <dsp:sp modelId="{451C1AB1-E027-4463-A334-A507FE3E3DE1}">
      <dsp:nvSpPr>
        <dsp:cNvPr id="0" name=""/>
        <dsp:cNvSpPr/>
      </dsp:nvSpPr>
      <dsp:spPr>
        <a:xfrm rot="16200000">
          <a:off x="-1966063" y="2963395"/>
          <a:ext cx="4782368" cy="834734"/>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solidFill>
                <a:schemeClr val="tx1"/>
              </a:solidFill>
            </a:rPr>
            <a:t>Selective credit control </a:t>
          </a:r>
          <a:endParaRPr lang="en-US" sz="3600" kern="1200" dirty="0">
            <a:solidFill>
              <a:schemeClr val="tx1"/>
            </a:solidFill>
          </a:endParaRPr>
        </a:p>
      </dsp:txBody>
      <dsp:txXfrm>
        <a:off x="-1966063" y="2963395"/>
        <a:ext cx="4782368" cy="834734"/>
      </dsp:txXfrm>
    </dsp:sp>
    <dsp:sp modelId="{E0119EB2-287C-467E-9FF1-85D887F16685}">
      <dsp:nvSpPr>
        <dsp:cNvPr id="0" name=""/>
        <dsp:cNvSpPr/>
      </dsp:nvSpPr>
      <dsp:spPr>
        <a:xfrm>
          <a:off x="1390074" y="1375326"/>
          <a:ext cx="2737928" cy="11978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Negative, Restrictive</a:t>
          </a:r>
          <a:endParaRPr lang="en-US" sz="2800" kern="1200" dirty="0">
            <a:solidFill>
              <a:schemeClr val="tx1"/>
            </a:solidFill>
          </a:endParaRPr>
        </a:p>
      </dsp:txBody>
      <dsp:txXfrm>
        <a:off x="1390074" y="1375326"/>
        <a:ext cx="2737928" cy="1197835"/>
      </dsp:txXfrm>
    </dsp:sp>
    <dsp:sp modelId="{E38B0253-1AE6-4653-951D-D0D68D99D462}">
      <dsp:nvSpPr>
        <dsp:cNvPr id="0" name=""/>
        <dsp:cNvSpPr/>
      </dsp:nvSpPr>
      <dsp:spPr>
        <a:xfrm>
          <a:off x="4675588" y="672066"/>
          <a:ext cx="2737928" cy="11978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“Ceiling” in “Non-Food” sector</a:t>
          </a:r>
          <a:endParaRPr lang="en-US" sz="2800" kern="1200" dirty="0">
            <a:solidFill>
              <a:schemeClr val="tx1"/>
            </a:solidFill>
          </a:endParaRPr>
        </a:p>
      </dsp:txBody>
      <dsp:txXfrm>
        <a:off x="4675588" y="672066"/>
        <a:ext cx="2737928" cy="1197835"/>
      </dsp:txXfrm>
    </dsp:sp>
    <dsp:sp modelId="{EA02B8ED-338E-4C6F-B3B6-555CAF9A18B0}">
      <dsp:nvSpPr>
        <dsp:cNvPr id="0" name=""/>
        <dsp:cNvSpPr/>
      </dsp:nvSpPr>
      <dsp:spPr>
        <a:xfrm>
          <a:off x="4675588" y="2078585"/>
          <a:ext cx="2737928" cy="11978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Ceiling to “big loans”</a:t>
          </a:r>
          <a:endParaRPr lang="en-US" sz="2800" kern="1200" dirty="0">
            <a:solidFill>
              <a:schemeClr val="tx1"/>
            </a:solidFill>
          </a:endParaRPr>
        </a:p>
      </dsp:txBody>
      <dsp:txXfrm>
        <a:off x="4675588" y="2078585"/>
        <a:ext cx="2737928" cy="1197835"/>
      </dsp:txXfrm>
    </dsp:sp>
    <dsp:sp modelId="{4304566E-6F7E-470F-B53A-361F18BC666B}">
      <dsp:nvSpPr>
        <dsp:cNvPr id="0" name=""/>
        <dsp:cNvSpPr/>
      </dsp:nvSpPr>
      <dsp:spPr>
        <a:xfrm>
          <a:off x="1390074" y="4188364"/>
          <a:ext cx="2737928" cy="11978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Positive</a:t>
          </a:r>
          <a:endParaRPr lang="en-US" sz="2800" kern="1200" dirty="0">
            <a:solidFill>
              <a:schemeClr val="tx1"/>
            </a:solidFill>
          </a:endParaRPr>
        </a:p>
      </dsp:txBody>
      <dsp:txXfrm>
        <a:off x="1390074" y="4188364"/>
        <a:ext cx="2737928" cy="1197835"/>
      </dsp:txXfrm>
    </dsp:sp>
    <dsp:sp modelId="{8319B3A2-898F-4D48-9AC4-7E42CF92DDFB}">
      <dsp:nvSpPr>
        <dsp:cNvPr id="0" name=""/>
        <dsp:cNvSpPr/>
      </dsp:nvSpPr>
      <dsp:spPr>
        <a:xfrm>
          <a:off x="4675588" y="3485104"/>
          <a:ext cx="2737928" cy="1197835"/>
        </a:xfrm>
        <a:prstGeom prst="rect">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Priority sector + </a:t>
          </a:r>
          <a:r>
            <a:rPr lang="en-US" sz="2800" kern="1200" dirty="0" smtClean="0">
              <a:solidFill>
                <a:srgbClr val="FFC000"/>
              </a:solidFill>
            </a:rPr>
            <a:t>“rationing” (min. this much)</a:t>
          </a:r>
          <a:endParaRPr lang="en-US" sz="2800" kern="1200" dirty="0">
            <a:solidFill>
              <a:srgbClr val="FFC000"/>
            </a:solidFill>
          </a:endParaRPr>
        </a:p>
      </dsp:txBody>
      <dsp:txXfrm>
        <a:off x="4675588" y="3485104"/>
        <a:ext cx="2737928" cy="1197835"/>
      </dsp:txXfrm>
    </dsp:sp>
    <dsp:sp modelId="{7F2D8630-71D0-4935-8613-A009AC00F566}">
      <dsp:nvSpPr>
        <dsp:cNvPr id="0" name=""/>
        <dsp:cNvSpPr/>
      </dsp:nvSpPr>
      <dsp:spPr>
        <a:xfrm>
          <a:off x="4675588" y="4891623"/>
          <a:ext cx="2737928" cy="11978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smtClean="0">
              <a:solidFill>
                <a:schemeClr val="tx1"/>
              </a:solidFill>
            </a:rPr>
            <a:t>Consumer credit control for durables</a:t>
          </a:r>
          <a:endParaRPr lang="en-US" sz="2800" kern="1200" dirty="0">
            <a:solidFill>
              <a:srgbClr val="FFC000"/>
            </a:solidFill>
          </a:endParaRPr>
        </a:p>
      </dsp:txBody>
      <dsp:txXfrm>
        <a:off x="4675588" y="4891623"/>
        <a:ext cx="2737928" cy="119783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2C1046-C1EE-413F-AF8B-D2E53380807D}">
      <dsp:nvSpPr>
        <dsp:cNvPr id="0" name=""/>
        <dsp:cNvSpPr/>
      </dsp:nvSpPr>
      <dsp:spPr>
        <a:xfrm>
          <a:off x="42" y="105496"/>
          <a:ext cx="4111139"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Agriculture (2006)</a:t>
          </a:r>
          <a:endParaRPr lang="en-US" sz="2600" kern="1200" dirty="0"/>
        </a:p>
      </dsp:txBody>
      <dsp:txXfrm>
        <a:off x="42" y="105496"/>
        <a:ext cx="4111139" cy="748800"/>
      </dsp:txXfrm>
    </dsp:sp>
    <dsp:sp modelId="{7C7EE9BF-533B-4EB9-B3FE-6A15EEC7C2F9}">
      <dsp:nvSpPr>
        <dsp:cNvPr id="0" name=""/>
        <dsp:cNvSpPr/>
      </dsp:nvSpPr>
      <dsp:spPr>
        <a:xfrm>
          <a:off x="42" y="854296"/>
          <a:ext cx="4111139" cy="435357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@PSB, </a:t>
          </a:r>
          <a:r>
            <a:rPr lang="en-US" sz="2600" kern="1200" dirty="0" err="1" smtClean="0"/>
            <a:t>Pvt</a:t>
          </a:r>
          <a:r>
            <a:rPr lang="en-US" sz="2600" kern="1200" dirty="0" smtClean="0"/>
            <a:t>-SCB, RRB, Cooperative Banks</a:t>
          </a:r>
          <a:endParaRPr lang="en-US" sz="2600" kern="1200" dirty="0"/>
        </a:p>
        <a:p>
          <a:pPr marL="228600" lvl="1" indent="-228600" algn="l" defTabSz="1155700">
            <a:lnSpc>
              <a:spcPct val="90000"/>
            </a:lnSpc>
            <a:spcBef>
              <a:spcPct val="0"/>
            </a:spcBef>
            <a:spcAft>
              <a:spcPct val="15000"/>
            </a:spcAft>
            <a:buChar char="••"/>
          </a:pPr>
          <a:r>
            <a:rPr lang="en-US" sz="2600" kern="1200" dirty="0" smtClean="0"/>
            <a:t>Crop loans </a:t>
          </a:r>
          <a:r>
            <a:rPr lang="en-US" sz="2600" kern="1200" dirty="0" err="1" smtClean="0"/>
            <a:t>upto</a:t>
          </a:r>
          <a:r>
            <a:rPr lang="en-US" sz="2600" kern="1200" dirty="0" smtClean="0"/>
            <a:t> 3 Lakh &amp;</a:t>
          </a:r>
          <a:r>
            <a:rPr lang="en-US" sz="2600" kern="1200" dirty="0" smtClean="0">
              <a:solidFill>
                <a:srgbClr val="C00000"/>
              </a:solidFill>
            </a:rPr>
            <a:t>7%</a:t>
          </a:r>
        </a:p>
        <a:p>
          <a:pPr marL="228600" lvl="1" indent="-228600" algn="l" defTabSz="1155700">
            <a:lnSpc>
              <a:spcPct val="90000"/>
            </a:lnSpc>
            <a:spcBef>
              <a:spcPct val="0"/>
            </a:spcBef>
            <a:spcAft>
              <a:spcPct val="15000"/>
            </a:spcAft>
            <a:buChar char="••"/>
          </a:pPr>
          <a:r>
            <a:rPr lang="en-US" sz="2600" kern="1200" dirty="0" smtClean="0"/>
            <a:t>Interest Subvention:- </a:t>
          </a:r>
          <a:r>
            <a:rPr lang="en-US" sz="2600" kern="1200" dirty="0" smtClean="0">
              <a:solidFill>
                <a:srgbClr val="C00000"/>
              </a:solidFill>
            </a:rPr>
            <a:t>2% </a:t>
          </a:r>
        </a:p>
        <a:p>
          <a:pPr marL="228600" lvl="1" indent="-228600" algn="l" defTabSz="1155700">
            <a:lnSpc>
              <a:spcPct val="90000"/>
            </a:lnSpc>
            <a:spcBef>
              <a:spcPct val="0"/>
            </a:spcBef>
            <a:spcAft>
              <a:spcPct val="15000"/>
            </a:spcAft>
            <a:buChar char="••"/>
          </a:pPr>
          <a:r>
            <a:rPr lang="en-US" sz="2600" kern="1200" dirty="0" smtClean="0"/>
            <a:t>If regular repayment:- </a:t>
          </a:r>
          <a:r>
            <a:rPr lang="en-US" sz="2600" kern="1200" dirty="0" smtClean="0">
              <a:solidFill>
                <a:srgbClr val="C00000"/>
              </a:solidFill>
            </a:rPr>
            <a:t>1%</a:t>
          </a:r>
        </a:p>
        <a:p>
          <a:pPr marL="228600" lvl="1" indent="-228600" algn="l" defTabSz="1155700">
            <a:lnSpc>
              <a:spcPct val="90000"/>
            </a:lnSpc>
            <a:spcBef>
              <a:spcPct val="0"/>
            </a:spcBef>
            <a:spcAft>
              <a:spcPct val="15000"/>
            </a:spcAft>
            <a:buChar char="••"/>
          </a:pPr>
          <a:r>
            <a:rPr lang="en-US" sz="2600" kern="1200" dirty="0" smtClean="0"/>
            <a:t>Farmer’s Effective interest rate: 7-2-1=4%</a:t>
          </a:r>
          <a:endParaRPr lang="en-US" sz="2600" kern="1200" dirty="0"/>
        </a:p>
        <a:p>
          <a:pPr marL="228600" lvl="1" indent="-228600" algn="l" defTabSz="1155700">
            <a:lnSpc>
              <a:spcPct val="90000"/>
            </a:lnSpc>
            <a:spcBef>
              <a:spcPct val="0"/>
            </a:spcBef>
            <a:spcAft>
              <a:spcPct val="15000"/>
            </a:spcAft>
            <a:buChar char="••"/>
          </a:pPr>
          <a:r>
            <a:rPr lang="en-US" sz="2600" kern="1200" dirty="0" smtClean="0">
              <a:solidFill>
                <a:srgbClr val="C00000"/>
              </a:solidFill>
            </a:rPr>
            <a:t>Demonetization:</a:t>
          </a:r>
          <a:r>
            <a:rPr lang="en-US" sz="2600" kern="1200" dirty="0" smtClean="0">
              <a:solidFill>
                <a:srgbClr val="00B050"/>
              </a:solidFill>
            </a:rPr>
            <a:t> </a:t>
          </a:r>
          <a:r>
            <a:rPr lang="en-US" sz="2600" kern="1200" dirty="0" smtClean="0"/>
            <a:t>60 days interest waiver for </a:t>
          </a:r>
          <a:r>
            <a:rPr lang="en-US" sz="2600" kern="1200" dirty="0" err="1" smtClean="0"/>
            <a:t>agri</a:t>
          </a:r>
          <a:r>
            <a:rPr lang="en-US" sz="2600" kern="1200" dirty="0" smtClean="0"/>
            <a:t> loans in PACS &amp; Central Cooperatives</a:t>
          </a:r>
          <a:endParaRPr lang="en-US" sz="2600" kern="1200" dirty="0"/>
        </a:p>
      </dsp:txBody>
      <dsp:txXfrm>
        <a:off x="42" y="854296"/>
        <a:ext cx="4111139" cy="4353570"/>
      </dsp:txXfrm>
    </dsp:sp>
    <dsp:sp modelId="{1A1FB0D7-315F-4068-A287-E85D8A391E7A}">
      <dsp:nvSpPr>
        <dsp:cNvPr id="0" name=""/>
        <dsp:cNvSpPr/>
      </dsp:nvSpPr>
      <dsp:spPr>
        <a:xfrm>
          <a:off x="4686742" y="105496"/>
          <a:ext cx="4111139"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Housing Post demonetization?</a:t>
          </a:r>
          <a:endParaRPr lang="en-US" sz="2600" kern="1200" dirty="0"/>
        </a:p>
      </dsp:txBody>
      <dsp:txXfrm>
        <a:off x="4686742" y="105496"/>
        <a:ext cx="4111139" cy="748800"/>
      </dsp:txXfrm>
    </dsp:sp>
    <dsp:sp modelId="{F3054127-9BC7-442B-959E-EC3014905D31}">
      <dsp:nvSpPr>
        <dsp:cNvPr id="0" name=""/>
        <dsp:cNvSpPr/>
      </dsp:nvSpPr>
      <dsp:spPr>
        <a:xfrm>
          <a:off x="4686742" y="854296"/>
          <a:ext cx="4111139" cy="435357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16430-E9B9-4D7A-8D66-EB5D98DBEE51}">
      <dsp:nvSpPr>
        <dsp:cNvPr id="0" name=""/>
        <dsp:cNvSpPr/>
      </dsp:nvSpPr>
      <dsp:spPr>
        <a:xfrm>
          <a:off x="2121" y="0"/>
          <a:ext cx="2040961" cy="2772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smtClean="0"/>
            <a:t>Loan upto</a:t>
          </a:r>
          <a:endParaRPr lang="en-US" sz="3400" kern="1200"/>
        </a:p>
      </dsp:txBody>
      <dsp:txXfrm>
        <a:off x="2121" y="0"/>
        <a:ext cx="2040961" cy="831768"/>
      </dsp:txXfrm>
    </dsp:sp>
    <dsp:sp modelId="{E9AF0867-350B-4A4C-810F-B995799584D7}">
      <dsp:nvSpPr>
        <dsp:cNvPr id="0" name=""/>
        <dsp:cNvSpPr/>
      </dsp:nvSpPr>
      <dsp:spPr>
        <a:xfrm>
          <a:off x="206217" y="832005"/>
          <a:ext cx="1632769" cy="5446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lvl="0" algn="ctr" defTabSz="1333500">
            <a:lnSpc>
              <a:spcPct val="90000"/>
            </a:lnSpc>
            <a:spcBef>
              <a:spcPct val="0"/>
            </a:spcBef>
            <a:spcAft>
              <a:spcPct val="35000"/>
            </a:spcAft>
          </a:pPr>
          <a:r>
            <a:rPr lang="en-US" sz="3000" kern="1200" smtClean="0"/>
            <a:t>2 lakhs</a:t>
          </a:r>
          <a:endParaRPr lang="en-US" sz="3000" kern="1200"/>
        </a:p>
      </dsp:txBody>
      <dsp:txXfrm>
        <a:off x="222171" y="847959"/>
        <a:ext cx="1600861" cy="512789"/>
      </dsp:txXfrm>
    </dsp:sp>
    <dsp:sp modelId="{2025C706-3985-4F0B-B8A6-2C8DEB232269}">
      <dsp:nvSpPr>
        <dsp:cNvPr id="0" name=""/>
        <dsp:cNvSpPr/>
      </dsp:nvSpPr>
      <dsp:spPr>
        <a:xfrm>
          <a:off x="206217" y="1460502"/>
          <a:ext cx="1632769" cy="5446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lvl="0" algn="ctr" defTabSz="1333500">
            <a:lnSpc>
              <a:spcPct val="90000"/>
            </a:lnSpc>
            <a:spcBef>
              <a:spcPct val="0"/>
            </a:spcBef>
            <a:spcAft>
              <a:spcPct val="35000"/>
            </a:spcAft>
          </a:pPr>
          <a:r>
            <a:rPr lang="en-US" sz="3000" kern="1200" smtClean="0"/>
            <a:t>9 lakhs</a:t>
          </a:r>
          <a:endParaRPr lang="en-US" sz="3000" kern="1200"/>
        </a:p>
      </dsp:txBody>
      <dsp:txXfrm>
        <a:off x="222171" y="1476456"/>
        <a:ext cx="1600861" cy="512789"/>
      </dsp:txXfrm>
    </dsp:sp>
    <dsp:sp modelId="{EA408393-6112-43EE-A480-FF0BC6E1D7F1}">
      <dsp:nvSpPr>
        <dsp:cNvPr id="0" name=""/>
        <dsp:cNvSpPr/>
      </dsp:nvSpPr>
      <dsp:spPr>
        <a:xfrm>
          <a:off x="206217" y="2088998"/>
          <a:ext cx="1632769" cy="5446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lvl="0" algn="ctr" defTabSz="1333500">
            <a:lnSpc>
              <a:spcPct val="90000"/>
            </a:lnSpc>
            <a:spcBef>
              <a:spcPct val="0"/>
            </a:spcBef>
            <a:spcAft>
              <a:spcPct val="35000"/>
            </a:spcAft>
          </a:pPr>
          <a:r>
            <a:rPr lang="en-US" sz="3000" kern="1200" smtClean="0"/>
            <a:t>12 lakhs</a:t>
          </a:r>
          <a:endParaRPr lang="en-US" sz="3000" kern="1200"/>
        </a:p>
      </dsp:txBody>
      <dsp:txXfrm>
        <a:off x="222171" y="2104952"/>
        <a:ext cx="1600861" cy="512789"/>
      </dsp:txXfrm>
    </dsp:sp>
    <dsp:sp modelId="{4DB5940A-B545-44C0-9BAB-F71BE1DB0694}">
      <dsp:nvSpPr>
        <dsp:cNvPr id="0" name=""/>
        <dsp:cNvSpPr/>
      </dsp:nvSpPr>
      <dsp:spPr>
        <a:xfrm>
          <a:off x="2196155" y="0"/>
          <a:ext cx="2040961" cy="2772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smtClean="0"/>
            <a:t>Subvention</a:t>
          </a:r>
          <a:endParaRPr lang="en-US" sz="3400" kern="1200"/>
        </a:p>
      </dsp:txBody>
      <dsp:txXfrm>
        <a:off x="2196155" y="0"/>
        <a:ext cx="2040961" cy="831768"/>
      </dsp:txXfrm>
    </dsp:sp>
    <dsp:sp modelId="{39268B32-6B3C-4BF2-8D2D-FA4238B75725}">
      <dsp:nvSpPr>
        <dsp:cNvPr id="0" name=""/>
        <dsp:cNvSpPr/>
      </dsp:nvSpPr>
      <dsp:spPr>
        <a:xfrm>
          <a:off x="2400251" y="832005"/>
          <a:ext cx="1632769" cy="5446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lvl="0" algn="ctr" defTabSz="1333500">
            <a:lnSpc>
              <a:spcPct val="90000"/>
            </a:lnSpc>
            <a:spcBef>
              <a:spcPct val="0"/>
            </a:spcBef>
            <a:spcAft>
              <a:spcPct val="35000"/>
            </a:spcAft>
          </a:pPr>
          <a:r>
            <a:rPr lang="en-US" sz="3000" kern="1200" smtClean="0"/>
            <a:t>2%</a:t>
          </a:r>
          <a:endParaRPr lang="en-US" sz="3000" kern="1200"/>
        </a:p>
      </dsp:txBody>
      <dsp:txXfrm>
        <a:off x="2416205" y="847959"/>
        <a:ext cx="1600861" cy="512789"/>
      </dsp:txXfrm>
    </dsp:sp>
    <dsp:sp modelId="{51D2ED00-0D3B-4C75-86AE-E5A3F177218F}">
      <dsp:nvSpPr>
        <dsp:cNvPr id="0" name=""/>
        <dsp:cNvSpPr/>
      </dsp:nvSpPr>
      <dsp:spPr>
        <a:xfrm>
          <a:off x="2400251" y="1460502"/>
          <a:ext cx="1632769" cy="5446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lvl="0" algn="ctr" defTabSz="1333500">
            <a:lnSpc>
              <a:spcPct val="90000"/>
            </a:lnSpc>
            <a:spcBef>
              <a:spcPct val="0"/>
            </a:spcBef>
            <a:spcAft>
              <a:spcPct val="35000"/>
            </a:spcAft>
          </a:pPr>
          <a:r>
            <a:rPr lang="en-US" sz="3000" kern="1200" smtClean="0"/>
            <a:t>4%</a:t>
          </a:r>
          <a:endParaRPr lang="en-US" sz="3000" kern="1200"/>
        </a:p>
      </dsp:txBody>
      <dsp:txXfrm>
        <a:off x="2416205" y="1476456"/>
        <a:ext cx="1600861" cy="512789"/>
      </dsp:txXfrm>
    </dsp:sp>
    <dsp:sp modelId="{EAB9CF82-9D40-4EFC-8B5B-9807E512E3D0}">
      <dsp:nvSpPr>
        <dsp:cNvPr id="0" name=""/>
        <dsp:cNvSpPr/>
      </dsp:nvSpPr>
      <dsp:spPr>
        <a:xfrm>
          <a:off x="2400251" y="2088998"/>
          <a:ext cx="1632769" cy="5446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lvl="0" algn="ctr" defTabSz="1333500">
            <a:lnSpc>
              <a:spcPct val="90000"/>
            </a:lnSpc>
            <a:spcBef>
              <a:spcPct val="0"/>
            </a:spcBef>
            <a:spcAft>
              <a:spcPct val="35000"/>
            </a:spcAft>
          </a:pPr>
          <a:r>
            <a:rPr lang="en-US" sz="3000" kern="1200" dirty="0" smtClean="0"/>
            <a:t>3%</a:t>
          </a:r>
          <a:endParaRPr lang="en-US" sz="3000" kern="1200" dirty="0"/>
        </a:p>
      </dsp:txBody>
      <dsp:txXfrm>
        <a:off x="2416205" y="2104952"/>
        <a:ext cx="1600861" cy="51278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C20A3-F840-4BE7-BCF0-E1E7194EF188}">
      <dsp:nvSpPr>
        <dsp:cNvPr id="0" name=""/>
        <dsp:cNvSpPr/>
      </dsp:nvSpPr>
      <dsp:spPr>
        <a:xfrm>
          <a:off x="627597" y="482"/>
          <a:ext cx="1035000" cy="987285"/>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t" anchorCtr="0">
          <a:noAutofit/>
        </a:bodyPr>
        <a:lstStyle/>
        <a:p>
          <a:pPr lvl="0" algn="l" defTabSz="977900">
            <a:lnSpc>
              <a:spcPct val="90000"/>
            </a:lnSpc>
            <a:spcBef>
              <a:spcPct val="0"/>
            </a:spcBef>
            <a:spcAft>
              <a:spcPct val="35000"/>
            </a:spcAft>
          </a:pPr>
          <a:r>
            <a:rPr lang="en-US" sz="2200" kern="1200" dirty="0" smtClean="0"/>
            <a:t>40% PSL</a:t>
          </a:r>
          <a:endParaRPr lang="en-US" sz="2200" kern="1200" dirty="0"/>
        </a:p>
        <a:p>
          <a:pPr marL="171450" lvl="1" indent="-171450" algn="l" defTabSz="755650">
            <a:lnSpc>
              <a:spcPct val="90000"/>
            </a:lnSpc>
            <a:spcBef>
              <a:spcPct val="0"/>
            </a:spcBef>
            <a:spcAft>
              <a:spcPct val="15000"/>
            </a:spcAft>
            <a:buChar char="••"/>
          </a:pPr>
          <a:r>
            <a:rPr lang="en-US" sz="1700" kern="1200" dirty="0" smtClean="0"/>
            <a:t>10% </a:t>
          </a:r>
          <a:r>
            <a:rPr lang="en-US" sz="1700" kern="1200" dirty="0" err="1" smtClean="0"/>
            <a:t>agri</a:t>
          </a:r>
          <a:endParaRPr lang="en-US" sz="1700" kern="1200" dirty="0"/>
        </a:p>
        <a:p>
          <a:pPr marL="171450" lvl="1" indent="-171450" algn="l" defTabSz="755650">
            <a:lnSpc>
              <a:spcPct val="90000"/>
            </a:lnSpc>
            <a:spcBef>
              <a:spcPct val="0"/>
            </a:spcBef>
            <a:spcAft>
              <a:spcPct val="15000"/>
            </a:spcAft>
            <a:buChar char="••"/>
          </a:pPr>
          <a:r>
            <a:rPr lang="en-US" sz="1700" kern="1200" dirty="0" smtClean="0"/>
            <a:t>8% S/M</a:t>
          </a:r>
          <a:endParaRPr lang="en-US" sz="1700" kern="1200" dirty="0"/>
        </a:p>
      </dsp:txBody>
      <dsp:txXfrm>
        <a:off x="627597" y="482"/>
        <a:ext cx="1035000" cy="98728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C20A3-F840-4BE7-BCF0-E1E7194EF188}">
      <dsp:nvSpPr>
        <dsp:cNvPr id="0" name=""/>
        <dsp:cNvSpPr/>
      </dsp:nvSpPr>
      <dsp:spPr>
        <a:xfrm>
          <a:off x="742829" y="942"/>
          <a:ext cx="832500" cy="6218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t>State</a:t>
          </a:r>
          <a:endParaRPr lang="en-US" sz="2700" kern="1200" dirty="0"/>
        </a:p>
      </dsp:txBody>
      <dsp:txXfrm>
        <a:off x="742829" y="942"/>
        <a:ext cx="832500" cy="621801"/>
      </dsp:txXfrm>
    </dsp:sp>
    <dsp:sp modelId="{92BB6C28-F6B3-45A9-8DE2-D4D734453962}">
      <dsp:nvSpPr>
        <dsp:cNvPr id="0" name=""/>
        <dsp:cNvSpPr/>
      </dsp:nvSpPr>
      <dsp:spPr>
        <a:xfrm>
          <a:off x="11579" y="653833"/>
          <a:ext cx="2295000" cy="6218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t>District “Central”</a:t>
          </a:r>
          <a:endParaRPr lang="en-US" sz="2700" kern="1200" dirty="0"/>
        </a:p>
      </dsp:txBody>
      <dsp:txXfrm>
        <a:off x="11579" y="653833"/>
        <a:ext cx="2295000" cy="621801"/>
      </dsp:txXfrm>
    </dsp:sp>
    <dsp:sp modelId="{EDF5498F-E2DC-44FB-8882-E07763A2227C}">
      <dsp:nvSpPr>
        <dsp:cNvPr id="0" name=""/>
        <dsp:cNvSpPr/>
      </dsp:nvSpPr>
      <dsp:spPr>
        <a:xfrm>
          <a:off x="742829" y="1306724"/>
          <a:ext cx="832500" cy="6218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t>PACS</a:t>
          </a:r>
          <a:endParaRPr lang="en-US" sz="2700" kern="1200" dirty="0"/>
        </a:p>
      </dsp:txBody>
      <dsp:txXfrm>
        <a:off x="742829" y="1306724"/>
        <a:ext cx="832500" cy="62180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F0D9B-A24A-4B78-86D8-1854DF581B4E}">
      <dsp:nvSpPr>
        <dsp:cNvPr id="0" name=""/>
        <dsp:cNvSpPr/>
      </dsp:nvSpPr>
      <dsp:spPr>
        <a:xfrm>
          <a:off x="212855" y="71"/>
          <a:ext cx="6660000" cy="2844701"/>
        </a:xfrm>
        <a:prstGeom prst="rect">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93980" rIns="93980" bIns="93980" numCol="1" spcCol="1270" anchor="t" anchorCtr="0">
          <a:noAutofit/>
        </a:bodyPr>
        <a:lstStyle/>
        <a:p>
          <a:pPr lvl="0" algn="l" defTabSz="1644650">
            <a:lnSpc>
              <a:spcPct val="90000"/>
            </a:lnSpc>
            <a:spcBef>
              <a:spcPct val="0"/>
            </a:spcBef>
            <a:spcAft>
              <a:spcPct val="35000"/>
            </a:spcAft>
          </a:pPr>
          <a:r>
            <a:rPr lang="en-US" sz="3700" kern="1200" dirty="0" smtClean="0"/>
            <a:t>Not reaching small-marginal farmers</a:t>
          </a:r>
          <a:endParaRPr lang="en-US" sz="3700" kern="1200" dirty="0"/>
        </a:p>
        <a:p>
          <a:pPr marL="285750" lvl="1" indent="-285750" algn="l" defTabSz="1289050">
            <a:lnSpc>
              <a:spcPct val="90000"/>
            </a:lnSpc>
            <a:spcBef>
              <a:spcPct val="0"/>
            </a:spcBef>
            <a:spcAft>
              <a:spcPct val="15000"/>
            </a:spcAft>
            <a:buChar char="••"/>
          </a:pPr>
          <a:r>
            <a:rPr lang="en-US" sz="2900" kern="1200" dirty="0" smtClean="0"/>
            <a:t>2015: RBI: internal quota-10% for </a:t>
          </a:r>
          <a:r>
            <a:rPr lang="en-US" sz="2900" kern="1200" dirty="0" err="1" smtClean="0"/>
            <a:t>agri</a:t>
          </a:r>
          <a:r>
            <a:rPr lang="en-US" sz="2900" kern="1200" dirty="0" smtClean="0"/>
            <a:t>+ 8% for small-marginal [</a:t>
          </a:r>
          <a:r>
            <a:rPr lang="en-US" sz="2900" strike="sngStrike" kern="1200" dirty="0" smtClean="0"/>
            <a:t>moneylender-suicide</a:t>
          </a:r>
          <a:r>
            <a:rPr lang="en-US" sz="2900" kern="1200" dirty="0" smtClean="0"/>
            <a:t>]</a:t>
          </a:r>
          <a:endParaRPr lang="en-US" sz="2900" kern="1200" dirty="0"/>
        </a:p>
        <a:p>
          <a:pPr marL="285750" lvl="1" indent="-285750" algn="l" defTabSz="1289050">
            <a:lnSpc>
              <a:spcPct val="90000"/>
            </a:lnSpc>
            <a:spcBef>
              <a:spcPct val="0"/>
            </a:spcBef>
            <a:spcAft>
              <a:spcPct val="15000"/>
            </a:spcAft>
            <a:buChar char="••"/>
          </a:pPr>
          <a:r>
            <a:rPr lang="en-US" sz="2900" kern="1200" smtClean="0"/>
            <a:t>2017: Budget- CBS for PACS-Central Cooperatives; 1900 cr. To NABARD= effective monitoring.</a:t>
          </a:r>
          <a:endParaRPr lang="en-US" sz="2900" kern="1200" dirty="0"/>
        </a:p>
      </dsp:txBody>
      <dsp:txXfrm>
        <a:off x="212855" y="71"/>
        <a:ext cx="6660000" cy="2844701"/>
      </dsp:txXfrm>
    </dsp:sp>
    <dsp:sp modelId="{077ECB82-268A-41E7-9A77-AA5EECB9D8D8}">
      <dsp:nvSpPr>
        <dsp:cNvPr id="0" name=""/>
        <dsp:cNvSpPr/>
      </dsp:nvSpPr>
      <dsp:spPr>
        <a:xfrm>
          <a:off x="212855" y="2987007"/>
          <a:ext cx="6660000" cy="2844701"/>
        </a:xfrm>
        <a:prstGeom prst="rect">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93980" rIns="93980" bIns="93980" numCol="1" spcCol="1270" anchor="t" anchorCtr="0">
          <a:noAutofit/>
        </a:bodyPr>
        <a:lstStyle/>
        <a:p>
          <a:pPr lvl="0" algn="l" defTabSz="1644650">
            <a:lnSpc>
              <a:spcPct val="90000"/>
            </a:lnSpc>
            <a:spcBef>
              <a:spcPct val="0"/>
            </a:spcBef>
            <a:spcAft>
              <a:spcPct val="35000"/>
            </a:spcAft>
          </a:pPr>
          <a:r>
            <a:rPr lang="en-US" sz="3700" kern="1200" dirty="0" smtClean="0"/>
            <a:t>March Rush (Annual reporting of PSL)</a:t>
          </a:r>
          <a:endParaRPr lang="en-US" sz="3700" kern="1200" dirty="0"/>
        </a:p>
        <a:p>
          <a:pPr marL="285750" lvl="1" indent="-285750" algn="l" defTabSz="1289050">
            <a:lnSpc>
              <a:spcPct val="90000"/>
            </a:lnSpc>
            <a:spcBef>
              <a:spcPct val="0"/>
            </a:spcBef>
            <a:spcAft>
              <a:spcPct val="15000"/>
            </a:spcAft>
            <a:buChar char="••"/>
          </a:pPr>
          <a:r>
            <a:rPr lang="en-US" sz="2900" kern="1200" dirty="0" smtClean="0"/>
            <a:t>Farm Loans sanctioned rapidly  in Q4, but farmers don’t need </a:t>
          </a:r>
          <a:r>
            <a:rPr lang="en-US" sz="2900" kern="1200" dirty="0" err="1" smtClean="0"/>
            <a:t>it..so</a:t>
          </a:r>
          <a:r>
            <a:rPr lang="en-US" sz="2900" kern="1200" dirty="0" smtClean="0"/>
            <a:t> spent in social events, pilgrimage, house repairing, vehicle /mobile purchase etc. [</a:t>
          </a:r>
          <a:r>
            <a:rPr lang="en-US" sz="2900" strike="sngStrike" kern="1200" dirty="0" smtClean="0"/>
            <a:t>SUICIDE</a:t>
          </a:r>
          <a:r>
            <a:rPr lang="en-US" sz="2900" kern="1200" dirty="0" smtClean="0"/>
            <a:t>]</a:t>
          </a:r>
          <a:endParaRPr lang="en-US" sz="2900" kern="1200" dirty="0"/>
        </a:p>
        <a:p>
          <a:pPr marL="285750" lvl="1" indent="-285750" algn="l" defTabSz="1289050">
            <a:lnSpc>
              <a:spcPct val="90000"/>
            </a:lnSpc>
            <a:spcBef>
              <a:spcPct val="0"/>
            </a:spcBef>
            <a:spcAft>
              <a:spcPct val="15000"/>
            </a:spcAft>
            <a:buChar char="••"/>
          </a:pPr>
          <a:r>
            <a:rPr lang="en-US" sz="2900" kern="1200" smtClean="0"/>
            <a:t>2015: Quarterly reporting. </a:t>
          </a:r>
          <a:endParaRPr lang="en-US" sz="2900" kern="1200" dirty="0"/>
        </a:p>
      </dsp:txBody>
      <dsp:txXfrm>
        <a:off x="212855" y="2987007"/>
        <a:ext cx="6660000" cy="2844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67B655-46F1-4EA9-98D5-1D07FC5C3175}">
      <dsp:nvSpPr>
        <dsp:cNvPr id="0" name=""/>
        <dsp:cNvSpPr/>
      </dsp:nvSpPr>
      <dsp:spPr>
        <a:xfrm>
          <a:off x="560737" y="4614"/>
          <a:ext cx="2326313" cy="1849561"/>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9B36AA-5D2C-4648-9B98-DFE2A4D47A4E}">
      <dsp:nvSpPr>
        <dsp:cNvPr id="0" name=""/>
        <dsp:cNvSpPr/>
      </dsp:nvSpPr>
      <dsp:spPr>
        <a:xfrm>
          <a:off x="381686" y="1854175"/>
          <a:ext cx="2684414" cy="995917"/>
        </a:xfrm>
        <a:prstGeom prst="roundRect">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0" tIns="177800" rIns="177800" bIns="0" numCol="1" spcCol="1270" anchor="t" anchorCtr="0">
          <a:noAutofit/>
        </a:bodyPr>
        <a:lstStyle/>
        <a:p>
          <a:pPr lvl="0" algn="ctr" defTabSz="1111250">
            <a:lnSpc>
              <a:spcPct val="90000"/>
            </a:lnSpc>
            <a:spcBef>
              <a:spcPct val="0"/>
            </a:spcBef>
            <a:spcAft>
              <a:spcPct val="35000"/>
            </a:spcAft>
          </a:pPr>
          <a:r>
            <a:rPr lang="en-US" sz="2500" strike="noStrike" kern="1200" dirty="0" smtClean="0">
              <a:effectLst>
                <a:outerShdw blurRad="38100" dist="38100" dir="2700000" algn="tl">
                  <a:srgbClr val="000000">
                    <a:alpha val="43137"/>
                  </a:srgbClr>
                </a:outerShdw>
              </a:effectLst>
            </a:rPr>
            <a:t>Money Evolution</a:t>
          </a:r>
          <a:endParaRPr lang="en-US" sz="2500" strike="noStrike" kern="1200" dirty="0">
            <a:effectLst>
              <a:outerShdw blurRad="38100" dist="38100" dir="2700000" algn="tl">
                <a:srgbClr val="000000">
                  <a:alpha val="43137"/>
                </a:srgbClr>
              </a:outerShdw>
            </a:effectLst>
          </a:endParaRPr>
        </a:p>
      </dsp:txBody>
      <dsp:txXfrm>
        <a:off x="430303" y="1902792"/>
        <a:ext cx="2587180" cy="898683"/>
      </dsp:txXfrm>
    </dsp:sp>
    <dsp:sp modelId="{0F7C5EF1-8BBF-40BC-826C-EB14F06D73BC}">
      <dsp:nvSpPr>
        <dsp:cNvPr id="0" name=""/>
        <dsp:cNvSpPr/>
      </dsp:nvSpPr>
      <dsp:spPr>
        <a:xfrm>
          <a:off x="3334655" y="4614"/>
          <a:ext cx="2684414" cy="1849561"/>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23E60E-0DE6-495D-AFE2-5CEB2F32188A}">
      <dsp:nvSpPr>
        <dsp:cNvPr id="0" name=""/>
        <dsp:cNvSpPr/>
      </dsp:nvSpPr>
      <dsp:spPr>
        <a:xfrm>
          <a:off x="3334655" y="1854175"/>
          <a:ext cx="2684414" cy="995917"/>
        </a:xfrm>
        <a:prstGeom prst="roundRect">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0" tIns="177800" rIns="177800" bIns="0" numCol="1" spcCol="1270" anchor="t" anchorCtr="0">
          <a:noAutofit/>
        </a:bodyPr>
        <a:lstStyle/>
        <a:p>
          <a:pPr lvl="0" algn="ctr" defTabSz="1111250">
            <a:lnSpc>
              <a:spcPct val="90000"/>
            </a:lnSpc>
            <a:spcBef>
              <a:spcPct val="0"/>
            </a:spcBef>
            <a:spcAft>
              <a:spcPct val="35000"/>
            </a:spcAft>
          </a:pPr>
          <a:r>
            <a:rPr lang="en-US" sz="2500" strike="noStrike" kern="1200" dirty="0" smtClean="0">
              <a:effectLst>
                <a:outerShdw blurRad="38100" dist="38100" dir="2700000" algn="tl">
                  <a:srgbClr val="000000">
                    <a:alpha val="43137"/>
                  </a:srgbClr>
                </a:outerShdw>
              </a:effectLst>
            </a:rPr>
            <a:t>Digital Payment</a:t>
          </a:r>
          <a:endParaRPr lang="en-US" sz="2500" strike="noStrike" kern="1200" dirty="0">
            <a:effectLst>
              <a:outerShdw blurRad="38100" dist="38100" dir="2700000" algn="tl">
                <a:srgbClr val="000000">
                  <a:alpha val="43137"/>
                </a:srgbClr>
              </a:outerShdw>
            </a:effectLst>
          </a:endParaRPr>
        </a:p>
      </dsp:txBody>
      <dsp:txXfrm>
        <a:off x="3383272" y="1902792"/>
        <a:ext cx="2587180" cy="898683"/>
      </dsp:txXfrm>
    </dsp:sp>
    <dsp:sp modelId="{07DDBC57-415A-4F60-AFC2-A42076CF9382}">
      <dsp:nvSpPr>
        <dsp:cNvPr id="0" name=""/>
        <dsp:cNvSpPr/>
      </dsp:nvSpPr>
      <dsp:spPr>
        <a:xfrm>
          <a:off x="6634262" y="4614"/>
          <a:ext cx="1991137" cy="1849561"/>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01F1CD-52A3-4F68-8D70-8170110DEF43}">
      <dsp:nvSpPr>
        <dsp:cNvPr id="0" name=""/>
        <dsp:cNvSpPr/>
      </dsp:nvSpPr>
      <dsp:spPr>
        <a:xfrm>
          <a:off x="6287623" y="1854175"/>
          <a:ext cx="2684414" cy="995917"/>
        </a:xfrm>
        <a:prstGeom prst="roundRect">
          <a:avLst/>
        </a:prstGeom>
        <a:solidFill>
          <a:srgbClr val="FFC000"/>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0" tIns="177800" rIns="177800" bIns="0" numCol="1" spcCol="1270" anchor="t" anchorCtr="0">
          <a:noAutofit/>
        </a:bodyPr>
        <a:lstStyle/>
        <a:p>
          <a:pPr lvl="0" algn="ctr" defTabSz="1111250">
            <a:lnSpc>
              <a:spcPct val="90000"/>
            </a:lnSpc>
            <a:spcBef>
              <a:spcPct val="0"/>
            </a:spcBef>
            <a:spcAft>
              <a:spcPct val="35000"/>
            </a:spcAft>
          </a:pPr>
          <a:r>
            <a:rPr lang="en-US" sz="2500" strike="noStrike" kern="1200" dirty="0" smtClean="0">
              <a:effectLst>
                <a:outerShdw blurRad="38100" dist="38100" dir="2700000" algn="tl">
                  <a:srgbClr val="000000">
                    <a:alpha val="43137"/>
                  </a:srgbClr>
                </a:outerShdw>
              </a:effectLst>
            </a:rPr>
            <a:t>Monetary Policy</a:t>
          </a:r>
          <a:endParaRPr lang="en-US" sz="2500" strike="noStrike" kern="1200" dirty="0">
            <a:effectLst>
              <a:outerShdw blurRad="38100" dist="38100" dir="2700000" algn="tl">
                <a:srgbClr val="000000">
                  <a:alpha val="43137"/>
                </a:srgbClr>
              </a:outerShdw>
            </a:effectLst>
          </a:endParaRPr>
        </a:p>
      </dsp:txBody>
      <dsp:txXfrm>
        <a:off x="6336240" y="1902792"/>
        <a:ext cx="2587180" cy="898683"/>
      </dsp:txXfrm>
    </dsp:sp>
    <dsp:sp modelId="{64F4DF12-9562-47D4-984C-9B7E24B872BD}">
      <dsp:nvSpPr>
        <dsp:cNvPr id="0" name=""/>
        <dsp:cNvSpPr/>
      </dsp:nvSpPr>
      <dsp:spPr>
        <a:xfrm>
          <a:off x="661711" y="3118534"/>
          <a:ext cx="2124364" cy="1849561"/>
        </a:xfrm>
        <a:prstGeom prst="round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3F7330-6A5F-44DB-8908-DAB617FAA5F8}">
      <dsp:nvSpPr>
        <dsp:cNvPr id="0" name=""/>
        <dsp:cNvSpPr/>
      </dsp:nvSpPr>
      <dsp:spPr>
        <a:xfrm>
          <a:off x="381686" y="4968096"/>
          <a:ext cx="2684414" cy="995917"/>
        </a:xfrm>
        <a:prstGeom prst="roundRect">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0" tIns="177800" rIns="177800" bIns="0" numCol="1" spcCol="1270" anchor="t" anchorCtr="0">
          <a:noAutofit/>
        </a:bodyPr>
        <a:lstStyle/>
        <a:p>
          <a:pPr lvl="0" algn="ctr" defTabSz="1111250">
            <a:lnSpc>
              <a:spcPct val="90000"/>
            </a:lnSpc>
            <a:spcBef>
              <a:spcPct val="0"/>
            </a:spcBef>
            <a:spcAft>
              <a:spcPct val="35000"/>
            </a:spcAft>
          </a:pPr>
          <a:r>
            <a:rPr lang="en-US" sz="2500" strike="noStrike" kern="1200" dirty="0" smtClean="0">
              <a:effectLst>
                <a:outerShdw blurRad="38100" dist="38100" dir="2700000" algn="tl">
                  <a:srgbClr val="000000">
                    <a:alpha val="43137"/>
                  </a:srgbClr>
                </a:outerShdw>
              </a:effectLst>
            </a:rPr>
            <a:t>BASEL, NPA, TBS, Bad Bank-PARA</a:t>
          </a:r>
          <a:endParaRPr lang="en-US" sz="2500" strike="noStrike" kern="1200" dirty="0">
            <a:effectLst>
              <a:outerShdw blurRad="38100" dist="38100" dir="2700000" algn="tl">
                <a:srgbClr val="000000">
                  <a:alpha val="43137"/>
                </a:srgbClr>
              </a:outerShdw>
            </a:effectLst>
          </a:endParaRPr>
        </a:p>
      </dsp:txBody>
      <dsp:txXfrm>
        <a:off x="430303" y="5016713"/>
        <a:ext cx="2587180" cy="898683"/>
      </dsp:txXfrm>
    </dsp:sp>
    <dsp:sp modelId="{E9AD7484-BD02-4269-A920-4B824EE57709}">
      <dsp:nvSpPr>
        <dsp:cNvPr id="0" name=""/>
        <dsp:cNvSpPr/>
      </dsp:nvSpPr>
      <dsp:spPr>
        <a:xfrm>
          <a:off x="3334655" y="3118534"/>
          <a:ext cx="2684414" cy="1849561"/>
        </a:xfrm>
        <a:prstGeom prst="round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1A2F4A-61BE-49A5-A009-3E78021C4D88}">
      <dsp:nvSpPr>
        <dsp:cNvPr id="0" name=""/>
        <dsp:cNvSpPr/>
      </dsp:nvSpPr>
      <dsp:spPr>
        <a:xfrm>
          <a:off x="3334655" y="4968096"/>
          <a:ext cx="2684414" cy="995917"/>
        </a:xfrm>
        <a:prstGeom prst="roundRect">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0" tIns="177800" rIns="177800" bIns="0" numCol="1" spcCol="1270" anchor="t" anchorCtr="0">
          <a:noAutofit/>
        </a:bodyPr>
        <a:lstStyle/>
        <a:p>
          <a:pPr lvl="0" algn="ctr" defTabSz="1111250">
            <a:lnSpc>
              <a:spcPct val="90000"/>
            </a:lnSpc>
            <a:spcBef>
              <a:spcPct val="0"/>
            </a:spcBef>
            <a:spcAft>
              <a:spcPct val="35000"/>
            </a:spcAft>
          </a:pPr>
          <a:r>
            <a:rPr lang="en-US" sz="2500" strike="noStrike" kern="1200" dirty="0" smtClean="0">
              <a:effectLst>
                <a:outerShdw blurRad="38100" dist="38100" dir="2700000" algn="tl">
                  <a:srgbClr val="000000">
                    <a:alpha val="43137"/>
                  </a:srgbClr>
                </a:outerShdw>
              </a:effectLst>
            </a:rPr>
            <a:t>Evolution &amp; Classification of FI</a:t>
          </a:r>
          <a:endParaRPr lang="en-US" sz="2500" strike="noStrike" kern="1200" dirty="0">
            <a:effectLst>
              <a:outerShdw blurRad="38100" dist="38100" dir="2700000" algn="tl">
                <a:srgbClr val="000000">
                  <a:alpha val="43137"/>
                </a:srgbClr>
              </a:outerShdw>
            </a:effectLst>
          </a:endParaRPr>
        </a:p>
      </dsp:txBody>
      <dsp:txXfrm>
        <a:off x="3383272" y="5016713"/>
        <a:ext cx="2587180" cy="898683"/>
      </dsp:txXfrm>
    </dsp:sp>
    <dsp:sp modelId="{A97CDFE8-4A75-42DC-BC75-951FFB7FF46E}">
      <dsp:nvSpPr>
        <dsp:cNvPr id="0" name=""/>
        <dsp:cNvSpPr/>
      </dsp:nvSpPr>
      <dsp:spPr>
        <a:xfrm>
          <a:off x="6287623" y="3118534"/>
          <a:ext cx="2684414" cy="1849561"/>
        </a:xfrm>
        <a:prstGeom prst="round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446ED-856B-4D82-A8F5-6018C0B90C9E}">
      <dsp:nvSpPr>
        <dsp:cNvPr id="0" name=""/>
        <dsp:cNvSpPr/>
      </dsp:nvSpPr>
      <dsp:spPr>
        <a:xfrm>
          <a:off x="6287623" y="4968096"/>
          <a:ext cx="2684414" cy="995917"/>
        </a:xfrm>
        <a:prstGeom prst="roundRect">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0" tIns="177800" rIns="177800" bIns="0" numCol="1" spcCol="1270" anchor="t" anchorCtr="0">
          <a:noAutofit/>
        </a:bodyPr>
        <a:lstStyle/>
        <a:p>
          <a:pPr lvl="0" algn="ctr" defTabSz="1111250">
            <a:lnSpc>
              <a:spcPct val="90000"/>
            </a:lnSpc>
            <a:spcBef>
              <a:spcPct val="0"/>
            </a:spcBef>
            <a:spcAft>
              <a:spcPct val="35000"/>
            </a:spcAft>
          </a:pPr>
          <a:r>
            <a:rPr lang="en-US" sz="2500" strike="noStrike" kern="1200" dirty="0" smtClean="0">
              <a:effectLst>
                <a:outerShdw blurRad="38100" dist="38100" dir="2700000" algn="tl">
                  <a:srgbClr val="000000">
                    <a:alpha val="43137"/>
                  </a:srgbClr>
                </a:outerShdw>
              </a:effectLst>
            </a:rPr>
            <a:t>Finance, Insurance &amp; Fin.</a:t>
          </a:r>
          <a:endParaRPr lang="en-US" sz="2500" strike="noStrike" kern="1200" dirty="0">
            <a:effectLst>
              <a:outerShdw blurRad="38100" dist="38100" dir="2700000" algn="tl">
                <a:srgbClr val="000000">
                  <a:alpha val="43137"/>
                </a:srgbClr>
              </a:outerShdw>
            </a:effectLst>
          </a:endParaRPr>
        </a:p>
      </dsp:txBody>
      <dsp:txXfrm>
        <a:off x="6336240" y="5016713"/>
        <a:ext cx="2587180" cy="89868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EFCC2C-189C-4579-9097-41FD079756EF}">
      <dsp:nvSpPr>
        <dsp:cNvPr id="0" name=""/>
        <dsp:cNvSpPr/>
      </dsp:nvSpPr>
      <dsp:spPr>
        <a:xfrm>
          <a:off x="302855" y="71"/>
          <a:ext cx="6480000" cy="2844701"/>
        </a:xfrm>
        <a:prstGeom prst="rect">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93980" rIns="93980" bIns="93980" numCol="1" spcCol="1270" anchor="t" anchorCtr="0">
          <a:noAutofit/>
        </a:bodyPr>
        <a:lstStyle/>
        <a:p>
          <a:pPr lvl="0" algn="l" defTabSz="1644650">
            <a:lnSpc>
              <a:spcPct val="90000"/>
            </a:lnSpc>
            <a:spcBef>
              <a:spcPct val="0"/>
            </a:spcBef>
            <a:spcAft>
              <a:spcPct val="35000"/>
            </a:spcAft>
          </a:pPr>
          <a:r>
            <a:rPr lang="en-US" sz="3700" u="none" kern="1200" dirty="0" smtClean="0"/>
            <a:t>Interest subvention Scheme (ISS)</a:t>
          </a:r>
          <a:endParaRPr lang="en-US" sz="3700" u="none" kern="1200" dirty="0"/>
        </a:p>
        <a:p>
          <a:pPr marL="285750" lvl="1" indent="-285750" algn="l" defTabSz="1289050">
            <a:lnSpc>
              <a:spcPct val="90000"/>
            </a:lnSpc>
            <a:spcBef>
              <a:spcPct val="0"/>
            </a:spcBef>
            <a:spcAft>
              <a:spcPct val="15000"/>
            </a:spcAft>
            <a:buChar char="••"/>
          </a:pPr>
          <a:r>
            <a:rPr lang="en-US" sz="2900" u="none" kern="1200" dirty="0" smtClean="0"/>
            <a:t>Farmer getting loans @4%, doing FD @7%= profit of 3% without </a:t>
          </a:r>
          <a:r>
            <a:rPr lang="en-US" sz="2900" u="none" kern="1200" dirty="0" err="1" smtClean="0"/>
            <a:t>kheti</a:t>
          </a:r>
          <a:r>
            <a:rPr lang="en-US" sz="2900" u="none" kern="1200" dirty="0" smtClean="0"/>
            <a:t>!</a:t>
          </a:r>
          <a:endParaRPr lang="en-US" sz="2900" u="none" kern="1200" dirty="0"/>
        </a:p>
        <a:p>
          <a:pPr marL="285750" lvl="1" indent="-285750" algn="l" defTabSz="1289050">
            <a:lnSpc>
              <a:spcPct val="90000"/>
            </a:lnSpc>
            <a:spcBef>
              <a:spcPct val="0"/>
            </a:spcBef>
            <a:spcAft>
              <a:spcPct val="15000"/>
            </a:spcAft>
            <a:buChar char="••"/>
          </a:pPr>
          <a:r>
            <a:rPr lang="en-US" sz="2900" u="none" kern="1200" dirty="0" smtClean="0"/>
            <a:t>RBI’s Deepak </a:t>
          </a:r>
          <a:r>
            <a:rPr lang="en-US" sz="2900" u="none" kern="1200" dirty="0" err="1" smtClean="0"/>
            <a:t>Mohanti</a:t>
          </a:r>
          <a:r>
            <a:rPr lang="en-US" sz="2900" u="none" kern="1200" dirty="0" smtClean="0"/>
            <a:t> Committee on Fin inclusion (2015): remove ISS, give universal crop insurance subsidy…but not done.</a:t>
          </a:r>
          <a:endParaRPr lang="en-US" sz="2900" u="none" kern="1200" dirty="0"/>
        </a:p>
      </dsp:txBody>
      <dsp:txXfrm>
        <a:off x="302855" y="71"/>
        <a:ext cx="6480000" cy="2844701"/>
      </dsp:txXfrm>
    </dsp:sp>
    <dsp:sp modelId="{49A6BDCB-E128-4AE5-BA80-B654905DC341}">
      <dsp:nvSpPr>
        <dsp:cNvPr id="0" name=""/>
        <dsp:cNvSpPr/>
      </dsp:nvSpPr>
      <dsp:spPr>
        <a:xfrm>
          <a:off x="939883" y="2987007"/>
          <a:ext cx="5205944" cy="2844701"/>
        </a:xfrm>
        <a:prstGeom prst="rect">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93980" rIns="93980" bIns="93980" numCol="1" spcCol="1270" anchor="t" anchorCtr="0">
          <a:noAutofit/>
        </a:bodyPr>
        <a:lstStyle/>
        <a:p>
          <a:pPr lvl="0" algn="l" defTabSz="1644650">
            <a:lnSpc>
              <a:spcPct val="90000"/>
            </a:lnSpc>
            <a:spcBef>
              <a:spcPct val="0"/>
            </a:spcBef>
            <a:spcAft>
              <a:spcPct val="35000"/>
            </a:spcAft>
          </a:pPr>
          <a:r>
            <a:rPr lang="en-US" sz="3700" kern="1200" dirty="0" smtClean="0"/>
            <a:t>Loan waivers, interest waiver</a:t>
          </a:r>
          <a:endParaRPr lang="en-US" sz="3700" u="none" kern="1200" dirty="0"/>
        </a:p>
        <a:p>
          <a:pPr marL="285750" lvl="1" indent="-285750" algn="l" defTabSz="1289050">
            <a:lnSpc>
              <a:spcPct val="90000"/>
            </a:lnSpc>
            <a:spcBef>
              <a:spcPct val="0"/>
            </a:spcBef>
            <a:spcAft>
              <a:spcPct val="15000"/>
            </a:spcAft>
            <a:buChar char="••"/>
          </a:pPr>
          <a:r>
            <a:rPr lang="en-US" sz="2900" kern="1200" dirty="0" smtClean="0"/>
            <a:t>Bad for Repayment habit; </a:t>
          </a:r>
          <a:r>
            <a:rPr lang="en-US" sz="2900" u="sng" kern="1200" dirty="0" smtClean="0"/>
            <a:t>In NPA lecture-segment.</a:t>
          </a:r>
          <a:endParaRPr lang="en-US" sz="2900" kern="1200" dirty="0"/>
        </a:p>
      </dsp:txBody>
      <dsp:txXfrm>
        <a:off x="939883" y="2987007"/>
        <a:ext cx="5205944" cy="284470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0B559-FB08-4893-B1DA-5F8BF00CF383}">
      <dsp:nvSpPr>
        <dsp:cNvPr id="0" name=""/>
        <dsp:cNvSpPr/>
      </dsp:nvSpPr>
      <dsp:spPr>
        <a:xfrm>
          <a:off x="0" y="0"/>
          <a:ext cx="6624058" cy="27481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buNone/>
          </a:pPr>
          <a:r>
            <a:rPr lang="en-US" sz="2900" kern="1200" dirty="0">
              <a:solidFill>
                <a:sysClr val="window" lastClr="FFFFFF"/>
              </a:solidFill>
              <a:latin typeface="Franklin Gothic Medium Cond" panose="020B0606030402020204" pitchFamily="34" charset="0"/>
              <a:ea typeface="+mn-ea"/>
              <a:cs typeface="+mn-cs"/>
            </a:rPr>
            <a:t>Quantitative/Gen./Indirect</a:t>
          </a:r>
        </a:p>
        <a:p>
          <a:pPr marL="228600" lvl="1" indent="-228600" algn="l" defTabSz="1022350">
            <a:lnSpc>
              <a:spcPct val="90000"/>
            </a:lnSpc>
            <a:spcBef>
              <a:spcPct val="0"/>
            </a:spcBef>
            <a:spcAft>
              <a:spcPct val="15000"/>
            </a:spcAft>
            <a:buChar char="••"/>
          </a:pPr>
          <a:r>
            <a:rPr lang="en-US" sz="2300" strike="sngStrike" kern="1200" dirty="0">
              <a:solidFill>
                <a:sysClr val="window" lastClr="FFFFFF"/>
              </a:solidFill>
              <a:latin typeface="Franklin Gothic Medium Cond" panose="020B0606030402020204" pitchFamily="34" charset="0"/>
              <a:ea typeface="+mn-ea"/>
              <a:cs typeface="+mn-cs"/>
            </a:rPr>
            <a:t>Reserve Ratios (CRR, SLR)</a:t>
          </a:r>
        </a:p>
        <a:p>
          <a:pPr marL="228600" lvl="1" indent="-228600" algn="l" defTabSz="1022350">
            <a:lnSpc>
              <a:spcPct val="90000"/>
            </a:lnSpc>
            <a:spcBef>
              <a:spcPct val="0"/>
            </a:spcBef>
            <a:spcAft>
              <a:spcPct val="15000"/>
            </a:spcAft>
            <a:buChar char="••"/>
          </a:pPr>
          <a:r>
            <a:rPr lang="en-US" sz="2300" strike="sngStrike" kern="1200" dirty="0" smtClean="0">
              <a:solidFill>
                <a:sysClr val="window" lastClr="FFFFFF"/>
              </a:solidFill>
              <a:latin typeface="Franklin Gothic Medium Cond" panose="020B0606030402020204" pitchFamily="34" charset="0"/>
              <a:ea typeface="+mn-ea"/>
              <a:cs typeface="+mn-cs"/>
            </a:rPr>
            <a:t>OMO &amp; MSS</a:t>
          </a:r>
          <a:endParaRPr lang="en-US" sz="2300" strike="sngStrike"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strike="sngStrike" kern="1200" dirty="0">
              <a:solidFill>
                <a:sysClr val="window" lastClr="FFFFFF"/>
              </a:solidFill>
              <a:latin typeface="Franklin Gothic Medium Cond" panose="020B0606030402020204" pitchFamily="34" charset="0"/>
              <a:ea typeface="+mn-ea"/>
              <a:cs typeface="+mn-cs"/>
            </a:rPr>
            <a:t>Rates: Bank, MSF, LAF [Repo, RR]</a:t>
          </a:r>
        </a:p>
        <a:p>
          <a:pPr marL="228600" lvl="1" indent="-228600" algn="l" defTabSz="1022350">
            <a:lnSpc>
              <a:spcPct val="90000"/>
            </a:lnSpc>
            <a:spcBef>
              <a:spcPct val="0"/>
            </a:spcBef>
            <a:spcAft>
              <a:spcPct val="15000"/>
            </a:spcAft>
            <a:buChar char="••"/>
          </a:pPr>
          <a:r>
            <a:rPr lang="en-US" sz="2300" strike="sngStrike" kern="1200" dirty="0" smtClean="0">
              <a:solidFill>
                <a:sysClr val="window" lastClr="FFFFFF"/>
              </a:solidFill>
              <a:latin typeface="Franklin Gothic Medium Cond" panose="020B0606030402020204" pitchFamily="34" charset="0"/>
              <a:ea typeface="+mn-ea"/>
              <a:cs typeface="+mn-cs"/>
            </a:rPr>
            <a:t>+review of last one year’s policies</a:t>
          </a:r>
          <a:endParaRPr lang="en-US" sz="2300" strike="sngStrike" kern="1200" dirty="0">
            <a:solidFill>
              <a:sysClr val="window" lastClr="FFFFFF"/>
            </a:solidFill>
            <a:latin typeface="Franklin Gothic Medium Cond" panose="020B0606030402020204" pitchFamily="34" charset="0"/>
            <a:ea typeface="+mn-ea"/>
            <a:cs typeface="+mn-cs"/>
          </a:endParaRPr>
        </a:p>
      </dsp:txBody>
      <dsp:txXfrm>
        <a:off x="1599628" y="0"/>
        <a:ext cx="5024429" cy="2748170"/>
      </dsp:txXfrm>
    </dsp:sp>
    <dsp:sp modelId="{1788DC5B-7106-4C6E-91A9-17F5C999B125}">
      <dsp:nvSpPr>
        <dsp:cNvPr id="0" name=""/>
        <dsp:cNvSpPr/>
      </dsp:nvSpPr>
      <dsp:spPr>
        <a:xfrm>
          <a:off x="274817" y="473619"/>
          <a:ext cx="1324811" cy="1800931"/>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9B7839-990A-43CC-A7E1-6883DC84DFE5}">
      <dsp:nvSpPr>
        <dsp:cNvPr id="0" name=""/>
        <dsp:cNvSpPr/>
      </dsp:nvSpPr>
      <dsp:spPr>
        <a:xfrm>
          <a:off x="0" y="3022987"/>
          <a:ext cx="6624058" cy="27481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buNone/>
          </a:pPr>
          <a:r>
            <a:rPr lang="en-US" sz="2900" kern="1200" dirty="0">
              <a:solidFill>
                <a:sysClr val="window" lastClr="FFFFFF"/>
              </a:solidFill>
              <a:latin typeface="Franklin Gothic Medium Cond" panose="020B0606030402020204" pitchFamily="34" charset="0"/>
              <a:ea typeface="+mn-ea"/>
              <a:cs typeface="+mn-cs"/>
            </a:rPr>
            <a:t>Qualitative: Selective, Direct</a:t>
          </a:r>
        </a:p>
        <a:p>
          <a:pPr marL="228600" lvl="1" indent="-228600" algn="l" defTabSz="1022350">
            <a:lnSpc>
              <a:spcPct val="90000"/>
            </a:lnSpc>
            <a:spcBef>
              <a:spcPct val="0"/>
            </a:spcBef>
            <a:spcAft>
              <a:spcPct val="15000"/>
            </a:spcAft>
            <a:buChar char="••"/>
          </a:pPr>
          <a:r>
            <a:rPr lang="en-US" sz="2300" kern="1200" dirty="0" smtClean="0">
              <a:solidFill>
                <a:sysClr val="window" lastClr="FFFFFF"/>
              </a:solidFill>
              <a:latin typeface="Franklin Gothic Medium Cond" panose="020B0606030402020204" pitchFamily="34" charset="0"/>
              <a:ea typeface="+mn-ea"/>
              <a:cs typeface="+mn-cs"/>
            </a:rPr>
            <a:t>Selective Credit Control (SCC), PSL: Credit </a:t>
          </a:r>
          <a:r>
            <a:rPr lang="en-US" sz="2300" strike="noStrike" kern="1200" dirty="0" smtClean="0">
              <a:solidFill>
                <a:sysClr val="window" lastClr="FFFFFF"/>
              </a:solidFill>
              <a:latin typeface="Franklin Gothic Medium Cond" panose="020B0606030402020204" pitchFamily="34" charset="0"/>
              <a:ea typeface="+mn-ea"/>
              <a:cs typeface="+mn-cs"/>
            </a:rPr>
            <a:t>Rationing, </a:t>
          </a:r>
          <a:r>
            <a:rPr lang="en-US" sz="2300" strike="sngStrike" kern="1200" dirty="0" smtClean="0">
              <a:solidFill>
                <a:sysClr val="window" lastClr="FFFFFF"/>
              </a:solidFill>
              <a:latin typeface="Franklin Gothic Medium Cond" panose="020B0606030402020204" pitchFamily="34" charset="0"/>
              <a:ea typeface="+mn-ea"/>
              <a:cs typeface="+mn-cs"/>
            </a:rPr>
            <a:t>Subsidy [fiscal policy]</a:t>
          </a:r>
          <a:endParaRPr lang="en-US" sz="2300" strike="sngStrike"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u="sng" kern="1200" dirty="0" smtClean="0">
              <a:solidFill>
                <a:sysClr val="window" lastClr="FFFFFF"/>
              </a:solidFill>
              <a:latin typeface="Franklin Gothic Medium Cond" panose="020B0606030402020204" pitchFamily="34" charset="0"/>
              <a:ea typeface="+mn-ea"/>
              <a:cs typeface="+mn-cs"/>
            </a:rPr>
            <a:t>Consumer Credit control / EMI</a:t>
          </a:r>
          <a:endParaRPr lang="en-US" sz="2300" u="sng"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kern="1200" dirty="0" smtClean="0">
              <a:solidFill>
                <a:sysClr val="window" lastClr="FFFFFF"/>
              </a:solidFill>
              <a:latin typeface="Franklin Gothic Medium Cond" panose="020B0606030402020204" pitchFamily="34" charset="0"/>
              <a:ea typeface="+mn-ea"/>
              <a:cs typeface="+mn-cs"/>
            </a:rPr>
            <a:t>Margin / LTV </a:t>
          </a:r>
          <a:endParaRPr lang="en-US" sz="2300"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kern="1200" dirty="0">
              <a:solidFill>
                <a:sysClr val="window" lastClr="FFFFFF"/>
              </a:solidFill>
              <a:latin typeface="Franklin Gothic Medium Cond" panose="020B0606030402020204" pitchFamily="34" charset="0"/>
              <a:ea typeface="+mn-ea"/>
              <a:cs typeface="+mn-cs"/>
            </a:rPr>
            <a:t>Moral Suasion</a:t>
          </a:r>
        </a:p>
        <a:p>
          <a:pPr marL="228600" lvl="1" indent="-228600" algn="l" defTabSz="1022350">
            <a:lnSpc>
              <a:spcPct val="90000"/>
            </a:lnSpc>
            <a:spcBef>
              <a:spcPct val="0"/>
            </a:spcBef>
            <a:spcAft>
              <a:spcPct val="15000"/>
            </a:spcAft>
            <a:buChar char="••"/>
          </a:pPr>
          <a:r>
            <a:rPr lang="en-US" sz="2300" kern="1200" dirty="0">
              <a:solidFill>
                <a:sysClr val="window" lastClr="FFFFFF"/>
              </a:solidFill>
              <a:latin typeface="Franklin Gothic Medium Cond" panose="020B0606030402020204" pitchFamily="34" charset="0"/>
              <a:ea typeface="+mn-ea"/>
              <a:cs typeface="+mn-cs"/>
            </a:rPr>
            <a:t>Direct Action</a:t>
          </a:r>
        </a:p>
      </dsp:txBody>
      <dsp:txXfrm>
        <a:off x="1599628" y="3022987"/>
        <a:ext cx="5024429" cy="2748170"/>
      </dsp:txXfrm>
    </dsp:sp>
    <dsp:sp modelId="{0699BE69-639C-4ECE-B3BF-B56477592864}">
      <dsp:nvSpPr>
        <dsp:cNvPr id="0" name=""/>
        <dsp:cNvSpPr/>
      </dsp:nvSpPr>
      <dsp:spPr>
        <a:xfrm>
          <a:off x="274817" y="3629311"/>
          <a:ext cx="1324811" cy="1535523"/>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826005-42EA-470F-879C-E16B407561EA}">
      <dsp:nvSpPr>
        <dsp:cNvPr id="0" name=""/>
        <dsp:cNvSpPr/>
      </dsp:nvSpPr>
      <dsp:spPr>
        <a:xfrm>
          <a:off x="4128002" y="4787281"/>
          <a:ext cx="547585" cy="703259"/>
        </a:xfrm>
        <a:custGeom>
          <a:avLst/>
          <a:gdLst/>
          <a:ahLst/>
          <a:cxnLst/>
          <a:rect l="0" t="0" r="0" b="0"/>
          <a:pathLst>
            <a:path>
              <a:moveTo>
                <a:pt x="0" y="0"/>
              </a:moveTo>
              <a:lnTo>
                <a:pt x="273792" y="0"/>
              </a:lnTo>
              <a:lnTo>
                <a:pt x="273792" y="703259"/>
              </a:lnTo>
              <a:lnTo>
                <a:pt x="547585" y="70325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79512" y="5116629"/>
        <a:ext cx="44565" cy="44565"/>
      </dsp:txXfrm>
    </dsp:sp>
    <dsp:sp modelId="{2AF1DD7C-26A5-4421-9D94-C63FF11A5855}">
      <dsp:nvSpPr>
        <dsp:cNvPr id="0" name=""/>
        <dsp:cNvSpPr/>
      </dsp:nvSpPr>
      <dsp:spPr>
        <a:xfrm>
          <a:off x="4128002" y="4084022"/>
          <a:ext cx="547585" cy="703259"/>
        </a:xfrm>
        <a:custGeom>
          <a:avLst/>
          <a:gdLst/>
          <a:ahLst/>
          <a:cxnLst/>
          <a:rect l="0" t="0" r="0" b="0"/>
          <a:pathLst>
            <a:path>
              <a:moveTo>
                <a:pt x="0" y="703259"/>
              </a:moveTo>
              <a:lnTo>
                <a:pt x="273792" y="703259"/>
              </a:lnTo>
              <a:lnTo>
                <a:pt x="273792" y="0"/>
              </a:lnTo>
              <a:lnTo>
                <a:pt x="547585" y="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4379512" y="4413369"/>
        <a:ext cx="44565" cy="44565"/>
      </dsp:txXfrm>
    </dsp:sp>
    <dsp:sp modelId="{EB5C1D03-3AC7-4C7B-B2DC-8BAC05C7B0F9}">
      <dsp:nvSpPr>
        <dsp:cNvPr id="0" name=""/>
        <dsp:cNvSpPr/>
      </dsp:nvSpPr>
      <dsp:spPr>
        <a:xfrm>
          <a:off x="842488" y="3380763"/>
          <a:ext cx="547585" cy="1406518"/>
        </a:xfrm>
        <a:custGeom>
          <a:avLst/>
          <a:gdLst/>
          <a:ahLst/>
          <a:cxnLst/>
          <a:rect l="0" t="0" r="0" b="0"/>
          <a:pathLst>
            <a:path>
              <a:moveTo>
                <a:pt x="0" y="0"/>
              </a:moveTo>
              <a:lnTo>
                <a:pt x="273792" y="0"/>
              </a:lnTo>
              <a:lnTo>
                <a:pt x="273792" y="1406518"/>
              </a:lnTo>
              <a:lnTo>
                <a:pt x="547585" y="1406518"/>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1078547" y="4046288"/>
        <a:ext cx="75467" cy="75467"/>
      </dsp:txXfrm>
    </dsp:sp>
    <dsp:sp modelId="{BF00E440-1168-4964-884A-4EDC016053FA}">
      <dsp:nvSpPr>
        <dsp:cNvPr id="0" name=""/>
        <dsp:cNvSpPr/>
      </dsp:nvSpPr>
      <dsp:spPr>
        <a:xfrm>
          <a:off x="4128002" y="1974244"/>
          <a:ext cx="547585" cy="703259"/>
        </a:xfrm>
        <a:custGeom>
          <a:avLst/>
          <a:gdLst/>
          <a:ahLst/>
          <a:cxnLst/>
          <a:rect l="0" t="0" r="0" b="0"/>
          <a:pathLst>
            <a:path>
              <a:moveTo>
                <a:pt x="0" y="0"/>
              </a:moveTo>
              <a:lnTo>
                <a:pt x="273792" y="0"/>
              </a:lnTo>
              <a:lnTo>
                <a:pt x="273792" y="703259"/>
              </a:lnTo>
              <a:lnTo>
                <a:pt x="547585" y="70325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4379512" y="2303591"/>
        <a:ext cx="44565" cy="44565"/>
      </dsp:txXfrm>
    </dsp:sp>
    <dsp:sp modelId="{A3BEB297-9FAA-4F63-8E82-8E00D104CCDD}">
      <dsp:nvSpPr>
        <dsp:cNvPr id="0" name=""/>
        <dsp:cNvSpPr/>
      </dsp:nvSpPr>
      <dsp:spPr>
        <a:xfrm>
          <a:off x="4128002" y="1270984"/>
          <a:ext cx="547585" cy="703259"/>
        </a:xfrm>
        <a:custGeom>
          <a:avLst/>
          <a:gdLst/>
          <a:ahLst/>
          <a:cxnLst/>
          <a:rect l="0" t="0" r="0" b="0"/>
          <a:pathLst>
            <a:path>
              <a:moveTo>
                <a:pt x="0" y="703259"/>
              </a:moveTo>
              <a:lnTo>
                <a:pt x="273792" y="703259"/>
              </a:lnTo>
              <a:lnTo>
                <a:pt x="273792" y="0"/>
              </a:lnTo>
              <a:lnTo>
                <a:pt x="547585" y="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4379512" y="1600331"/>
        <a:ext cx="44565" cy="44565"/>
      </dsp:txXfrm>
    </dsp:sp>
    <dsp:sp modelId="{7C0B67FA-BC91-44D6-A899-EFA6498B8518}">
      <dsp:nvSpPr>
        <dsp:cNvPr id="0" name=""/>
        <dsp:cNvSpPr/>
      </dsp:nvSpPr>
      <dsp:spPr>
        <a:xfrm>
          <a:off x="842488" y="1974244"/>
          <a:ext cx="547585" cy="1406518"/>
        </a:xfrm>
        <a:custGeom>
          <a:avLst/>
          <a:gdLst/>
          <a:ahLst/>
          <a:cxnLst/>
          <a:rect l="0" t="0" r="0" b="0"/>
          <a:pathLst>
            <a:path>
              <a:moveTo>
                <a:pt x="0" y="1406518"/>
              </a:moveTo>
              <a:lnTo>
                <a:pt x="273792" y="1406518"/>
              </a:lnTo>
              <a:lnTo>
                <a:pt x="273792" y="0"/>
              </a:lnTo>
              <a:lnTo>
                <a:pt x="547585" y="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1078547" y="2639769"/>
        <a:ext cx="75467" cy="75467"/>
      </dsp:txXfrm>
    </dsp:sp>
    <dsp:sp modelId="{451C1AB1-E027-4463-A334-A507FE3E3DE1}">
      <dsp:nvSpPr>
        <dsp:cNvPr id="0" name=""/>
        <dsp:cNvSpPr/>
      </dsp:nvSpPr>
      <dsp:spPr>
        <a:xfrm rot="16200000">
          <a:off x="-1890234" y="2963395"/>
          <a:ext cx="4630710" cy="834734"/>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solidFill>
                <a:schemeClr val="tx1"/>
              </a:solidFill>
            </a:rPr>
            <a:t>Selective credit control </a:t>
          </a:r>
          <a:endParaRPr lang="en-US" sz="3600" kern="1200" dirty="0">
            <a:solidFill>
              <a:schemeClr val="tx1"/>
            </a:solidFill>
          </a:endParaRPr>
        </a:p>
      </dsp:txBody>
      <dsp:txXfrm>
        <a:off x="-1890234" y="2963395"/>
        <a:ext cx="4630710" cy="834734"/>
      </dsp:txXfrm>
    </dsp:sp>
    <dsp:sp modelId="{E0119EB2-287C-467E-9FF1-85D887F16685}">
      <dsp:nvSpPr>
        <dsp:cNvPr id="0" name=""/>
        <dsp:cNvSpPr/>
      </dsp:nvSpPr>
      <dsp:spPr>
        <a:xfrm>
          <a:off x="1390074" y="1375326"/>
          <a:ext cx="2737928" cy="11978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Negative, Restrictive</a:t>
          </a:r>
          <a:endParaRPr lang="en-US" sz="2800" kern="1200" dirty="0">
            <a:solidFill>
              <a:schemeClr val="tx1"/>
            </a:solidFill>
          </a:endParaRPr>
        </a:p>
      </dsp:txBody>
      <dsp:txXfrm>
        <a:off x="1390074" y="1375326"/>
        <a:ext cx="2737928" cy="1197835"/>
      </dsp:txXfrm>
    </dsp:sp>
    <dsp:sp modelId="{E38B0253-1AE6-4653-951D-D0D68D99D462}">
      <dsp:nvSpPr>
        <dsp:cNvPr id="0" name=""/>
        <dsp:cNvSpPr/>
      </dsp:nvSpPr>
      <dsp:spPr>
        <a:xfrm>
          <a:off x="4675588" y="672066"/>
          <a:ext cx="2737928" cy="11978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“Ceiling” in “Non-Food” sector</a:t>
          </a:r>
          <a:endParaRPr lang="en-US" sz="2800" kern="1200" dirty="0">
            <a:solidFill>
              <a:schemeClr val="tx1"/>
            </a:solidFill>
          </a:endParaRPr>
        </a:p>
      </dsp:txBody>
      <dsp:txXfrm>
        <a:off x="4675588" y="672066"/>
        <a:ext cx="2737928" cy="1197835"/>
      </dsp:txXfrm>
    </dsp:sp>
    <dsp:sp modelId="{EA02B8ED-338E-4C6F-B3B6-555CAF9A18B0}">
      <dsp:nvSpPr>
        <dsp:cNvPr id="0" name=""/>
        <dsp:cNvSpPr/>
      </dsp:nvSpPr>
      <dsp:spPr>
        <a:xfrm>
          <a:off x="4675588" y="2078585"/>
          <a:ext cx="2737928" cy="11978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Ceiling to “big loans”</a:t>
          </a:r>
          <a:endParaRPr lang="en-US" sz="2800" kern="1200" dirty="0">
            <a:solidFill>
              <a:schemeClr val="tx1"/>
            </a:solidFill>
          </a:endParaRPr>
        </a:p>
      </dsp:txBody>
      <dsp:txXfrm>
        <a:off x="4675588" y="2078585"/>
        <a:ext cx="2737928" cy="1197835"/>
      </dsp:txXfrm>
    </dsp:sp>
    <dsp:sp modelId="{4304566E-6F7E-470F-B53A-361F18BC666B}">
      <dsp:nvSpPr>
        <dsp:cNvPr id="0" name=""/>
        <dsp:cNvSpPr/>
      </dsp:nvSpPr>
      <dsp:spPr>
        <a:xfrm>
          <a:off x="1390074" y="4188364"/>
          <a:ext cx="2737928" cy="11978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Positive</a:t>
          </a:r>
          <a:endParaRPr lang="en-US" sz="2800" kern="1200" dirty="0">
            <a:solidFill>
              <a:schemeClr val="tx1"/>
            </a:solidFill>
          </a:endParaRPr>
        </a:p>
      </dsp:txBody>
      <dsp:txXfrm>
        <a:off x="1390074" y="4188364"/>
        <a:ext cx="2737928" cy="1197835"/>
      </dsp:txXfrm>
    </dsp:sp>
    <dsp:sp modelId="{8319B3A2-898F-4D48-9AC4-7E42CF92DDFB}">
      <dsp:nvSpPr>
        <dsp:cNvPr id="0" name=""/>
        <dsp:cNvSpPr/>
      </dsp:nvSpPr>
      <dsp:spPr>
        <a:xfrm>
          <a:off x="4675588" y="3485104"/>
          <a:ext cx="2737928" cy="1197835"/>
        </a:xfrm>
        <a:prstGeom prst="rect">
          <a:avLst/>
        </a:prstGeom>
        <a:solidFill>
          <a:srgbClr val="0A579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Priority sector + </a:t>
          </a:r>
          <a:r>
            <a:rPr lang="en-US" sz="2800" kern="1200" dirty="0" smtClean="0">
              <a:solidFill>
                <a:srgbClr val="FFC000"/>
              </a:solidFill>
            </a:rPr>
            <a:t>“rationing” (min. this much)</a:t>
          </a:r>
          <a:endParaRPr lang="en-US" sz="2800" kern="1200" dirty="0">
            <a:solidFill>
              <a:srgbClr val="FFC000"/>
            </a:solidFill>
          </a:endParaRPr>
        </a:p>
      </dsp:txBody>
      <dsp:txXfrm>
        <a:off x="4675588" y="3485104"/>
        <a:ext cx="2737928" cy="1197835"/>
      </dsp:txXfrm>
    </dsp:sp>
    <dsp:sp modelId="{7F2D8630-71D0-4935-8613-A009AC00F566}">
      <dsp:nvSpPr>
        <dsp:cNvPr id="0" name=""/>
        <dsp:cNvSpPr/>
      </dsp:nvSpPr>
      <dsp:spPr>
        <a:xfrm>
          <a:off x="4675588" y="4891623"/>
          <a:ext cx="2737928" cy="1197835"/>
        </a:xfrm>
        <a:prstGeom prst="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Consumer credit control for durables</a:t>
          </a:r>
          <a:endParaRPr lang="en-US" sz="2800" kern="1200" dirty="0">
            <a:solidFill>
              <a:srgbClr val="FFC000"/>
            </a:solidFill>
          </a:endParaRPr>
        </a:p>
      </dsp:txBody>
      <dsp:txXfrm>
        <a:off x="4675588" y="4891623"/>
        <a:ext cx="2737928" cy="119783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EC1ED9-C5C0-4CD0-9DDC-86009AA5BC50}">
      <dsp:nvSpPr>
        <dsp:cNvPr id="0" name=""/>
        <dsp:cNvSpPr/>
      </dsp:nvSpPr>
      <dsp:spPr>
        <a:xfrm>
          <a:off x="7966" y="1020898"/>
          <a:ext cx="2677436" cy="934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Consumer credit</a:t>
          </a:r>
          <a:endParaRPr lang="en-US" sz="3600" kern="1200" dirty="0"/>
        </a:p>
      </dsp:txBody>
      <dsp:txXfrm>
        <a:off x="35332" y="1048264"/>
        <a:ext cx="2622704" cy="879606"/>
      </dsp:txXfrm>
    </dsp:sp>
    <dsp:sp modelId="{704D99BC-DC39-4F52-89C1-7DF50BD968BD}">
      <dsp:nvSpPr>
        <dsp:cNvPr id="0" name=""/>
        <dsp:cNvSpPr/>
      </dsp:nvSpPr>
      <dsp:spPr>
        <a:xfrm rot="5400000">
          <a:off x="1288115" y="2013805"/>
          <a:ext cx="117137" cy="11713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225081-21C3-4667-8C21-6552867CDBB4}">
      <dsp:nvSpPr>
        <dsp:cNvPr id="0" name=""/>
        <dsp:cNvSpPr/>
      </dsp:nvSpPr>
      <dsp:spPr>
        <a:xfrm>
          <a:off x="7966" y="2189512"/>
          <a:ext cx="2677436" cy="93433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down payment</a:t>
          </a:r>
          <a:endParaRPr lang="en-US" sz="3600" kern="1200" dirty="0"/>
        </a:p>
      </dsp:txBody>
      <dsp:txXfrm>
        <a:off x="35332" y="2216878"/>
        <a:ext cx="2622704" cy="879606"/>
      </dsp:txXfrm>
    </dsp:sp>
    <dsp:sp modelId="{69622C84-DB90-49ED-A525-BDA79F11670A}">
      <dsp:nvSpPr>
        <dsp:cNvPr id="0" name=""/>
        <dsp:cNvSpPr/>
      </dsp:nvSpPr>
      <dsp:spPr>
        <a:xfrm rot="5400000">
          <a:off x="1288115" y="3182419"/>
          <a:ext cx="117137" cy="11713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B5F28C-68C2-478A-A579-87CCEA82A107}">
      <dsp:nvSpPr>
        <dsp:cNvPr id="0" name=""/>
        <dsp:cNvSpPr/>
      </dsp:nvSpPr>
      <dsp:spPr>
        <a:xfrm>
          <a:off x="7966" y="3358126"/>
          <a:ext cx="2677436" cy="93433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Min.</a:t>
          </a:r>
          <a:br>
            <a:rPr lang="en-US" sz="3600" kern="1200" dirty="0" smtClean="0"/>
          </a:br>
          <a:r>
            <a:rPr lang="en-US" sz="3600" kern="1200" dirty="0" smtClean="0"/>
            <a:t>installment</a:t>
          </a:r>
          <a:endParaRPr lang="en-US" sz="3600" kern="1200" dirty="0"/>
        </a:p>
      </dsp:txBody>
      <dsp:txXfrm>
        <a:off x="35332" y="3385492"/>
        <a:ext cx="2622704" cy="879606"/>
      </dsp:txXfrm>
    </dsp:sp>
    <dsp:sp modelId="{C5B359D7-6CA2-4523-8D39-C32FCE68CB75}">
      <dsp:nvSpPr>
        <dsp:cNvPr id="0" name=""/>
        <dsp:cNvSpPr/>
      </dsp:nvSpPr>
      <dsp:spPr>
        <a:xfrm>
          <a:off x="3060244" y="1020898"/>
          <a:ext cx="2677436" cy="934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Tight (inflation)</a:t>
          </a:r>
          <a:endParaRPr lang="en-US" sz="3600" kern="1200" dirty="0"/>
        </a:p>
      </dsp:txBody>
      <dsp:txXfrm>
        <a:off x="3087610" y="1048264"/>
        <a:ext cx="2622704" cy="879606"/>
      </dsp:txXfrm>
    </dsp:sp>
    <dsp:sp modelId="{5FAAF3C9-0586-4B3D-88C2-FA5B434A587A}">
      <dsp:nvSpPr>
        <dsp:cNvPr id="0" name=""/>
        <dsp:cNvSpPr/>
      </dsp:nvSpPr>
      <dsp:spPr>
        <a:xfrm rot="5400000">
          <a:off x="4340393" y="2013805"/>
          <a:ext cx="117137" cy="11713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1AE833-B8E3-4F6C-A629-9E0B3524F280}">
      <dsp:nvSpPr>
        <dsp:cNvPr id="0" name=""/>
        <dsp:cNvSpPr/>
      </dsp:nvSpPr>
      <dsp:spPr>
        <a:xfrm>
          <a:off x="3060244" y="2189512"/>
          <a:ext cx="2677436" cy="93433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30%</a:t>
          </a:r>
          <a:endParaRPr lang="en-US" sz="3600" kern="1200" dirty="0"/>
        </a:p>
      </dsp:txBody>
      <dsp:txXfrm>
        <a:off x="3087610" y="2216878"/>
        <a:ext cx="2622704" cy="879606"/>
      </dsp:txXfrm>
    </dsp:sp>
    <dsp:sp modelId="{F6D5D4E9-BDB7-48DD-A2B6-1C1FEFB521EC}">
      <dsp:nvSpPr>
        <dsp:cNvPr id="0" name=""/>
        <dsp:cNvSpPr/>
      </dsp:nvSpPr>
      <dsp:spPr>
        <a:xfrm rot="5400000">
          <a:off x="4340393" y="3182419"/>
          <a:ext cx="117137" cy="11713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893721-8D05-4824-A613-54C8F21CB7AE}">
      <dsp:nvSpPr>
        <dsp:cNvPr id="0" name=""/>
        <dsp:cNvSpPr/>
      </dsp:nvSpPr>
      <dsp:spPr>
        <a:xfrm>
          <a:off x="3060244" y="3358126"/>
          <a:ext cx="2677436" cy="93433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10,000</a:t>
          </a:r>
          <a:endParaRPr lang="en-US" sz="3600" kern="1200" dirty="0"/>
        </a:p>
      </dsp:txBody>
      <dsp:txXfrm>
        <a:off x="3087610" y="3385492"/>
        <a:ext cx="2622704" cy="879606"/>
      </dsp:txXfrm>
    </dsp:sp>
    <dsp:sp modelId="{89C4AE5E-655E-453D-8A1E-F2EBB310615D}">
      <dsp:nvSpPr>
        <dsp:cNvPr id="0" name=""/>
        <dsp:cNvSpPr/>
      </dsp:nvSpPr>
      <dsp:spPr>
        <a:xfrm>
          <a:off x="6112522" y="1020898"/>
          <a:ext cx="2677436" cy="934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Easy (Deflation)</a:t>
          </a:r>
          <a:endParaRPr lang="en-US" sz="3600" kern="1200" dirty="0"/>
        </a:p>
      </dsp:txBody>
      <dsp:txXfrm>
        <a:off x="6139888" y="1048264"/>
        <a:ext cx="2622704" cy="879606"/>
      </dsp:txXfrm>
    </dsp:sp>
    <dsp:sp modelId="{A7A0C49E-FE16-4F43-9B7F-78B19BB003D6}">
      <dsp:nvSpPr>
        <dsp:cNvPr id="0" name=""/>
        <dsp:cNvSpPr/>
      </dsp:nvSpPr>
      <dsp:spPr>
        <a:xfrm rot="5400000">
          <a:off x="7392671" y="2013805"/>
          <a:ext cx="117137" cy="11713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C66F77-7499-4E4C-8D1C-D63896AFF67E}">
      <dsp:nvSpPr>
        <dsp:cNvPr id="0" name=""/>
        <dsp:cNvSpPr/>
      </dsp:nvSpPr>
      <dsp:spPr>
        <a:xfrm>
          <a:off x="6112522" y="2189512"/>
          <a:ext cx="2677436" cy="93433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10%</a:t>
          </a:r>
          <a:endParaRPr lang="en-US" sz="3600" kern="1200" dirty="0"/>
        </a:p>
      </dsp:txBody>
      <dsp:txXfrm>
        <a:off x="6139888" y="2216878"/>
        <a:ext cx="2622704" cy="879606"/>
      </dsp:txXfrm>
    </dsp:sp>
    <dsp:sp modelId="{2C6D7CB6-A1CA-491E-BEC2-1B15A91EDAF2}">
      <dsp:nvSpPr>
        <dsp:cNvPr id="0" name=""/>
        <dsp:cNvSpPr/>
      </dsp:nvSpPr>
      <dsp:spPr>
        <a:xfrm rot="5400000">
          <a:off x="7392671" y="3182419"/>
          <a:ext cx="117137" cy="11713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567906E-8737-4B64-95C7-BF728C3AC942}">
      <dsp:nvSpPr>
        <dsp:cNvPr id="0" name=""/>
        <dsp:cNvSpPr/>
      </dsp:nvSpPr>
      <dsp:spPr>
        <a:xfrm>
          <a:off x="6112522" y="3358126"/>
          <a:ext cx="2677436" cy="93433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1,000</a:t>
          </a:r>
          <a:endParaRPr lang="en-US" sz="3600" kern="1200" dirty="0"/>
        </a:p>
      </dsp:txBody>
      <dsp:txXfrm>
        <a:off x="6139888" y="3385492"/>
        <a:ext cx="2622704" cy="87960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7407B-2AB8-49A8-8AF4-82784044E43D}">
      <dsp:nvSpPr>
        <dsp:cNvPr id="0" name=""/>
        <dsp:cNvSpPr/>
      </dsp:nvSpPr>
      <dsp:spPr>
        <a:xfrm>
          <a:off x="0" y="11973"/>
          <a:ext cx="3932639" cy="7386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Combat</a:t>
          </a:r>
          <a:endParaRPr lang="en-US" sz="2400" kern="1200" dirty="0"/>
        </a:p>
      </dsp:txBody>
      <dsp:txXfrm>
        <a:off x="369312" y="11973"/>
        <a:ext cx="3194015" cy="738624"/>
      </dsp:txXfrm>
    </dsp:sp>
    <dsp:sp modelId="{9BA8E901-4F2C-4413-AEB1-30E519BCC3D8}">
      <dsp:nvSpPr>
        <dsp:cNvPr id="0" name=""/>
        <dsp:cNvSpPr/>
      </dsp:nvSpPr>
      <dsp:spPr>
        <a:xfrm>
          <a:off x="3644404" y="74752"/>
          <a:ext cx="3264091" cy="61305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Inflation</a:t>
          </a:r>
          <a:endParaRPr lang="en-US" sz="2400" kern="1200" dirty="0"/>
        </a:p>
      </dsp:txBody>
      <dsp:txXfrm>
        <a:off x="3950933" y="74752"/>
        <a:ext cx="2651033" cy="613058"/>
      </dsp:txXfrm>
    </dsp:sp>
    <dsp:sp modelId="{F6758218-6559-4511-AFDE-13B4C6505DAE}">
      <dsp:nvSpPr>
        <dsp:cNvPr id="0" name=""/>
        <dsp:cNvSpPr/>
      </dsp:nvSpPr>
      <dsp:spPr>
        <a:xfrm>
          <a:off x="6693924" y="74752"/>
          <a:ext cx="3264091" cy="61305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Deflation</a:t>
          </a:r>
          <a:endParaRPr lang="en-US" sz="2400" kern="1200" dirty="0"/>
        </a:p>
      </dsp:txBody>
      <dsp:txXfrm>
        <a:off x="7000453" y="74752"/>
        <a:ext cx="2651033" cy="613058"/>
      </dsp:txXfrm>
    </dsp:sp>
    <dsp:sp modelId="{275FCE47-43E0-48B9-A485-95D90BA45A4A}">
      <dsp:nvSpPr>
        <dsp:cNvPr id="0" name=""/>
        <dsp:cNvSpPr/>
      </dsp:nvSpPr>
      <dsp:spPr>
        <a:xfrm>
          <a:off x="0" y="854005"/>
          <a:ext cx="3932639" cy="7386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Money?</a:t>
          </a:r>
          <a:endParaRPr lang="en-US" sz="2400" kern="1200" dirty="0"/>
        </a:p>
      </dsp:txBody>
      <dsp:txXfrm>
        <a:off x="369312" y="854005"/>
        <a:ext cx="3194015" cy="738624"/>
      </dsp:txXfrm>
    </dsp:sp>
    <dsp:sp modelId="{D1BFD676-7BA3-4EE2-B17F-C11FE4AAFBFD}">
      <dsp:nvSpPr>
        <dsp:cNvPr id="0" name=""/>
        <dsp:cNvSpPr/>
      </dsp:nvSpPr>
      <dsp:spPr>
        <a:xfrm>
          <a:off x="3644404" y="916783"/>
          <a:ext cx="3264091" cy="61305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Tight / Dear</a:t>
          </a:r>
          <a:endParaRPr lang="en-US" sz="2400" kern="1200" dirty="0"/>
        </a:p>
      </dsp:txBody>
      <dsp:txXfrm>
        <a:off x="3950933" y="916783"/>
        <a:ext cx="2651033" cy="613058"/>
      </dsp:txXfrm>
    </dsp:sp>
    <dsp:sp modelId="{E96EFA95-CC63-43AB-9DD8-90D204122696}">
      <dsp:nvSpPr>
        <dsp:cNvPr id="0" name=""/>
        <dsp:cNvSpPr/>
      </dsp:nvSpPr>
      <dsp:spPr>
        <a:xfrm>
          <a:off x="6693924" y="916783"/>
          <a:ext cx="3264091" cy="61305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Easy / Cheap</a:t>
          </a:r>
          <a:endParaRPr lang="en-US" sz="2400" kern="1200" dirty="0"/>
        </a:p>
      </dsp:txBody>
      <dsp:txXfrm>
        <a:off x="7000453" y="916783"/>
        <a:ext cx="2651033" cy="613058"/>
      </dsp:txXfrm>
    </dsp:sp>
    <dsp:sp modelId="{4B729C95-4330-4148-B213-32A6F00B4072}">
      <dsp:nvSpPr>
        <dsp:cNvPr id="0" name=""/>
        <dsp:cNvSpPr/>
      </dsp:nvSpPr>
      <dsp:spPr>
        <a:xfrm>
          <a:off x="0" y="1696037"/>
          <a:ext cx="3932639" cy="7386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Money supply</a:t>
          </a:r>
          <a:endParaRPr lang="en-US" sz="2400" kern="1200" dirty="0"/>
        </a:p>
      </dsp:txBody>
      <dsp:txXfrm>
        <a:off x="369312" y="1696037"/>
        <a:ext cx="3194015" cy="738624"/>
      </dsp:txXfrm>
    </dsp:sp>
    <dsp:sp modelId="{8D5D9007-CF33-49B5-AC4E-48D47A2C09B4}">
      <dsp:nvSpPr>
        <dsp:cNvPr id="0" name=""/>
        <dsp:cNvSpPr/>
      </dsp:nvSpPr>
      <dsp:spPr>
        <a:xfrm>
          <a:off x="3644404" y="1758815"/>
          <a:ext cx="3264091" cy="61305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a:t>
          </a:r>
          <a:endParaRPr lang="en-US" sz="2400" kern="1200" dirty="0"/>
        </a:p>
      </dsp:txBody>
      <dsp:txXfrm>
        <a:off x="3950933" y="1758815"/>
        <a:ext cx="2651033" cy="613058"/>
      </dsp:txXfrm>
    </dsp:sp>
    <dsp:sp modelId="{68D4C71B-AD7E-4660-A079-B6220ECFBB13}">
      <dsp:nvSpPr>
        <dsp:cNvPr id="0" name=""/>
        <dsp:cNvSpPr/>
      </dsp:nvSpPr>
      <dsp:spPr>
        <a:xfrm>
          <a:off x="6693924" y="1758815"/>
          <a:ext cx="3264091" cy="61305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a:t>
          </a:r>
          <a:endParaRPr lang="en-US" sz="2400" kern="1200" dirty="0"/>
        </a:p>
      </dsp:txBody>
      <dsp:txXfrm>
        <a:off x="7000453" y="1758815"/>
        <a:ext cx="2651033" cy="613058"/>
      </dsp:txXfrm>
    </dsp:sp>
    <dsp:sp modelId="{7FB618B3-B0AA-49A0-A29D-06DE778D713E}">
      <dsp:nvSpPr>
        <dsp:cNvPr id="0" name=""/>
        <dsp:cNvSpPr/>
      </dsp:nvSpPr>
      <dsp:spPr>
        <a:xfrm>
          <a:off x="0" y="2538069"/>
          <a:ext cx="3932639" cy="7386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CRR/SLR</a:t>
          </a:r>
          <a:endParaRPr lang="en-US" sz="2400" kern="1200" dirty="0"/>
        </a:p>
      </dsp:txBody>
      <dsp:txXfrm>
        <a:off x="369312" y="2538069"/>
        <a:ext cx="3194015" cy="738624"/>
      </dsp:txXfrm>
    </dsp:sp>
    <dsp:sp modelId="{6C3BAA77-48E8-47D3-9E75-33E26DBBF6FC}">
      <dsp:nvSpPr>
        <dsp:cNvPr id="0" name=""/>
        <dsp:cNvSpPr/>
      </dsp:nvSpPr>
      <dsp:spPr>
        <a:xfrm>
          <a:off x="3644404" y="2600847"/>
          <a:ext cx="3264091" cy="61305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a:t>
          </a:r>
          <a:endParaRPr lang="en-US" sz="2400" kern="1200" dirty="0"/>
        </a:p>
      </dsp:txBody>
      <dsp:txXfrm>
        <a:off x="3950933" y="2600847"/>
        <a:ext cx="2651033" cy="613058"/>
      </dsp:txXfrm>
    </dsp:sp>
    <dsp:sp modelId="{83A3A800-AA53-41C6-B5F0-41475BC1EF26}">
      <dsp:nvSpPr>
        <dsp:cNvPr id="0" name=""/>
        <dsp:cNvSpPr/>
      </dsp:nvSpPr>
      <dsp:spPr>
        <a:xfrm>
          <a:off x="6693924" y="2600847"/>
          <a:ext cx="3264091" cy="61305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a:t>
          </a:r>
          <a:endParaRPr lang="en-US" sz="2400" kern="1200" dirty="0"/>
        </a:p>
      </dsp:txBody>
      <dsp:txXfrm>
        <a:off x="7000453" y="2600847"/>
        <a:ext cx="2651033" cy="613058"/>
      </dsp:txXfrm>
    </dsp:sp>
    <dsp:sp modelId="{49670A67-EEB4-4DD8-85C4-7C9AB76783B2}">
      <dsp:nvSpPr>
        <dsp:cNvPr id="0" name=""/>
        <dsp:cNvSpPr/>
      </dsp:nvSpPr>
      <dsp:spPr>
        <a:xfrm>
          <a:off x="0" y="3380100"/>
          <a:ext cx="3932639" cy="7386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Policy Rate (Repo Rate)</a:t>
          </a:r>
          <a:endParaRPr lang="en-US" sz="2400" kern="1200" dirty="0"/>
        </a:p>
      </dsp:txBody>
      <dsp:txXfrm>
        <a:off x="369312" y="3380100"/>
        <a:ext cx="3194015" cy="738624"/>
      </dsp:txXfrm>
    </dsp:sp>
    <dsp:sp modelId="{2D5A66F6-3F03-4DF8-A2E8-0CDBDC786E02}">
      <dsp:nvSpPr>
        <dsp:cNvPr id="0" name=""/>
        <dsp:cNvSpPr/>
      </dsp:nvSpPr>
      <dsp:spPr>
        <a:xfrm>
          <a:off x="3644404" y="3442879"/>
          <a:ext cx="3264091" cy="61305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 (hike)</a:t>
          </a:r>
          <a:endParaRPr lang="en-US" sz="2400" kern="1200" dirty="0"/>
        </a:p>
      </dsp:txBody>
      <dsp:txXfrm>
        <a:off x="3950933" y="3442879"/>
        <a:ext cx="2651033" cy="613058"/>
      </dsp:txXfrm>
    </dsp:sp>
    <dsp:sp modelId="{AEF368E0-42F0-4F16-8B67-B6337C9EECA9}">
      <dsp:nvSpPr>
        <dsp:cNvPr id="0" name=""/>
        <dsp:cNvSpPr/>
      </dsp:nvSpPr>
      <dsp:spPr>
        <a:xfrm>
          <a:off x="6693924" y="3442879"/>
          <a:ext cx="3264091" cy="61305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a:t>
          </a:r>
          <a:endParaRPr lang="en-US" sz="2400" kern="1200" dirty="0"/>
        </a:p>
      </dsp:txBody>
      <dsp:txXfrm>
        <a:off x="7000453" y="3442879"/>
        <a:ext cx="2651033" cy="613058"/>
      </dsp:txXfrm>
    </dsp:sp>
    <dsp:sp modelId="{43E19BF6-C786-4840-B3FF-A35A2445987D}">
      <dsp:nvSpPr>
        <dsp:cNvPr id="0" name=""/>
        <dsp:cNvSpPr/>
      </dsp:nvSpPr>
      <dsp:spPr>
        <a:xfrm>
          <a:off x="0" y="4265601"/>
          <a:ext cx="3932639" cy="738624"/>
        </a:xfrm>
        <a:prstGeom prst="chevron">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CCC</a:t>
          </a:r>
          <a:endParaRPr lang="en-US" sz="2400" kern="1200" dirty="0"/>
        </a:p>
      </dsp:txBody>
      <dsp:txXfrm>
        <a:off x="369312" y="4265601"/>
        <a:ext cx="3194015" cy="738624"/>
      </dsp:txXfrm>
    </dsp:sp>
    <dsp:sp modelId="{6ABB4AC1-3856-45FC-925D-5A396FA60E55}">
      <dsp:nvSpPr>
        <dsp:cNvPr id="0" name=""/>
        <dsp:cNvSpPr/>
      </dsp:nvSpPr>
      <dsp:spPr>
        <a:xfrm>
          <a:off x="3644404" y="4328380"/>
          <a:ext cx="3264091" cy="61305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 (Tight)</a:t>
          </a:r>
          <a:endParaRPr lang="en-US" sz="2400" kern="1200" dirty="0"/>
        </a:p>
      </dsp:txBody>
      <dsp:txXfrm>
        <a:off x="3950933" y="4328380"/>
        <a:ext cx="2651033" cy="613058"/>
      </dsp:txXfrm>
    </dsp:sp>
    <dsp:sp modelId="{E56231A7-992F-4E40-9524-A2F1108EE684}">
      <dsp:nvSpPr>
        <dsp:cNvPr id="0" name=""/>
        <dsp:cNvSpPr/>
      </dsp:nvSpPr>
      <dsp:spPr>
        <a:xfrm>
          <a:off x="6693924" y="4222128"/>
          <a:ext cx="3264091" cy="8255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 (easy EMI, </a:t>
          </a:r>
          <a:r>
            <a:rPr lang="en-US" sz="2400" kern="1200" dirty="0" err="1" smtClean="0"/>
            <a:t>DownPay</a:t>
          </a:r>
          <a:r>
            <a:rPr lang="en-US" sz="2400" kern="1200" dirty="0" smtClean="0"/>
            <a:t>)</a:t>
          </a:r>
          <a:endParaRPr lang="en-US" sz="2400" kern="1200" dirty="0"/>
        </a:p>
      </dsp:txBody>
      <dsp:txXfrm>
        <a:off x="7106705" y="4222128"/>
        <a:ext cx="2438529" cy="825562"/>
      </dsp:txXfrm>
    </dsp:sp>
    <dsp:sp modelId="{F2B88AFB-B3FA-45EA-A349-EFF96B415CE8}">
      <dsp:nvSpPr>
        <dsp:cNvPr id="0" name=""/>
        <dsp:cNvSpPr/>
      </dsp:nvSpPr>
      <dsp:spPr>
        <a:xfrm>
          <a:off x="0" y="5142542"/>
          <a:ext cx="3932639" cy="7386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OMO|MSS*</a:t>
          </a:r>
          <a:endParaRPr lang="en-US" sz="2400" kern="1200" dirty="0"/>
        </a:p>
      </dsp:txBody>
      <dsp:txXfrm>
        <a:off x="369312" y="5142542"/>
        <a:ext cx="3194015" cy="738624"/>
      </dsp:txXfrm>
    </dsp:sp>
    <dsp:sp modelId="{6F5DC43A-1940-4420-8581-B9C97D3099B6}">
      <dsp:nvSpPr>
        <dsp:cNvPr id="0" name=""/>
        <dsp:cNvSpPr/>
      </dsp:nvSpPr>
      <dsp:spPr>
        <a:xfrm>
          <a:off x="3644404" y="5213881"/>
          <a:ext cx="3264091" cy="61305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Sell</a:t>
          </a:r>
          <a:endParaRPr lang="en-US" sz="2400" kern="1200" dirty="0"/>
        </a:p>
      </dsp:txBody>
      <dsp:txXfrm>
        <a:off x="3950933" y="5213881"/>
        <a:ext cx="2651033" cy="613058"/>
      </dsp:txXfrm>
    </dsp:sp>
    <dsp:sp modelId="{E6E6A836-0BBE-4733-A40A-1D3DB3D78F55}">
      <dsp:nvSpPr>
        <dsp:cNvPr id="0" name=""/>
        <dsp:cNvSpPr/>
      </dsp:nvSpPr>
      <dsp:spPr>
        <a:xfrm>
          <a:off x="6693924" y="5213881"/>
          <a:ext cx="3264091" cy="61305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err="1" smtClean="0"/>
            <a:t>Buy|NA</a:t>
          </a:r>
          <a:r>
            <a:rPr lang="en-US" sz="2400" kern="1200" dirty="0" smtClean="0"/>
            <a:t>*</a:t>
          </a:r>
          <a:endParaRPr lang="en-US" sz="2400" kern="1200" dirty="0"/>
        </a:p>
      </dsp:txBody>
      <dsp:txXfrm>
        <a:off x="7000453" y="5213881"/>
        <a:ext cx="2651033" cy="61305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0B559-FB08-4893-B1DA-5F8BF00CF383}">
      <dsp:nvSpPr>
        <dsp:cNvPr id="0" name=""/>
        <dsp:cNvSpPr/>
      </dsp:nvSpPr>
      <dsp:spPr>
        <a:xfrm>
          <a:off x="0" y="0"/>
          <a:ext cx="6624058" cy="27481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buNone/>
          </a:pPr>
          <a:r>
            <a:rPr lang="en-US" sz="2900" kern="1200" dirty="0">
              <a:solidFill>
                <a:sysClr val="window" lastClr="FFFFFF"/>
              </a:solidFill>
              <a:latin typeface="Franklin Gothic Medium Cond" panose="020B0606030402020204" pitchFamily="34" charset="0"/>
              <a:ea typeface="+mn-ea"/>
              <a:cs typeface="+mn-cs"/>
            </a:rPr>
            <a:t>Quantitative/Gen./Indirect</a:t>
          </a:r>
        </a:p>
        <a:p>
          <a:pPr marL="228600" lvl="1" indent="-228600" algn="l" defTabSz="1022350">
            <a:lnSpc>
              <a:spcPct val="90000"/>
            </a:lnSpc>
            <a:spcBef>
              <a:spcPct val="0"/>
            </a:spcBef>
            <a:spcAft>
              <a:spcPct val="15000"/>
            </a:spcAft>
            <a:buChar char="••"/>
          </a:pPr>
          <a:r>
            <a:rPr lang="en-US" sz="2300" strike="sngStrike" kern="1200" dirty="0">
              <a:solidFill>
                <a:sysClr val="window" lastClr="FFFFFF"/>
              </a:solidFill>
              <a:latin typeface="Franklin Gothic Medium Cond" panose="020B0606030402020204" pitchFamily="34" charset="0"/>
              <a:ea typeface="+mn-ea"/>
              <a:cs typeface="+mn-cs"/>
            </a:rPr>
            <a:t>Reserve Ratios (CRR, SLR)</a:t>
          </a:r>
        </a:p>
        <a:p>
          <a:pPr marL="228600" lvl="1" indent="-228600" algn="l" defTabSz="1022350">
            <a:lnSpc>
              <a:spcPct val="90000"/>
            </a:lnSpc>
            <a:spcBef>
              <a:spcPct val="0"/>
            </a:spcBef>
            <a:spcAft>
              <a:spcPct val="15000"/>
            </a:spcAft>
            <a:buChar char="••"/>
          </a:pPr>
          <a:r>
            <a:rPr lang="en-US" sz="2300" strike="sngStrike" kern="1200" dirty="0" smtClean="0">
              <a:solidFill>
                <a:sysClr val="window" lastClr="FFFFFF"/>
              </a:solidFill>
              <a:latin typeface="Franklin Gothic Medium Cond" panose="020B0606030402020204" pitchFamily="34" charset="0"/>
              <a:ea typeface="+mn-ea"/>
              <a:cs typeface="+mn-cs"/>
            </a:rPr>
            <a:t>OMO &amp; MSS</a:t>
          </a:r>
          <a:endParaRPr lang="en-US" sz="2300" strike="sngStrike"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strike="sngStrike" kern="1200" dirty="0">
              <a:solidFill>
                <a:sysClr val="window" lastClr="FFFFFF"/>
              </a:solidFill>
              <a:latin typeface="Franklin Gothic Medium Cond" panose="020B0606030402020204" pitchFamily="34" charset="0"/>
              <a:ea typeface="+mn-ea"/>
              <a:cs typeface="+mn-cs"/>
            </a:rPr>
            <a:t>Rates: Bank, MSF, LAF [Repo, RR]</a:t>
          </a:r>
        </a:p>
        <a:p>
          <a:pPr marL="228600" lvl="1" indent="-228600" algn="l" defTabSz="1022350">
            <a:lnSpc>
              <a:spcPct val="90000"/>
            </a:lnSpc>
            <a:spcBef>
              <a:spcPct val="0"/>
            </a:spcBef>
            <a:spcAft>
              <a:spcPct val="15000"/>
            </a:spcAft>
            <a:buChar char="••"/>
          </a:pPr>
          <a:r>
            <a:rPr lang="en-US" sz="2300" strike="sngStrike" kern="1200" dirty="0" smtClean="0">
              <a:solidFill>
                <a:sysClr val="window" lastClr="FFFFFF"/>
              </a:solidFill>
              <a:latin typeface="Franklin Gothic Medium Cond" panose="020B0606030402020204" pitchFamily="34" charset="0"/>
              <a:ea typeface="+mn-ea"/>
              <a:cs typeface="+mn-cs"/>
            </a:rPr>
            <a:t>+review of last one year’s policies</a:t>
          </a:r>
          <a:endParaRPr lang="en-US" sz="2300" strike="sngStrike" kern="1200" dirty="0">
            <a:solidFill>
              <a:sysClr val="window" lastClr="FFFFFF"/>
            </a:solidFill>
            <a:latin typeface="Franklin Gothic Medium Cond" panose="020B0606030402020204" pitchFamily="34" charset="0"/>
            <a:ea typeface="+mn-ea"/>
            <a:cs typeface="+mn-cs"/>
          </a:endParaRPr>
        </a:p>
      </dsp:txBody>
      <dsp:txXfrm>
        <a:off x="1599628" y="0"/>
        <a:ext cx="5024429" cy="2748170"/>
      </dsp:txXfrm>
    </dsp:sp>
    <dsp:sp modelId="{1788DC5B-7106-4C6E-91A9-17F5C999B125}">
      <dsp:nvSpPr>
        <dsp:cNvPr id="0" name=""/>
        <dsp:cNvSpPr/>
      </dsp:nvSpPr>
      <dsp:spPr>
        <a:xfrm>
          <a:off x="274817" y="473619"/>
          <a:ext cx="1324811" cy="1800931"/>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9B7839-990A-43CC-A7E1-6883DC84DFE5}">
      <dsp:nvSpPr>
        <dsp:cNvPr id="0" name=""/>
        <dsp:cNvSpPr/>
      </dsp:nvSpPr>
      <dsp:spPr>
        <a:xfrm>
          <a:off x="0" y="3022987"/>
          <a:ext cx="6624058" cy="27481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buNone/>
          </a:pPr>
          <a:r>
            <a:rPr lang="en-US" sz="2900" kern="1200" dirty="0">
              <a:solidFill>
                <a:sysClr val="window" lastClr="FFFFFF"/>
              </a:solidFill>
              <a:latin typeface="Franklin Gothic Medium Cond" panose="020B0606030402020204" pitchFamily="34" charset="0"/>
              <a:ea typeface="+mn-ea"/>
              <a:cs typeface="+mn-cs"/>
            </a:rPr>
            <a:t>Qualitative: Selective, Direct</a:t>
          </a:r>
        </a:p>
        <a:p>
          <a:pPr marL="228600" lvl="1" indent="-228600" algn="l" defTabSz="1022350">
            <a:lnSpc>
              <a:spcPct val="90000"/>
            </a:lnSpc>
            <a:spcBef>
              <a:spcPct val="0"/>
            </a:spcBef>
            <a:spcAft>
              <a:spcPct val="15000"/>
            </a:spcAft>
            <a:buChar char="••"/>
          </a:pPr>
          <a:r>
            <a:rPr lang="en-US" sz="2300" kern="1200" dirty="0" smtClean="0">
              <a:solidFill>
                <a:sysClr val="window" lastClr="FFFFFF"/>
              </a:solidFill>
              <a:latin typeface="Franklin Gothic Medium Cond" panose="020B0606030402020204" pitchFamily="34" charset="0"/>
              <a:ea typeface="+mn-ea"/>
              <a:cs typeface="+mn-cs"/>
            </a:rPr>
            <a:t>Selective Credit Control (SCC), PSL: Credit </a:t>
          </a:r>
          <a:r>
            <a:rPr lang="en-US" sz="2300" strike="noStrike" kern="1200" dirty="0" smtClean="0">
              <a:solidFill>
                <a:sysClr val="window" lastClr="FFFFFF"/>
              </a:solidFill>
              <a:latin typeface="Franklin Gothic Medium Cond" panose="020B0606030402020204" pitchFamily="34" charset="0"/>
              <a:ea typeface="+mn-ea"/>
              <a:cs typeface="+mn-cs"/>
            </a:rPr>
            <a:t>Rationing, </a:t>
          </a:r>
          <a:r>
            <a:rPr lang="en-US" sz="2300" strike="sngStrike" kern="1200" dirty="0" smtClean="0">
              <a:solidFill>
                <a:sysClr val="window" lastClr="FFFFFF"/>
              </a:solidFill>
              <a:latin typeface="Franklin Gothic Medium Cond" panose="020B0606030402020204" pitchFamily="34" charset="0"/>
              <a:ea typeface="+mn-ea"/>
              <a:cs typeface="+mn-cs"/>
            </a:rPr>
            <a:t>Subsidy [fiscal policy]</a:t>
          </a:r>
          <a:endParaRPr lang="en-US" sz="2300" strike="sngStrike"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kern="1200" dirty="0" smtClean="0">
              <a:solidFill>
                <a:sysClr val="window" lastClr="FFFFFF"/>
              </a:solidFill>
              <a:latin typeface="Franklin Gothic Medium Cond" panose="020B0606030402020204" pitchFamily="34" charset="0"/>
              <a:ea typeface="+mn-ea"/>
              <a:cs typeface="+mn-cs"/>
            </a:rPr>
            <a:t>Consumer Credit control / EMI</a:t>
          </a:r>
          <a:endParaRPr lang="en-US" sz="2300"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u="sng" kern="1200" dirty="0" smtClean="0">
              <a:solidFill>
                <a:sysClr val="window" lastClr="FFFFFF"/>
              </a:solidFill>
              <a:latin typeface="Franklin Gothic Medium Cond" panose="020B0606030402020204" pitchFamily="34" charset="0"/>
              <a:ea typeface="+mn-ea"/>
              <a:cs typeface="+mn-cs"/>
            </a:rPr>
            <a:t>Margin / LTV </a:t>
          </a:r>
          <a:endParaRPr lang="en-US" sz="2300" u="sng"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kern="1200" dirty="0">
              <a:solidFill>
                <a:sysClr val="window" lastClr="FFFFFF"/>
              </a:solidFill>
              <a:latin typeface="Franklin Gothic Medium Cond" panose="020B0606030402020204" pitchFamily="34" charset="0"/>
              <a:ea typeface="+mn-ea"/>
              <a:cs typeface="+mn-cs"/>
            </a:rPr>
            <a:t>Moral Suasion</a:t>
          </a:r>
        </a:p>
        <a:p>
          <a:pPr marL="228600" lvl="1" indent="-228600" algn="l" defTabSz="1022350">
            <a:lnSpc>
              <a:spcPct val="90000"/>
            </a:lnSpc>
            <a:spcBef>
              <a:spcPct val="0"/>
            </a:spcBef>
            <a:spcAft>
              <a:spcPct val="15000"/>
            </a:spcAft>
            <a:buChar char="••"/>
          </a:pPr>
          <a:r>
            <a:rPr lang="en-US" sz="2300" kern="1200" dirty="0">
              <a:solidFill>
                <a:sysClr val="window" lastClr="FFFFFF"/>
              </a:solidFill>
              <a:latin typeface="Franklin Gothic Medium Cond" panose="020B0606030402020204" pitchFamily="34" charset="0"/>
              <a:ea typeface="+mn-ea"/>
              <a:cs typeface="+mn-cs"/>
            </a:rPr>
            <a:t>Direct Action</a:t>
          </a:r>
        </a:p>
      </dsp:txBody>
      <dsp:txXfrm>
        <a:off x="1599628" y="3022987"/>
        <a:ext cx="5024429" cy="2748170"/>
      </dsp:txXfrm>
    </dsp:sp>
    <dsp:sp modelId="{0699BE69-639C-4ECE-B3BF-B56477592864}">
      <dsp:nvSpPr>
        <dsp:cNvPr id="0" name=""/>
        <dsp:cNvSpPr/>
      </dsp:nvSpPr>
      <dsp:spPr>
        <a:xfrm>
          <a:off x="274817" y="3629311"/>
          <a:ext cx="1324811" cy="1535523"/>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7407B-2AB8-49A8-8AF4-82784044E43D}">
      <dsp:nvSpPr>
        <dsp:cNvPr id="0" name=""/>
        <dsp:cNvSpPr/>
      </dsp:nvSpPr>
      <dsp:spPr>
        <a:xfrm>
          <a:off x="993384" y="0"/>
          <a:ext cx="3176370" cy="65421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Combat</a:t>
          </a:r>
          <a:endParaRPr lang="en-US" sz="2400" kern="1200" dirty="0"/>
        </a:p>
      </dsp:txBody>
      <dsp:txXfrm>
        <a:off x="1320489" y="0"/>
        <a:ext cx="2522160" cy="654210"/>
      </dsp:txXfrm>
    </dsp:sp>
    <dsp:sp modelId="{9BA8E901-4F2C-4413-AEB1-30E519BCC3D8}">
      <dsp:nvSpPr>
        <dsp:cNvPr id="0" name=""/>
        <dsp:cNvSpPr/>
      </dsp:nvSpPr>
      <dsp:spPr>
        <a:xfrm>
          <a:off x="3957130" y="0"/>
          <a:ext cx="2636387" cy="5429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Inflation</a:t>
          </a:r>
          <a:endParaRPr lang="en-US" sz="1900" kern="1200" dirty="0"/>
        </a:p>
      </dsp:txBody>
      <dsp:txXfrm>
        <a:off x="4228627" y="0"/>
        <a:ext cx="2093393" cy="542994"/>
      </dsp:txXfrm>
    </dsp:sp>
    <dsp:sp modelId="{F6758218-6559-4511-AFDE-13B4C6505DAE}">
      <dsp:nvSpPr>
        <dsp:cNvPr id="0" name=""/>
        <dsp:cNvSpPr/>
      </dsp:nvSpPr>
      <dsp:spPr>
        <a:xfrm>
          <a:off x="6403470" y="0"/>
          <a:ext cx="2636387" cy="5429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Deflation</a:t>
          </a:r>
          <a:endParaRPr lang="en-US" sz="1900" kern="1200" dirty="0"/>
        </a:p>
      </dsp:txBody>
      <dsp:txXfrm>
        <a:off x="6674967" y="0"/>
        <a:ext cx="2093393" cy="542994"/>
      </dsp:txXfrm>
    </dsp:sp>
    <dsp:sp modelId="{275FCE47-43E0-48B9-A485-95D90BA45A4A}">
      <dsp:nvSpPr>
        <dsp:cNvPr id="0" name=""/>
        <dsp:cNvSpPr/>
      </dsp:nvSpPr>
      <dsp:spPr>
        <a:xfrm>
          <a:off x="993384" y="631535"/>
          <a:ext cx="3176370" cy="65421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Money?</a:t>
          </a:r>
          <a:endParaRPr lang="en-US" sz="2400" kern="1200" dirty="0"/>
        </a:p>
      </dsp:txBody>
      <dsp:txXfrm>
        <a:off x="1320489" y="631535"/>
        <a:ext cx="2522160" cy="654210"/>
      </dsp:txXfrm>
    </dsp:sp>
    <dsp:sp modelId="{D1BFD676-7BA3-4EE2-B17F-C11FE4AAFBFD}">
      <dsp:nvSpPr>
        <dsp:cNvPr id="0" name=""/>
        <dsp:cNvSpPr/>
      </dsp:nvSpPr>
      <dsp:spPr>
        <a:xfrm>
          <a:off x="3957130" y="687142"/>
          <a:ext cx="2636387" cy="5429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Tight / Dear</a:t>
          </a:r>
          <a:endParaRPr lang="en-US" sz="1900" kern="1200" dirty="0"/>
        </a:p>
      </dsp:txBody>
      <dsp:txXfrm>
        <a:off x="4228627" y="687142"/>
        <a:ext cx="2093393" cy="542994"/>
      </dsp:txXfrm>
    </dsp:sp>
    <dsp:sp modelId="{E96EFA95-CC63-43AB-9DD8-90D204122696}">
      <dsp:nvSpPr>
        <dsp:cNvPr id="0" name=""/>
        <dsp:cNvSpPr/>
      </dsp:nvSpPr>
      <dsp:spPr>
        <a:xfrm>
          <a:off x="6403470" y="687142"/>
          <a:ext cx="2636387" cy="5429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Easy / Cheap</a:t>
          </a:r>
          <a:endParaRPr lang="en-US" sz="1900" kern="1200" dirty="0"/>
        </a:p>
      </dsp:txBody>
      <dsp:txXfrm>
        <a:off x="6674967" y="687142"/>
        <a:ext cx="2093393" cy="542994"/>
      </dsp:txXfrm>
    </dsp:sp>
    <dsp:sp modelId="{4B729C95-4330-4148-B213-32A6F00B4072}">
      <dsp:nvSpPr>
        <dsp:cNvPr id="0" name=""/>
        <dsp:cNvSpPr/>
      </dsp:nvSpPr>
      <dsp:spPr>
        <a:xfrm>
          <a:off x="993384" y="1377335"/>
          <a:ext cx="3176370" cy="65421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Money supply</a:t>
          </a:r>
          <a:endParaRPr lang="en-US" sz="2400" kern="1200" dirty="0"/>
        </a:p>
      </dsp:txBody>
      <dsp:txXfrm>
        <a:off x="1320489" y="1377335"/>
        <a:ext cx="2522160" cy="654210"/>
      </dsp:txXfrm>
    </dsp:sp>
    <dsp:sp modelId="{8D5D9007-CF33-49B5-AC4E-48D47A2C09B4}">
      <dsp:nvSpPr>
        <dsp:cNvPr id="0" name=""/>
        <dsp:cNvSpPr/>
      </dsp:nvSpPr>
      <dsp:spPr>
        <a:xfrm>
          <a:off x="3957130" y="1432942"/>
          <a:ext cx="2636387" cy="5429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a:t>
          </a:r>
          <a:endParaRPr lang="en-US" sz="1900" kern="1200" dirty="0"/>
        </a:p>
      </dsp:txBody>
      <dsp:txXfrm>
        <a:off x="4228627" y="1432942"/>
        <a:ext cx="2093393" cy="542994"/>
      </dsp:txXfrm>
    </dsp:sp>
    <dsp:sp modelId="{68D4C71B-AD7E-4660-A079-B6220ECFBB13}">
      <dsp:nvSpPr>
        <dsp:cNvPr id="0" name=""/>
        <dsp:cNvSpPr/>
      </dsp:nvSpPr>
      <dsp:spPr>
        <a:xfrm>
          <a:off x="6403470" y="1432942"/>
          <a:ext cx="2636387" cy="5429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a:t>
          </a:r>
          <a:endParaRPr lang="en-US" sz="1900" kern="1200" dirty="0"/>
        </a:p>
      </dsp:txBody>
      <dsp:txXfrm>
        <a:off x="6674967" y="1432942"/>
        <a:ext cx="2093393" cy="542994"/>
      </dsp:txXfrm>
    </dsp:sp>
    <dsp:sp modelId="{7FB618B3-B0AA-49A0-A29D-06DE778D713E}">
      <dsp:nvSpPr>
        <dsp:cNvPr id="0" name=""/>
        <dsp:cNvSpPr/>
      </dsp:nvSpPr>
      <dsp:spPr>
        <a:xfrm>
          <a:off x="993384" y="2123134"/>
          <a:ext cx="3176370" cy="65421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CRR/SLR</a:t>
          </a:r>
          <a:endParaRPr lang="en-US" sz="2400" kern="1200" dirty="0"/>
        </a:p>
      </dsp:txBody>
      <dsp:txXfrm>
        <a:off x="1320489" y="2123134"/>
        <a:ext cx="2522160" cy="654210"/>
      </dsp:txXfrm>
    </dsp:sp>
    <dsp:sp modelId="{6C3BAA77-48E8-47D3-9E75-33E26DBBF6FC}">
      <dsp:nvSpPr>
        <dsp:cNvPr id="0" name=""/>
        <dsp:cNvSpPr/>
      </dsp:nvSpPr>
      <dsp:spPr>
        <a:xfrm>
          <a:off x="3957130" y="2178742"/>
          <a:ext cx="2636387" cy="5429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a:t>
          </a:r>
          <a:endParaRPr lang="en-US" sz="1900" kern="1200" dirty="0"/>
        </a:p>
      </dsp:txBody>
      <dsp:txXfrm>
        <a:off x="4228627" y="2178742"/>
        <a:ext cx="2093393" cy="542994"/>
      </dsp:txXfrm>
    </dsp:sp>
    <dsp:sp modelId="{83A3A800-AA53-41C6-B5F0-41475BC1EF26}">
      <dsp:nvSpPr>
        <dsp:cNvPr id="0" name=""/>
        <dsp:cNvSpPr/>
      </dsp:nvSpPr>
      <dsp:spPr>
        <a:xfrm>
          <a:off x="6403470" y="2178742"/>
          <a:ext cx="2636387" cy="5429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a:t>
          </a:r>
          <a:endParaRPr lang="en-US" sz="1900" kern="1200" dirty="0"/>
        </a:p>
      </dsp:txBody>
      <dsp:txXfrm>
        <a:off x="6674967" y="2178742"/>
        <a:ext cx="2093393" cy="542994"/>
      </dsp:txXfrm>
    </dsp:sp>
    <dsp:sp modelId="{49670A67-EEB4-4DD8-85C4-7C9AB76783B2}">
      <dsp:nvSpPr>
        <dsp:cNvPr id="0" name=""/>
        <dsp:cNvSpPr/>
      </dsp:nvSpPr>
      <dsp:spPr>
        <a:xfrm>
          <a:off x="993384" y="2868934"/>
          <a:ext cx="3176370" cy="65421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Policy Rate (Repo Rate)</a:t>
          </a:r>
          <a:endParaRPr lang="en-US" sz="2400" kern="1200" dirty="0"/>
        </a:p>
      </dsp:txBody>
      <dsp:txXfrm>
        <a:off x="1320489" y="2868934"/>
        <a:ext cx="2522160" cy="654210"/>
      </dsp:txXfrm>
    </dsp:sp>
    <dsp:sp modelId="{2D5A66F6-3F03-4DF8-A2E8-0CDBDC786E02}">
      <dsp:nvSpPr>
        <dsp:cNvPr id="0" name=""/>
        <dsp:cNvSpPr/>
      </dsp:nvSpPr>
      <dsp:spPr>
        <a:xfrm>
          <a:off x="3957130" y="2924541"/>
          <a:ext cx="2636387" cy="5429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 (hike)</a:t>
          </a:r>
          <a:endParaRPr lang="en-US" sz="1900" kern="1200" dirty="0"/>
        </a:p>
      </dsp:txBody>
      <dsp:txXfrm>
        <a:off x="4228627" y="2924541"/>
        <a:ext cx="2093393" cy="542994"/>
      </dsp:txXfrm>
    </dsp:sp>
    <dsp:sp modelId="{AEF368E0-42F0-4F16-8B67-B6337C9EECA9}">
      <dsp:nvSpPr>
        <dsp:cNvPr id="0" name=""/>
        <dsp:cNvSpPr/>
      </dsp:nvSpPr>
      <dsp:spPr>
        <a:xfrm>
          <a:off x="6403470" y="2924541"/>
          <a:ext cx="2636387" cy="5429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a:t>
          </a:r>
          <a:endParaRPr lang="en-US" sz="1900" kern="1200" dirty="0"/>
        </a:p>
      </dsp:txBody>
      <dsp:txXfrm>
        <a:off x="6674967" y="2924541"/>
        <a:ext cx="2093393" cy="542994"/>
      </dsp:txXfrm>
    </dsp:sp>
    <dsp:sp modelId="{43E19BF6-C786-4840-B3FF-A35A2445987D}">
      <dsp:nvSpPr>
        <dsp:cNvPr id="0" name=""/>
        <dsp:cNvSpPr/>
      </dsp:nvSpPr>
      <dsp:spPr>
        <a:xfrm>
          <a:off x="993384" y="3614734"/>
          <a:ext cx="3176370" cy="654210"/>
        </a:xfrm>
        <a:prstGeom prst="chevron">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CCC</a:t>
          </a:r>
          <a:endParaRPr lang="en-US" sz="2400" kern="1200" dirty="0"/>
        </a:p>
      </dsp:txBody>
      <dsp:txXfrm>
        <a:off x="1320489" y="3614734"/>
        <a:ext cx="2522160" cy="654210"/>
      </dsp:txXfrm>
    </dsp:sp>
    <dsp:sp modelId="{6ABB4AC1-3856-45FC-925D-5A396FA60E55}">
      <dsp:nvSpPr>
        <dsp:cNvPr id="0" name=""/>
        <dsp:cNvSpPr/>
      </dsp:nvSpPr>
      <dsp:spPr>
        <a:xfrm>
          <a:off x="3957130" y="3670341"/>
          <a:ext cx="2636387" cy="5429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 (Tight)</a:t>
          </a:r>
          <a:endParaRPr lang="en-US" sz="1900" kern="1200" dirty="0"/>
        </a:p>
      </dsp:txBody>
      <dsp:txXfrm>
        <a:off x="4228627" y="3670341"/>
        <a:ext cx="2093393" cy="542994"/>
      </dsp:txXfrm>
    </dsp:sp>
    <dsp:sp modelId="{E56231A7-992F-4E40-9524-A2F1108EE684}">
      <dsp:nvSpPr>
        <dsp:cNvPr id="0" name=""/>
        <dsp:cNvSpPr/>
      </dsp:nvSpPr>
      <dsp:spPr>
        <a:xfrm>
          <a:off x="6403470" y="3670341"/>
          <a:ext cx="2636387" cy="5429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 (easy EMI, </a:t>
          </a:r>
          <a:r>
            <a:rPr lang="en-US" sz="1900" kern="1200" dirty="0" err="1" smtClean="0"/>
            <a:t>DownPay</a:t>
          </a:r>
          <a:r>
            <a:rPr lang="en-US" sz="1900" kern="1200" dirty="0" smtClean="0"/>
            <a:t>)</a:t>
          </a:r>
          <a:endParaRPr lang="en-US" sz="1900" kern="1200" dirty="0"/>
        </a:p>
      </dsp:txBody>
      <dsp:txXfrm>
        <a:off x="6674967" y="3670341"/>
        <a:ext cx="2093393" cy="542994"/>
      </dsp:txXfrm>
    </dsp:sp>
    <dsp:sp modelId="{345DA060-4CB2-408C-9A3C-2B4AF12EF273}">
      <dsp:nvSpPr>
        <dsp:cNvPr id="0" name=""/>
        <dsp:cNvSpPr/>
      </dsp:nvSpPr>
      <dsp:spPr>
        <a:xfrm>
          <a:off x="993384" y="4360533"/>
          <a:ext cx="3176370" cy="654210"/>
        </a:xfrm>
        <a:prstGeom prst="chevron">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LTV/ Margin Req.</a:t>
          </a:r>
          <a:endParaRPr lang="en-US" sz="2400" kern="1200" dirty="0"/>
        </a:p>
      </dsp:txBody>
      <dsp:txXfrm>
        <a:off x="1320489" y="4360533"/>
        <a:ext cx="2522160" cy="654210"/>
      </dsp:txXfrm>
    </dsp:sp>
    <dsp:sp modelId="{44B3B5B3-AF06-4436-8945-6DA23B6D4F3C}">
      <dsp:nvSpPr>
        <dsp:cNvPr id="0" name=""/>
        <dsp:cNvSpPr/>
      </dsp:nvSpPr>
      <dsp:spPr>
        <a:xfrm>
          <a:off x="3957130" y="4416141"/>
          <a:ext cx="2636387" cy="5429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Lower: 60%-&gt;40%</a:t>
          </a:r>
          <a:endParaRPr lang="en-US" sz="1900" kern="1200" dirty="0"/>
        </a:p>
      </dsp:txBody>
      <dsp:txXfrm>
        <a:off x="4228627" y="4416141"/>
        <a:ext cx="2093393" cy="542994"/>
      </dsp:txXfrm>
    </dsp:sp>
    <dsp:sp modelId="{486FD29B-033E-4318-82FD-A9007563DFA5}">
      <dsp:nvSpPr>
        <dsp:cNvPr id="0" name=""/>
        <dsp:cNvSpPr/>
      </dsp:nvSpPr>
      <dsp:spPr>
        <a:xfrm>
          <a:off x="6403470" y="4416141"/>
          <a:ext cx="2636387" cy="5429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Higher: 60-&gt;80%</a:t>
          </a:r>
          <a:endParaRPr lang="en-US" sz="1900" kern="1200" dirty="0"/>
        </a:p>
      </dsp:txBody>
      <dsp:txXfrm>
        <a:off x="6674967" y="4416141"/>
        <a:ext cx="2093393" cy="542994"/>
      </dsp:txXfrm>
    </dsp:sp>
    <dsp:sp modelId="{F2B88AFB-B3FA-45EA-A349-EFF96B415CE8}">
      <dsp:nvSpPr>
        <dsp:cNvPr id="0" name=""/>
        <dsp:cNvSpPr/>
      </dsp:nvSpPr>
      <dsp:spPr>
        <a:xfrm>
          <a:off x="993384" y="5106333"/>
          <a:ext cx="3176370" cy="65421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OMO|MSS*</a:t>
          </a:r>
          <a:endParaRPr lang="en-US" sz="2400" kern="1200" dirty="0"/>
        </a:p>
      </dsp:txBody>
      <dsp:txXfrm>
        <a:off x="1320489" y="5106333"/>
        <a:ext cx="2522160" cy="654210"/>
      </dsp:txXfrm>
    </dsp:sp>
    <dsp:sp modelId="{6F5DC43A-1940-4420-8581-B9C97D3099B6}">
      <dsp:nvSpPr>
        <dsp:cNvPr id="0" name=""/>
        <dsp:cNvSpPr/>
      </dsp:nvSpPr>
      <dsp:spPr>
        <a:xfrm>
          <a:off x="3957130" y="5161940"/>
          <a:ext cx="2636387" cy="5429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Sell</a:t>
          </a:r>
          <a:endParaRPr lang="en-US" sz="1900" kern="1200" dirty="0"/>
        </a:p>
      </dsp:txBody>
      <dsp:txXfrm>
        <a:off x="4228627" y="5161940"/>
        <a:ext cx="2093393" cy="542994"/>
      </dsp:txXfrm>
    </dsp:sp>
    <dsp:sp modelId="{E6E6A836-0BBE-4733-A40A-1D3DB3D78F55}">
      <dsp:nvSpPr>
        <dsp:cNvPr id="0" name=""/>
        <dsp:cNvSpPr/>
      </dsp:nvSpPr>
      <dsp:spPr>
        <a:xfrm>
          <a:off x="6403470" y="5161940"/>
          <a:ext cx="2636387" cy="5429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err="1" smtClean="0"/>
            <a:t>Buy|NA</a:t>
          </a:r>
          <a:r>
            <a:rPr lang="en-US" sz="1900" kern="1200" dirty="0" smtClean="0"/>
            <a:t>*</a:t>
          </a:r>
          <a:endParaRPr lang="en-US" sz="1900" kern="1200" dirty="0"/>
        </a:p>
      </dsp:txBody>
      <dsp:txXfrm>
        <a:off x="6674967" y="5161940"/>
        <a:ext cx="2093393" cy="54299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0B559-FB08-4893-B1DA-5F8BF00CF383}">
      <dsp:nvSpPr>
        <dsp:cNvPr id="0" name=""/>
        <dsp:cNvSpPr/>
      </dsp:nvSpPr>
      <dsp:spPr>
        <a:xfrm>
          <a:off x="0" y="0"/>
          <a:ext cx="6624058" cy="27481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buNone/>
          </a:pPr>
          <a:r>
            <a:rPr lang="en-US" sz="2900" kern="1200" dirty="0">
              <a:solidFill>
                <a:sysClr val="window" lastClr="FFFFFF"/>
              </a:solidFill>
              <a:latin typeface="Franklin Gothic Medium Cond" panose="020B0606030402020204" pitchFamily="34" charset="0"/>
              <a:ea typeface="+mn-ea"/>
              <a:cs typeface="+mn-cs"/>
            </a:rPr>
            <a:t>Quantitative/Gen./Indirect</a:t>
          </a:r>
        </a:p>
        <a:p>
          <a:pPr marL="228600" lvl="1" indent="-228600" algn="l" defTabSz="1022350">
            <a:lnSpc>
              <a:spcPct val="90000"/>
            </a:lnSpc>
            <a:spcBef>
              <a:spcPct val="0"/>
            </a:spcBef>
            <a:spcAft>
              <a:spcPct val="15000"/>
            </a:spcAft>
            <a:buChar char="••"/>
          </a:pPr>
          <a:r>
            <a:rPr lang="en-US" sz="2300" strike="sngStrike" kern="1200" dirty="0">
              <a:solidFill>
                <a:sysClr val="window" lastClr="FFFFFF"/>
              </a:solidFill>
              <a:latin typeface="Franklin Gothic Medium Cond" panose="020B0606030402020204" pitchFamily="34" charset="0"/>
              <a:ea typeface="+mn-ea"/>
              <a:cs typeface="+mn-cs"/>
            </a:rPr>
            <a:t>Reserve Ratios (CRR, SLR)</a:t>
          </a:r>
        </a:p>
        <a:p>
          <a:pPr marL="228600" lvl="1" indent="-228600" algn="l" defTabSz="1022350">
            <a:lnSpc>
              <a:spcPct val="90000"/>
            </a:lnSpc>
            <a:spcBef>
              <a:spcPct val="0"/>
            </a:spcBef>
            <a:spcAft>
              <a:spcPct val="15000"/>
            </a:spcAft>
            <a:buChar char="••"/>
          </a:pPr>
          <a:r>
            <a:rPr lang="en-US" sz="2300" strike="sngStrike" kern="1200" dirty="0" smtClean="0">
              <a:solidFill>
                <a:sysClr val="window" lastClr="FFFFFF"/>
              </a:solidFill>
              <a:latin typeface="Franklin Gothic Medium Cond" panose="020B0606030402020204" pitchFamily="34" charset="0"/>
              <a:ea typeface="+mn-ea"/>
              <a:cs typeface="+mn-cs"/>
            </a:rPr>
            <a:t>OMO &amp; MSS</a:t>
          </a:r>
          <a:endParaRPr lang="en-US" sz="2300" strike="sngStrike"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strike="sngStrike" kern="1200" dirty="0">
              <a:solidFill>
                <a:sysClr val="window" lastClr="FFFFFF"/>
              </a:solidFill>
              <a:latin typeface="Franklin Gothic Medium Cond" panose="020B0606030402020204" pitchFamily="34" charset="0"/>
              <a:ea typeface="+mn-ea"/>
              <a:cs typeface="+mn-cs"/>
            </a:rPr>
            <a:t>Rates: Bank, MSF, LAF [Repo, RR]</a:t>
          </a:r>
        </a:p>
        <a:p>
          <a:pPr marL="228600" lvl="1" indent="-228600" algn="l" defTabSz="1022350">
            <a:lnSpc>
              <a:spcPct val="90000"/>
            </a:lnSpc>
            <a:spcBef>
              <a:spcPct val="0"/>
            </a:spcBef>
            <a:spcAft>
              <a:spcPct val="15000"/>
            </a:spcAft>
            <a:buChar char="••"/>
          </a:pPr>
          <a:r>
            <a:rPr lang="en-US" sz="2300" strike="sngStrike" kern="1200" dirty="0" smtClean="0">
              <a:solidFill>
                <a:sysClr val="window" lastClr="FFFFFF"/>
              </a:solidFill>
              <a:latin typeface="Franklin Gothic Medium Cond" panose="020B0606030402020204" pitchFamily="34" charset="0"/>
              <a:ea typeface="+mn-ea"/>
              <a:cs typeface="+mn-cs"/>
            </a:rPr>
            <a:t>+review of last one year’s policies</a:t>
          </a:r>
          <a:endParaRPr lang="en-US" sz="2300" strike="sngStrike" kern="1200" dirty="0">
            <a:solidFill>
              <a:sysClr val="window" lastClr="FFFFFF"/>
            </a:solidFill>
            <a:latin typeface="Franklin Gothic Medium Cond" panose="020B0606030402020204" pitchFamily="34" charset="0"/>
            <a:ea typeface="+mn-ea"/>
            <a:cs typeface="+mn-cs"/>
          </a:endParaRPr>
        </a:p>
      </dsp:txBody>
      <dsp:txXfrm>
        <a:off x="1599628" y="0"/>
        <a:ext cx="5024429" cy="2748170"/>
      </dsp:txXfrm>
    </dsp:sp>
    <dsp:sp modelId="{1788DC5B-7106-4C6E-91A9-17F5C999B125}">
      <dsp:nvSpPr>
        <dsp:cNvPr id="0" name=""/>
        <dsp:cNvSpPr/>
      </dsp:nvSpPr>
      <dsp:spPr>
        <a:xfrm>
          <a:off x="274817" y="473619"/>
          <a:ext cx="1324811" cy="1800931"/>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9B7839-990A-43CC-A7E1-6883DC84DFE5}">
      <dsp:nvSpPr>
        <dsp:cNvPr id="0" name=""/>
        <dsp:cNvSpPr/>
      </dsp:nvSpPr>
      <dsp:spPr>
        <a:xfrm>
          <a:off x="0" y="3022987"/>
          <a:ext cx="6624058" cy="27481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buNone/>
          </a:pPr>
          <a:r>
            <a:rPr lang="en-US" sz="2900" kern="1200" dirty="0">
              <a:solidFill>
                <a:sysClr val="window" lastClr="FFFFFF"/>
              </a:solidFill>
              <a:latin typeface="Franklin Gothic Medium Cond" panose="020B0606030402020204" pitchFamily="34" charset="0"/>
              <a:ea typeface="+mn-ea"/>
              <a:cs typeface="+mn-cs"/>
            </a:rPr>
            <a:t>Qualitative: Selective, Direct</a:t>
          </a:r>
        </a:p>
        <a:p>
          <a:pPr marL="228600" lvl="1" indent="-228600" algn="l" defTabSz="1022350">
            <a:lnSpc>
              <a:spcPct val="90000"/>
            </a:lnSpc>
            <a:spcBef>
              <a:spcPct val="0"/>
            </a:spcBef>
            <a:spcAft>
              <a:spcPct val="15000"/>
            </a:spcAft>
            <a:buChar char="••"/>
          </a:pPr>
          <a:r>
            <a:rPr lang="en-US" sz="2300" kern="1200" dirty="0" smtClean="0">
              <a:solidFill>
                <a:sysClr val="window" lastClr="FFFFFF"/>
              </a:solidFill>
              <a:latin typeface="Franklin Gothic Medium Cond" panose="020B0606030402020204" pitchFamily="34" charset="0"/>
              <a:ea typeface="+mn-ea"/>
              <a:cs typeface="+mn-cs"/>
            </a:rPr>
            <a:t>Selective Credit Control (SCC), PSL: Credit </a:t>
          </a:r>
          <a:r>
            <a:rPr lang="en-US" sz="2300" strike="noStrike" kern="1200" dirty="0" smtClean="0">
              <a:solidFill>
                <a:sysClr val="window" lastClr="FFFFFF"/>
              </a:solidFill>
              <a:latin typeface="Franklin Gothic Medium Cond" panose="020B0606030402020204" pitchFamily="34" charset="0"/>
              <a:ea typeface="+mn-ea"/>
              <a:cs typeface="+mn-cs"/>
            </a:rPr>
            <a:t>Rationing, </a:t>
          </a:r>
          <a:r>
            <a:rPr lang="en-US" sz="2300" strike="sngStrike" kern="1200" dirty="0" smtClean="0">
              <a:solidFill>
                <a:sysClr val="window" lastClr="FFFFFF"/>
              </a:solidFill>
              <a:latin typeface="Franklin Gothic Medium Cond" panose="020B0606030402020204" pitchFamily="34" charset="0"/>
              <a:ea typeface="+mn-ea"/>
              <a:cs typeface="+mn-cs"/>
            </a:rPr>
            <a:t>Subsidy [fiscal policy]</a:t>
          </a:r>
          <a:endParaRPr lang="en-US" sz="2300" strike="sngStrike"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kern="1200" dirty="0" smtClean="0">
              <a:solidFill>
                <a:sysClr val="window" lastClr="FFFFFF"/>
              </a:solidFill>
              <a:latin typeface="Franklin Gothic Medium Cond" panose="020B0606030402020204" pitchFamily="34" charset="0"/>
              <a:ea typeface="+mn-ea"/>
              <a:cs typeface="+mn-cs"/>
            </a:rPr>
            <a:t>Consumer Credit control / EMI</a:t>
          </a:r>
          <a:endParaRPr lang="en-US" sz="2300"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b="0" u="none" kern="1200" dirty="0" smtClean="0">
              <a:solidFill>
                <a:sysClr val="window" lastClr="FFFFFF"/>
              </a:solidFill>
              <a:latin typeface="Franklin Gothic Medium Cond" panose="020B0606030402020204" pitchFamily="34" charset="0"/>
              <a:ea typeface="+mn-ea"/>
              <a:cs typeface="+mn-cs"/>
            </a:rPr>
            <a:t>Margin / LTV </a:t>
          </a:r>
          <a:endParaRPr lang="en-US" sz="2300" b="0" u="none"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u="sng" kern="1200" dirty="0">
              <a:solidFill>
                <a:sysClr val="window" lastClr="FFFFFF"/>
              </a:solidFill>
              <a:latin typeface="Franklin Gothic Medium Cond" panose="020B0606030402020204" pitchFamily="34" charset="0"/>
              <a:ea typeface="+mn-ea"/>
              <a:cs typeface="+mn-cs"/>
            </a:rPr>
            <a:t>Moral Suasion</a:t>
          </a:r>
        </a:p>
        <a:p>
          <a:pPr marL="228600" lvl="1" indent="-228600" algn="l" defTabSz="1022350">
            <a:lnSpc>
              <a:spcPct val="90000"/>
            </a:lnSpc>
            <a:spcBef>
              <a:spcPct val="0"/>
            </a:spcBef>
            <a:spcAft>
              <a:spcPct val="15000"/>
            </a:spcAft>
            <a:buChar char="••"/>
          </a:pPr>
          <a:r>
            <a:rPr lang="en-US" sz="2300" kern="1200" dirty="0">
              <a:solidFill>
                <a:sysClr val="window" lastClr="FFFFFF"/>
              </a:solidFill>
              <a:latin typeface="Franklin Gothic Medium Cond" panose="020B0606030402020204" pitchFamily="34" charset="0"/>
              <a:ea typeface="+mn-ea"/>
              <a:cs typeface="+mn-cs"/>
            </a:rPr>
            <a:t>Direct Action</a:t>
          </a:r>
        </a:p>
      </dsp:txBody>
      <dsp:txXfrm>
        <a:off x="1599628" y="3022987"/>
        <a:ext cx="5024429" cy="2748170"/>
      </dsp:txXfrm>
    </dsp:sp>
    <dsp:sp modelId="{0699BE69-639C-4ECE-B3BF-B56477592864}">
      <dsp:nvSpPr>
        <dsp:cNvPr id="0" name=""/>
        <dsp:cNvSpPr/>
      </dsp:nvSpPr>
      <dsp:spPr>
        <a:xfrm>
          <a:off x="274817" y="3629311"/>
          <a:ext cx="1324811" cy="1535523"/>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0B559-FB08-4893-B1DA-5F8BF00CF383}">
      <dsp:nvSpPr>
        <dsp:cNvPr id="0" name=""/>
        <dsp:cNvSpPr/>
      </dsp:nvSpPr>
      <dsp:spPr>
        <a:xfrm>
          <a:off x="0" y="0"/>
          <a:ext cx="6624058" cy="2099807"/>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t" anchorCtr="0">
          <a:noAutofit/>
        </a:bodyPr>
        <a:lstStyle/>
        <a:p>
          <a:pPr lvl="0" algn="l" defTabSz="1555750">
            <a:lnSpc>
              <a:spcPct val="90000"/>
            </a:lnSpc>
            <a:spcBef>
              <a:spcPct val="0"/>
            </a:spcBef>
            <a:spcAft>
              <a:spcPct val="35000"/>
            </a:spcAft>
            <a:buNone/>
          </a:pPr>
          <a:r>
            <a:rPr lang="en-US" sz="3500" kern="1200" dirty="0">
              <a:solidFill>
                <a:sysClr val="window" lastClr="FFFFFF"/>
              </a:solidFill>
              <a:latin typeface="Franklin Gothic Medium Cond" panose="020B0606030402020204" pitchFamily="34" charset="0"/>
              <a:ea typeface="+mn-ea"/>
              <a:cs typeface="+mn-cs"/>
            </a:rPr>
            <a:t>Quantitative/Gen./Indirect</a:t>
          </a:r>
        </a:p>
        <a:p>
          <a:pPr marL="228600" lvl="1" indent="-228600" algn="l" defTabSz="1200150">
            <a:lnSpc>
              <a:spcPct val="90000"/>
            </a:lnSpc>
            <a:spcBef>
              <a:spcPct val="0"/>
            </a:spcBef>
            <a:spcAft>
              <a:spcPct val="15000"/>
            </a:spcAft>
            <a:buChar char="••"/>
          </a:pPr>
          <a:r>
            <a:rPr lang="en-US" sz="2700" kern="1200" dirty="0">
              <a:solidFill>
                <a:sysClr val="window" lastClr="FFFFFF"/>
              </a:solidFill>
              <a:latin typeface="Franklin Gothic Medium Cond" panose="020B0606030402020204" pitchFamily="34" charset="0"/>
              <a:ea typeface="+mn-ea"/>
              <a:cs typeface="+mn-cs"/>
            </a:rPr>
            <a:t>Reserve Ratios (CRR, SLR)</a:t>
          </a:r>
        </a:p>
        <a:p>
          <a:pPr marL="228600" lvl="1" indent="-228600" algn="l" defTabSz="1200150">
            <a:lnSpc>
              <a:spcPct val="90000"/>
            </a:lnSpc>
            <a:spcBef>
              <a:spcPct val="0"/>
            </a:spcBef>
            <a:spcAft>
              <a:spcPct val="15000"/>
            </a:spcAft>
            <a:buChar char="••"/>
          </a:pPr>
          <a:r>
            <a:rPr lang="en-US" sz="2700" kern="1200" dirty="0" smtClean="0">
              <a:solidFill>
                <a:sysClr val="window" lastClr="FFFFFF"/>
              </a:solidFill>
              <a:latin typeface="Franklin Gothic Medium Cond" panose="020B0606030402020204" pitchFamily="34" charset="0"/>
              <a:ea typeface="+mn-ea"/>
              <a:cs typeface="+mn-cs"/>
            </a:rPr>
            <a:t>OMO &amp; MSS</a:t>
          </a:r>
          <a:endParaRPr lang="en-US" sz="2700" kern="1200" dirty="0">
            <a:solidFill>
              <a:sysClr val="window" lastClr="FFFFFF"/>
            </a:solidFill>
            <a:latin typeface="Franklin Gothic Medium Cond" panose="020B0606030402020204" pitchFamily="34" charset="0"/>
            <a:ea typeface="+mn-ea"/>
            <a:cs typeface="+mn-cs"/>
          </a:endParaRPr>
        </a:p>
        <a:p>
          <a:pPr marL="228600" lvl="1" indent="-228600" algn="l" defTabSz="1200150">
            <a:lnSpc>
              <a:spcPct val="90000"/>
            </a:lnSpc>
            <a:spcBef>
              <a:spcPct val="0"/>
            </a:spcBef>
            <a:spcAft>
              <a:spcPct val="15000"/>
            </a:spcAft>
            <a:buChar char="••"/>
          </a:pPr>
          <a:r>
            <a:rPr lang="en-US" sz="2700" kern="1200" dirty="0">
              <a:solidFill>
                <a:sysClr val="window" lastClr="FFFFFF"/>
              </a:solidFill>
              <a:latin typeface="Franklin Gothic Medium Cond" panose="020B0606030402020204" pitchFamily="34" charset="0"/>
              <a:ea typeface="+mn-ea"/>
              <a:cs typeface="+mn-cs"/>
            </a:rPr>
            <a:t>Rates: Bank, MSF, LAF [Repo, RR]</a:t>
          </a:r>
        </a:p>
      </dsp:txBody>
      <dsp:txXfrm>
        <a:off x="1658538" y="0"/>
        <a:ext cx="4965519" cy="2099807"/>
      </dsp:txXfrm>
    </dsp:sp>
    <dsp:sp modelId="{1788DC5B-7106-4C6E-91A9-17F5C999B125}">
      <dsp:nvSpPr>
        <dsp:cNvPr id="0" name=""/>
        <dsp:cNvSpPr/>
      </dsp:nvSpPr>
      <dsp:spPr>
        <a:xfrm>
          <a:off x="333726" y="191345"/>
          <a:ext cx="1324811" cy="1717116"/>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9B7839-990A-43CC-A7E1-6883DC84DFE5}">
      <dsp:nvSpPr>
        <dsp:cNvPr id="0" name=""/>
        <dsp:cNvSpPr/>
      </dsp:nvSpPr>
      <dsp:spPr>
        <a:xfrm>
          <a:off x="0" y="2433534"/>
          <a:ext cx="6624058" cy="3337265"/>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t" anchorCtr="0">
          <a:noAutofit/>
        </a:bodyPr>
        <a:lstStyle/>
        <a:p>
          <a:pPr lvl="0" algn="l" defTabSz="1555750">
            <a:lnSpc>
              <a:spcPct val="90000"/>
            </a:lnSpc>
            <a:spcBef>
              <a:spcPct val="0"/>
            </a:spcBef>
            <a:spcAft>
              <a:spcPct val="35000"/>
            </a:spcAft>
            <a:buNone/>
          </a:pPr>
          <a:r>
            <a:rPr lang="en-US" sz="3500" kern="1200" dirty="0">
              <a:solidFill>
                <a:sysClr val="window" lastClr="FFFFFF"/>
              </a:solidFill>
              <a:latin typeface="Franklin Gothic Medium Cond" panose="020B0606030402020204" pitchFamily="34" charset="0"/>
              <a:ea typeface="+mn-ea"/>
              <a:cs typeface="+mn-cs"/>
            </a:rPr>
            <a:t>Qualitative: Selective, Direct</a:t>
          </a:r>
        </a:p>
        <a:p>
          <a:pPr marL="228600" lvl="1" indent="-228600" algn="l" defTabSz="1200150">
            <a:lnSpc>
              <a:spcPct val="90000"/>
            </a:lnSpc>
            <a:spcBef>
              <a:spcPct val="0"/>
            </a:spcBef>
            <a:spcAft>
              <a:spcPct val="15000"/>
            </a:spcAft>
            <a:buChar char="••"/>
          </a:pPr>
          <a:r>
            <a:rPr lang="en-US" sz="2700" kern="1200" dirty="0">
              <a:solidFill>
                <a:sysClr val="window" lastClr="FFFFFF"/>
              </a:solidFill>
              <a:latin typeface="Franklin Gothic Medium Cond" panose="020B0606030402020204" pitchFamily="34" charset="0"/>
              <a:ea typeface="+mn-ea"/>
              <a:cs typeface="+mn-cs"/>
            </a:rPr>
            <a:t>Margin / LTV </a:t>
          </a:r>
        </a:p>
        <a:p>
          <a:pPr marL="228600" lvl="1" indent="-228600" algn="l" defTabSz="1200150">
            <a:lnSpc>
              <a:spcPct val="90000"/>
            </a:lnSpc>
            <a:spcBef>
              <a:spcPct val="0"/>
            </a:spcBef>
            <a:spcAft>
              <a:spcPct val="15000"/>
            </a:spcAft>
            <a:buChar char="••"/>
          </a:pPr>
          <a:r>
            <a:rPr lang="en-US" sz="2700" kern="1200" dirty="0">
              <a:solidFill>
                <a:sysClr val="window" lastClr="FFFFFF"/>
              </a:solidFill>
              <a:latin typeface="Franklin Gothic Medium Cond" panose="020B0606030402020204" pitchFamily="34" charset="0"/>
              <a:ea typeface="+mn-ea"/>
              <a:cs typeface="+mn-cs"/>
            </a:rPr>
            <a:t>Consumer Credit control / EMI</a:t>
          </a:r>
        </a:p>
        <a:p>
          <a:pPr marL="228600" lvl="1" indent="-228600" algn="l" defTabSz="1200150">
            <a:lnSpc>
              <a:spcPct val="90000"/>
            </a:lnSpc>
            <a:spcBef>
              <a:spcPct val="0"/>
            </a:spcBef>
            <a:spcAft>
              <a:spcPct val="15000"/>
            </a:spcAft>
            <a:buChar char="••"/>
          </a:pPr>
          <a:r>
            <a:rPr lang="en-US" sz="2700" kern="1200" dirty="0" smtClean="0">
              <a:solidFill>
                <a:sysClr val="window" lastClr="FFFFFF"/>
              </a:solidFill>
              <a:latin typeface="Franklin Gothic Medium Cond" panose="020B0606030402020204" pitchFamily="34" charset="0"/>
              <a:ea typeface="+mn-ea"/>
              <a:cs typeface="+mn-cs"/>
            </a:rPr>
            <a:t>Selective Credit Control (SCC), PSL, </a:t>
          </a:r>
          <a:r>
            <a:rPr lang="en-US" sz="2700" strike="noStrike" kern="1200" dirty="0" smtClean="0">
              <a:solidFill>
                <a:sysClr val="window" lastClr="FFFFFF"/>
              </a:solidFill>
              <a:latin typeface="Franklin Gothic Medium Cond" panose="020B0606030402020204" pitchFamily="34" charset="0"/>
              <a:ea typeface="+mn-ea"/>
              <a:cs typeface="+mn-cs"/>
            </a:rPr>
            <a:t>Rationing “ceiling”, </a:t>
          </a:r>
          <a:r>
            <a:rPr lang="en-US" sz="2700" strike="sngStrike" kern="1200" dirty="0" smtClean="0">
              <a:solidFill>
                <a:sysClr val="window" lastClr="FFFFFF"/>
              </a:solidFill>
              <a:latin typeface="Franklin Gothic Medium Cond" panose="020B0606030402020204" pitchFamily="34" charset="0"/>
              <a:ea typeface="+mn-ea"/>
              <a:cs typeface="+mn-cs"/>
            </a:rPr>
            <a:t>Subsidy</a:t>
          </a:r>
          <a:endParaRPr lang="en-US" sz="2700" strike="sngStrike" kern="1200" dirty="0">
            <a:solidFill>
              <a:sysClr val="window" lastClr="FFFFFF"/>
            </a:solidFill>
            <a:latin typeface="Franklin Gothic Medium Cond" panose="020B0606030402020204" pitchFamily="34" charset="0"/>
            <a:ea typeface="+mn-ea"/>
            <a:cs typeface="+mn-cs"/>
          </a:endParaRPr>
        </a:p>
        <a:p>
          <a:pPr marL="228600" lvl="1" indent="-228600" algn="l" defTabSz="1200150">
            <a:lnSpc>
              <a:spcPct val="90000"/>
            </a:lnSpc>
            <a:spcBef>
              <a:spcPct val="0"/>
            </a:spcBef>
            <a:spcAft>
              <a:spcPct val="15000"/>
            </a:spcAft>
            <a:buChar char="••"/>
          </a:pPr>
          <a:r>
            <a:rPr lang="en-US" sz="2700" kern="1200" dirty="0">
              <a:solidFill>
                <a:sysClr val="window" lastClr="FFFFFF"/>
              </a:solidFill>
              <a:latin typeface="Franklin Gothic Medium Cond" panose="020B0606030402020204" pitchFamily="34" charset="0"/>
              <a:ea typeface="+mn-ea"/>
              <a:cs typeface="+mn-cs"/>
            </a:rPr>
            <a:t>Moral Suasion</a:t>
          </a:r>
        </a:p>
        <a:p>
          <a:pPr marL="228600" lvl="1" indent="-228600" algn="l" defTabSz="1200150">
            <a:lnSpc>
              <a:spcPct val="90000"/>
            </a:lnSpc>
            <a:spcBef>
              <a:spcPct val="0"/>
            </a:spcBef>
            <a:spcAft>
              <a:spcPct val="15000"/>
            </a:spcAft>
            <a:buChar char="••"/>
          </a:pPr>
          <a:r>
            <a:rPr lang="en-US" sz="2700" u="sng" kern="1200" dirty="0">
              <a:solidFill>
                <a:sysClr val="window" lastClr="FFFFFF"/>
              </a:solidFill>
              <a:latin typeface="Franklin Gothic Medium Cond" panose="020B0606030402020204" pitchFamily="34" charset="0"/>
              <a:ea typeface="+mn-ea"/>
              <a:cs typeface="+mn-cs"/>
            </a:rPr>
            <a:t>Direct Action</a:t>
          </a:r>
        </a:p>
      </dsp:txBody>
      <dsp:txXfrm>
        <a:off x="1658538" y="2433534"/>
        <a:ext cx="4965519" cy="3337265"/>
      </dsp:txXfrm>
    </dsp:sp>
    <dsp:sp modelId="{0699BE69-639C-4ECE-B3BF-B56477592864}">
      <dsp:nvSpPr>
        <dsp:cNvPr id="0" name=""/>
        <dsp:cNvSpPr/>
      </dsp:nvSpPr>
      <dsp:spPr>
        <a:xfrm>
          <a:off x="333726" y="3424008"/>
          <a:ext cx="1324811" cy="1356318"/>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0B559-FB08-4893-B1DA-5F8BF00CF383}">
      <dsp:nvSpPr>
        <dsp:cNvPr id="0" name=""/>
        <dsp:cNvSpPr/>
      </dsp:nvSpPr>
      <dsp:spPr>
        <a:xfrm>
          <a:off x="0" y="0"/>
          <a:ext cx="6624058" cy="27481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buNone/>
          </a:pPr>
          <a:r>
            <a:rPr lang="en-US" sz="2900" kern="1200" dirty="0">
              <a:solidFill>
                <a:sysClr val="window" lastClr="FFFFFF"/>
              </a:solidFill>
              <a:latin typeface="Franklin Gothic Medium Cond" panose="020B0606030402020204" pitchFamily="34" charset="0"/>
              <a:ea typeface="+mn-ea"/>
              <a:cs typeface="+mn-cs"/>
            </a:rPr>
            <a:t>Quantitative/Gen./Indirect</a:t>
          </a:r>
        </a:p>
        <a:p>
          <a:pPr marL="228600" lvl="1" indent="-228600" algn="l" defTabSz="1022350">
            <a:lnSpc>
              <a:spcPct val="90000"/>
            </a:lnSpc>
            <a:spcBef>
              <a:spcPct val="0"/>
            </a:spcBef>
            <a:spcAft>
              <a:spcPct val="15000"/>
            </a:spcAft>
            <a:buChar char="••"/>
          </a:pPr>
          <a:r>
            <a:rPr lang="en-US" sz="2300" strike="noStrike" kern="1200" dirty="0">
              <a:solidFill>
                <a:sysClr val="window" lastClr="FFFFFF"/>
              </a:solidFill>
              <a:latin typeface="Franklin Gothic Medium Cond" panose="020B0606030402020204" pitchFamily="34" charset="0"/>
              <a:ea typeface="+mn-ea"/>
              <a:cs typeface="+mn-cs"/>
            </a:rPr>
            <a:t>Reserve Ratios (CRR, SLR)</a:t>
          </a:r>
        </a:p>
        <a:p>
          <a:pPr marL="228600" lvl="1" indent="-228600" algn="l" defTabSz="1022350">
            <a:lnSpc>
              <a:spcPct val="90000"/>
            </a:lnSpc>
            <a:spcBef>
              <a:spcPct val="0"/>
            </a:spcBef>
            <a:spcAft>
              <a:spcPct val="15000"/>
            </a:spcAft>
            <a:buChar char="••"/>
          </a:pPr>
          <a:r>
            <a:rPr lang="en-US" sz="2300" strike="noStrike" kern="1200" dirty="0" smtClean="0">
              <a:solidFill>
                <a:sysClr val="window" lastClr="FFFFFF"/>
              </a:solidFill>
              <a:latin typeface="Franklin Gothic Medium Cond" panose="020B0606030402020204" pitchFamily="34" charset="0"/>
              <a:ea typeface="+mn-ea"/>
              <a:cs typeface="+mn-cs"/>
            </a:rPr>
            <a:t>OMO &amp; MSS</a:t>
          </a:r>
          <a:endParaRPr lang="en-US" sz="2300" strike="noStrike"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strike="noStrike" kern="1200" dirty="0">
              <a:solidFill>
                <a:sysClr val="window" lastClr="FFFFFF"/>
              </a:solidFill>
              <a:latin typeface="Franklin Gothic Medium Cond" panose="020B0606030402020204" pitchFamily="34" charset="0"/>
              <a:ea typeface="+mn-ea"/>
              <a:cs typeface="+mn-cs"/>
            </a:rPr>
            <a:t>Rates: Bank, MSF, LAF [Repo, RR]</a:t>
          </a:r>
        </a:p>
        <a:p>
          <a:pPr marL="228600" lvl="1" indent="-228600" algn="l" defTabSz="1022350">
            <a:lnSpc>
              <a:spcPct val="90000"/>
            </a:lnSpc>
            <a:spcBef>
              <a:spcPct val="0"/>
            </a:spcBef>
            <a:spcAft>
              <a:spcPct val="15000"/>
            </a:spcAft>
            <a:buChar char="••"/>
          </a:pPr>
          <a:r>
            <a:rPr lang="en-US" sz="2300" strike="noStrike" kern="1200" dirty="0" smtClean="0">
              <a:solidFill>
                <a:sysClr val="window" lastClr="FFFFFF"/>
              </a:solidFill>
              <a:latin typeface="Franklin Gothic Medium Cond" panose="020B0606030402020204" pitchFamily="34" charset="0"/>
              <a:ea typeface="+mn-ea"/>
              <a:cs typeface="+mn-cs"/>
            </a:rPr>
            <a:t>+review of last one year’s policies</a:t>
          </a:r>
          <a:endParaRPr lang="en-US" sz="2300" strike="noStrike" kern="1200" dirty="0">
            <a:solidFill>
              <a:sysClr val="window" lastClr="FFFFFF"/>
            </a:solidFill>
            <a:latin typeface="Franklin Gothic Medium Cond" panose="020B0606030402020204" pitchFamily="34" charset="0"/>
            <a:ea typeface="+mn-ea"/>
            <a:cs typeface="+mn-cs"/>
          </a:endParaRPr>
        </a:p>
      </dsp:txBody>
      <dsp:txXfrm>
        <a:off x="1599628" y="0"/>
        <a:ext cx="5024429" cy="2748170"/>
      </dsp:txXfrm>
    </dsp:sp>
    <dsp:sp modelId="{1788DC5B-7106-4C6E-91A9-17F5C999B125}">
      <dsp:nvSpPr>
        <dsp:cNvPr id="0" name=""/>
        <dsp:cNvSpPr/>
      </dsp:nvSpPr>
      <dsp:spPr>
        <a:xfrm>
          <a:off x="274817" y="473619"/>
          <a:ext cx="1324811" cy="1800931"/>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9B7839-990A-43CC-A7E1-6883DC84DFE5}">
      <dsp:nvSpPr>
        <dsp:cNvPr id="0" name=""/>
        <dsp:cNvSpPr/>
      </dsp:nvSpPr>
      <dsp:spPr>
        <a:xfrm>
          <a:off x="0" y="3022987"/>
          <a:ext cx="6624058" cy="27481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buNone/>
          </a:pPr>
          <a:r>
            <a:rPr lang="en-US" sz="2900" kern="1200" dirty="0">
              <a:solidFill>
                <a:sysClr val="window" lastClr="FFFFFF"/>
              </a:solidFill>
              <a:latin typeface="Franklin Gothic Medium Cond" panose="020B0606030402020204" pitchFamily="34" charset="0"/>
              <a:ea typeface="+mn-ea"/>
              <a:cs typeface="+mn-cs"/>
            </a:rPr>
            <a:t>Qualitative: Selective, Direct</a:t>
          </a:r>
        </a:p>
        <a:p>
          <a:pPr marL="228600" lvl="1" indent="-228600" algn="l" defTabSz="1022350">
            <a:lnSpc>
              <a:spcPct val="90000"/>
            </a:lnSpc>
            <a:spcBef>
              <a:spcPct val="0"/>
            </a:spcBef>
            <a:spcAft>
              <a:spcPct val="15000"/>
            </a:spcAft>
            <a:buChar char="••"/>
          </a:pPr>
          <a:r>
            <a:rPr lang="en-US" sz="2300" kern="1200" dirty="0" smtClean="0">
              <a:solidFill>
                <a:sysClr val="window" lastClr="FFFFFF"/>
              </a:solidFill>
              <a:latin typeface="Franklin Gothic Medium Cond" panose="020B0606030402020204" pitchFamily="34" charset="0"/>
              <a:ea typeface="+mn-ea"/>
              <a:cs typeface="+mn-cs"/>
            </a:rPr>
            <a:t>Selective Credit Control (SCC), PSL: Credit </a:t>
          </a:r>
          <a:r>
            <a:rPr lang="en-US" sz="2300" strike="noStrike" kern="1200" dirty="0" smtClean="0">
              <a:solidFill>
                <a:sysClr val="window" lastClr="FFFFFF"/>
              </a:solidFill>
              <a:latin typeface="Franklin Gothic Medium Cond" panose="020B0606030402020204" pitchFamily="34" charset="0"/>
              <a:ea typeface="+mn-ea"/>
              <a:cs typeface="+mn-cs"/>
            </a:rPr>
            <a:t>Rationing, </a:t>
          </a:r>
          <a:r>
            <a:rPr lang="en-US" sz="2300" strike="sngStrike" kern="1200" dirty="0" smtClean="0">
              <a:solidFill>
                <a:sysClr val="window" lastClr="FFFFFF"/>
              </a:solidFill>
              <a:latin typeface="Franklin Gothic Medium Cond" panose="020B0606030402020204" pitchFamily="34" charset="0"/>
              <a:ea typeface="+mn-ea"/>
              <a:cs typeface="+mn-cs"/>
            </a:rPr>
            <a:t>Subsidy [fiscal policy]</a:t>
          </a:r>
          <a:endParaRPr lang="en-US" sz="2300" strike="sngStrike"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kern="1200" dirty="0" smtClean="0">
              <a:solidFill>
                <a:sysClr val="window" lastClr="FFFFFF"/>
              </a:solidFill>
              <a:latin typeface="Franklin Gothic Medium Cond" panose="020B0606030402020204" pitchFamily="34" charset="0"/>
              <a:ea typeface="+mn-ea"/>
              <a:cs typeface="+mn-cs"/>
            </a:rPr>
            <a:t>Consumer Credit control / EMI</a:t>
          </a:r>
          <a:endParaRPr lang="en-US" sz="2300"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b="0" u="none" kern="1200" dirty="0" smtClean="0">
              <a:solidFill>
                <a:sysClr val="window" lastClr="FFFFFF"/>
              </a:solidFill>
              <a:latin typeface="Franklin Gothic Medium Cond" panose="020B0606030402020204" pitchFamily="34" charset="0"/>
              <a:ea typeface="+mn-ea"/>
              <a:cs typeface="+mn-cs"/>
            </a:rPr>
            <a:t>Margin / LTV </a:t>
          </a:r>
          <a:endParaRPr lang="en-US" sz="2300" b="0" u="none"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u="none" kern="1200" dirty="0">
              <a:solidFill>
                <a:sysClr val="window" lastClr="FFFFFF"/>
              </a:solidFill>
              <a:latin typeface="Franklin Gothic Medium Cond" panose="020B0606030402020204" pitchFamily="34" charset="0"/>
              <a:ea typeface="+mn-ea"/>
              <a:cs typeface="+mn-cs"/>
            </a:rPr>
            <a:t>Moral Suasion</a:t>
          </a:r>
        </a:p>
        <a:p>
          <a:pPr marL="228600" lvl="1" indent="-228600" algn="l" defTabSz="1022350">
            <a:lnSpc>
              <a:spcPct val="90000"/>
            </a:lnSpc>
            <a:spcBef>
              <a:spcPct val="0"/>
            </a:spcBef>
            <a:spcAft>
              <a:spcPct val="15000"/>
            </a:spcAft>
            <a:buChar char="••"/>
          </a:pPr>
          <a:r>
            <a:rPr lang="en-US" sz="2300" kern="1200" dirty="0">
              <a:solidFill>
                <a:sysClr val="window" lastClr="FFFFFF"/>
              </a:solidFill>
              <a:latin typeface="Franklin Gothic Medium Cond" panose="020B0606030402020204" pitchFamily="34" charset="0"/>
              <a:ea typeface="+mn-ea"/>
              <a:cs typeface="+mn-cs"/>
            </a:rPr>
            <a:t>Direct Action</a:t>
          </a:r>
        </a:p>
      </dsp:txBody>
      <dsp:txXfrm>
        <a:off x="1599628" y="3022987"/>
        <a:ext cx="5024429" cy="2748170"/>
      </dsp:txXfrm>
    </dsp:sp>
    <dsp:sp modelId="{0699BE69-639C-4ECE-B3BF-B56477592864}">
      <dsp:nvSpPr>
        <dsp:cNvPr id="0" name=""/>
        <dsp:cNvSpPr/>
      </dsp:nvSpPr>
      <dsp:spPr>
        <a:xfrm>
          <a:off x="274817" y="3629311"/>
          <a:ext cx="1324811" cy="1535523"/>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0B559-FB08-4893-B1DA-5F8BF00CF383}">
      <dsp:nvSpPr>
        <dsp:cNvPr id="0" name=""/>
        <dsp:cNvSpPr/>
      </dsp:nvSpPr>
      <dsp:spPr>
        <a:xfrm>
          <a:off x="0" y="0"/>
          <a:ext cx="6624058" cy="27481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buNone/>
          </a:pPr>
          <a:r>
            <a:rPr lang="en-US" sz="2900" kern="1200" dirty="0">
              <a:solidFill>
                <a:sysClr val="window" lastClr="FFFFFF"/>
              </a:solidFill>
              <a:latin typeface="Franklin Gothic Medium Cond" panose="020B0606030402020204" pitchFamily="34" charset="0"/>
              <a:ea typeface="+mn-ea"/>
              <a:cs typeface="+mn-cs"/>
            </a:rPr>
            <a:t>Quantitative/Gen./Indirect</a:t>
          </a:r>
        </a:p>
        <a:p>
          <a:pPr marL="228600" lvl="1" indent="-228600" algn="l" defTabSz="1022350">
            <a:lnSpc>
              <a:spcPct val="90000"/>
            </a:lnSpc>
            <a:spcBef>
              <a:spcPct val="0"/>
            </a:spcBef>
            <a:spcAft>
              <a:spcPct val="15000"/>
            </a:spcAft>
            <a:buChar char="••"/>
          </a:pPr>
          <a:r>
            <a:rPr lang="en-US" sz="2300" strike="sngStrike" kern="1200" dirty="0">
              <a:solidFill>
                <a:sysClr val="window" lastClr="FFFFFF"/>
              </a:solidFill>
              <a:latin typeface="Franklin Gothic Medium Cond" panose="020B0606030402020204" pitchFamily="34" charset="0"/>
              <a:ea typeface="+mn-ea"/>
              <a:cs typeface="+mn-cs"/>
            </a:rPr>
            <a:t>Reserve Ratios (CRR, SLR)</a:t>
          </a:r>
        </a:p>
        <a:p>
          <a:pPr marL="228600" lvl="1" indent="-228600" algn="l" defTabSz="1022350">
            <a:lnSpc>
              <a:spcPct val="90000"/>
            </a:lnSpc>
            <a:spcBef>
              <a:spcPct val="0"/>
            </a:spcBef>
            <a:spcAft>
              <a:spcPct val="15000"/>
            </a:spcAft>
            <a:buChar char="••"/>
          </a:pPr>
          <a:r>
            <a:rPr lang="en-US" sz="2300" strike="sngStrike" kern="1200" dirty="0" smtClean="0">
              <a:solidFill>
                <a:sysClr val="window" lastClr="FFFFFF"/>
              </a:solidFill>
              <a:latin typeface="Franklin Gothic Medium Cond" panose="020B0606030402020204" pitchFamily="34" charset="0"/>
              <a:ea typeface="+mn-ea"/>
              <a:cs typeface="+mn-cs"/>
            </a:rPr>
            <a:t>OMO &amp; MSS</a:t>
          </a:r>
          <a:endParaRPr lang="en-US" sz="2300" strike="sngStrike"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strike="sngStrike" kern="1200" dirty="0">
              <a:solidFill>
                <a:sysClr val="window" lastClr="FFFFFF"/>
              </a:solidFill>
              <a:latin typeface="Franklin Gothic Medium Cond" panose="020B0606030402020204" pitchFamily="34" charset="0"/>
              <a:ea typeface="+mn-ea"/>
              <a:cs typeface="+mn-cs"/>
            </a:rPr>
            <a:t>Rates: Bank, MSF, LAF [Repo, RR]</a:t>
          </a:r>
        </a:p>
        <a:p>
          <a:pPr marL="228600" lvl="1" indent="-228600" algn="l" defTabSz="1022350">
            <a:lnSpc>
              <a:spcPct val="90000"/>
            </a:lnSpc>
            <a:spcBef>
              <a:spcPct val="0"/>
            </a:spcBef>
            <a:spcAft>
              <a:spcPct val="15000"/>
            </a:spcAft>
            <a:buChar char="••"/>
          </a:pPr>
          <a:r>
            <a:rPr lang="en-US" sz="2300" strike="sngStrike" kern="1200" dirty="0" smtClean="0">
              <a:solidFill>
                <a:sysClr val="window" lastClr="FFFFFF"/>
              </a:solidFill>
              <a:latin typeface="Franklin Gothic Medium Cond" panose="020B0606030402020204" pitchFamily="34" charset="0"/>
              <a:ea typeface="+mn-ea"/>
              <a:cs typeface="+mn-cs"/>
            </a:rPr>
            <a:t>+review of last one year’s policies</a:t>
          </a:r>
          <a:endParaRPr lang="en-US" sz="2300" strike="sngStrike" kern="1200" dirty="0">
            <a:solidFill>
              <a:sysClr val="window" lastClr="FFFFFF"/>
            </a:solidFill>
            <a:latin typeface="Franklin Gothic Medium Cond" panose="020B0606030402020204" pitchFamily="34" charset="0"/>
            <a:ea typeface="+mn-ea"/>
            <a:cs typeface="+mn-cs"/>
          </a:endParaRPr>
        </a:p>
      </dsp:txBody>
      <dsp:txXfrm>
        <a:off x="1599628" y="0"/>
        <a:ext cx="5024429" cy="2748170"/>
      </dsp:txXfrm>
    </dsp:sp>
    <dsp:sp modelId="{1788DC5B-7106-4C6E-91A9-17F5C999B125}">
      <dsp:nvSpPr>
        <dsp:cNvPr id="0" name=""/>
        <dsp:cNvSpPr/>
      </dsp:nvSpPr>
      <dsp:spPr>
        <a:xfrm>
          <a:off x="274817" y="473619"/>
          <a:ext cx="1324811" cy="1800931"/>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9B7839-990A-43CC-A7E1-6883DC84DFE5}">
      <dsp:nvSpPr>
        <dsp:cNvPr id="0" name=""/>
        <dsp:cNvSpPr/>
      </dsp:nvSpPr>
      <dsp:spPr>
        <a:xfrm>
          <a:off x="0" y="3022987"/>
          <a:ext cx="6624058" cy="27481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buNone/>
          </a:pPr>
          <a:r>
            <a:rPr lang="en-US" sz="2900" kern="1200" dirty="0">
              <a:solidFill>
                <a:sysClr val="window" lastClr="FFFFFF"/>
              </a:solidFill>
              <a:latin typeface="Franklin Gothic Medium Cond" panose="020B0606030402020204" pitchFamily="34" charset="0"/>
              <a:ea typeface="+mn-ea"/>
              <a:cs typeface="+mn-cs"/>
            </a:rPr>
            <a:t>Qualitative: Selective, Direct</a:t>
          </a:r>
        </a:p>
        <a:p>
          <a:pPr marL="228600" lvl="1" indent="-228600" algn="l" defTabSz="1022350">
            <a:lnSpc>
              <a:spcPct val="90000"/>
            </a:lnSpc>
            <a:spcBef>
              <a:spcPct val="0"/>
            </a:spcBef>
            <a:spcAft>
              <a:spcPct val="15000"/>
            </a:spcAft>
            <a:buChar char="••"/>
          </a:pPr>
          <a:r>
            <a:rPr lang="en-US" sz="2300" kern="1200" dirty="0" smtClean="0">
              <a:solidFill>
                <a:sysClr val="window" lastClr="FFFFFF"/>
              </a:solidFill>
              <a:latin typeface="Franklin Gothic Medium Cond" panose="020B0606030402020204" pitchFamily="34" charset="0"/>
              <a:ea typeface="+mn-ea"/>
              <a:cs typeface="+mn-cs"/>
            </a:rPr>
            <a:t>Selective Credit Control (SCC), PSL, Credit </a:t>
          </a:r>
          <a:r>
            <a:rPr lang="en-US" sz="2300" strike="noStrike" kern="1200" dirty="0" smtClean="0">
              <a:solidFill>
                <a:sysClr val="window" lastClr="FFFFFF"/>
              </a:solidFill>
              <a:latin typeface="Franklin Gothic Medium Cond" panose="020B0606030402020204" pitchFamily="34" charset="0"/>
              <a:ea typeface="+mn-ea"/>
              <a:cs typeface="+mn-cs"/>
            </a:rPr>
            <a:t>Rationing</a:t>
          </a:r>
          <a:endParaRPr lang="en-US" sz="2300" strike="noStrike"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kern="1200" dirty="0" smtClean="0">
              <a:solidFill>
                <a:sysClr val="window" lastClr="FFFFFF"/>
              </a:solidFill>
              <a:latin typeface="Franklin Gothic Medium Cond" panose="020B0606030402020204" pitchFamily="34" charset="0"/>
              <a:ea typeface="+mn-ea"/>
              <a:cs typeface="+mn-cs"/>
            </a:rPr>
            <a:t>Consumer Credit control / EMI</a:t>
          </a:r>
          <a:endParaRPr lang="en-US" sz="2300"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kern="1200" dirty="0" smtClean="0">
              <a:solidFill>
                <a:sysClr val="window" lastClr="FFFFFF"/>
              </a:solidFill>
              <a:latin typeface="Franklin Gothic Medium Cond" panose="020B0606030402020204" pitchFamily="34" charset="0"/>
              <a:ea typeface="+mn-ea"/>
              <a:cs typeface="+mn-cs"/>
            </a:rPr>
            <a:t>Margin / LTV </a:t>
          </a:r>
          <a:endParaRPr lang="en-US" sz="2300"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Char char="••"/>
          </a:pPr>
          <a:r>
            <a:rPr lang="en-US" sz="2300" kern="1200" dirty="0">
              <a:solidFill>
                <a:sysClr val="window" lastClr="FFFFFF"/>
              </a:solidFill>
              <a:latin typeface="Franklin Gothic Medium Cond" panose="020B0606030402020204" pitchFamily="34" charset="0"/>
              <a:ea typeface="+mn-ea"/>
              <a:cs typeface="+mn-cs"/>
            </a:rPr>
            <a:t>Moral Suasion</a:t>
          </a:r>
        </a:p>
        <a:p>
          <a:pPr marL="228600" lvl="1" indent="-228600" algn="l" defTabSz="1022350">
            <a:lnSpc>
              <a:spcPct val="90000"/>
            </a:lnSpc>
            <a:spcBef>
              <a:spcPct val="0"/>
            </a:spcBef>
            <a:spcAft>
              <a:spcPct val="15000"/>
            </a:spcAft>
            <a:buChar char="••"/>
          </a:pPr>
          <a:r>
            <a:rPr lang="en-US" sz="2300" kern="1200" dirty="0">
              <a:solidFill>
                <a:sysClr val="window" lastClr="FFFFFF"/>
              </a:solidFill>
              <a:latin typeface="Franklin Gothic Medium Cond" panose="020B0606030402020204" pitchFamily="34" charset="0"/>
              <a:ea typeface="+mn-ea"/>
              <a:cs typeface="+mn-cs"/>
            </a:rPr>
            <a:t>Direct Action</a:t>
          </a:r>
        </a:p>
      </dsp:txBody>
      <dsp:txXfrm>
        <a:off x="1599628" y="3022987"/>
        <a:ext cx="5024429" cy="2748170"/>
      </dsp:txXfrm>
    </dsp:sp>
    <dsp:sp modelId="{0699BE69-639C-4ECE-B3BF-B56477592864}">
      <dsp:nvSpPr>
        <dsp:cNvPr id="0" name=""/>
        <dsp:cNvSpPr/>
      </dsp:nvSpPr>
      <dsp:spPr>
        <a:xfrm>
          <a:off x="274817" y="3629311"/>
          <a:ext cx="1324811" cy="1535523"/>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826005-42EA-470F-879C-E16B407561EA}">
      <dsp:nvSpPr>
        <dsp:cNvPr id="0" name=""/>
        <dsp:cNvSpPr/>
      </dsp:nvSpPr>
      <dsp:spPr>
        <a:xfrm>
          <a:off x="4128002" y="4787281"/>
          <a:ext cx="547585" cy="703259"/>
        </a:xfrm>
        <a:custGeom>
          <a:avLst/>
          <a:gdLst/>
          <a:ahLst/>
          <a:cxnLst/>
          <a:rect l="0" t="0" r="0" b="0"/>
          <a:pathLst>
            <a:path>
              <a:moveTo>
                <a:pt x="0" y="0"/>
              </a:moveTo>
              <a:lnTo>
                <a:pt x="273792" y="0"/>
              </a:lnTo>
              <a:lnTo>
                <a:pt x="273792" y="703259"/>
              </a:lnTo>
              <a:lnTo>
                <a:pt x="547585" y="70325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79512" y="5116629"/>
        <a:ext cx="44565" cy="44565"/>
      </dsp:txXfrm>
    </dsp:sp>
    <dsp:sp modelId="{2AF1DD7C-26A5-4421-9D94-C63FF11A5855}">
      <dsp:nvSpPr>
        <dsp:cNvPr id="0" name=""/>
        <dsp:cNvSpPr/>
      </dsp:nvSpPr>
      <dsp:spPr>
        <a:xfrm>
          <a:off x="4128002" y="4084022"/>
          <a:ext cx="547585" cy="703259"/>
        </a:xfrm>
        <a:custGeom>
          <a:avLst/>
          <a:gdLst/>
          <a:ahLst/>
          <a:cxnLst/>
          <a:rect l="0" t="0" r="0" b="0"/>
          <a:pathLst>
            <a:path>
              <a:moveTo>
                <a:pt x="0" y="703259"/>
              </a:moveTo>
              <a:lnTo>
                <a:pt x="273792" y="703259"/>
              </a:lnTo>
              <a:lnTo>
                <a:pt x="273792" y="0"/>
              </a:lnTo>
              <a:lnTo>
                <a:pt x="547585" y="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4379512" y="4413369"/>
        <a:ext cx="44565" cy="44565"/>
      </dsp:txXfrm>
    </dsp:sp>
    <dsp:sp modelId="{EB5C1D03-3AC7-4C7B-B2DC-8BAC05C7B0F9}">
      <dsp:nvSpPr>
        <dsp:cNvPr id="0" name=""/>
        <dsp:cNvSpPr/>
      </dsp:nvSpPr>
      <dsp:spPr>
        <a:xfrm>
          <a:off x="842488" y="3380763"/>
          <a:ext cx="547585" cy="1406518"/>
        </a:xfrm>
        <a:custGeom>
          <a:avLst/>
          <a:gdLst/>
          <a:ahLst/>
          <a:cxnLst/>
          <a:rect l="0" t="0" r="0" b="0"/>
          <a:pathLst>
            <a:path>
              <a:moveTo>
                <a:pt x="0" y="0"/>
              </a:moveTo>
              <a:lnTo>
                <a:pt x="273792" y="0"/>
              </a:lnTo>
              <a:lnTo>
                <a:pt x="273792" y="1406518"/>
              </a:lnTo>
              <a:lnTo>
                <a:pt x="547585" y="1406518"/>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1078547" y="4046288"/>
        <a:ext cx="75467" cy="75467"/>
      </dsp:txXfrm>
    </dsp:sp>
    <dsp:sp modelId="{BF00E440-1168-4964-884A-4EDC016053FA}">
      <dsp:nvSpPr>
        <dsp:cNvPr id="0" name=""/>
        <dsp:cNvSpPr/>
      </dsp:nvSpPr>
      <dsp:spPr>
        <a:xfrm>
          <a:off x="4128002" y="1974244"/>
          <a:ext cx="547585" cy="703259"/>
        </a:xfrm>
        <a:custGeom>
          <a:avLst/>
          <a:gdLst/>
          <a:ahLst/>
          <a:cxnLst/>
          <a:rect l="0" t="0" r="0" b="0"/>
          <a:pathLst>
            <a:path>
              <a:moveTo>
                <a:pt x="0" y="0"/>
              </a:moveTo>
              <a:lnTo>
                <a:pt x="273792" y="0"/>
              </a:lnTo>
              <a:lnTo>
                <a:pt x="273792" y="703259"/>
              </a:lnTo>
              <a:lnTo>
                <a:pt x="547585" y="70325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4379512" y="2303591"/>
        <a:ext cx="44565" cy="44565"/>
      </dsp:txXfrm>
    </dsp:sp>
    <dsp:sp modelId="{A3BEB297-9FAA-4F63-8E82-8E00D104CCDD}">
      <dsp:nvSpPr>
        <dsp:cNvPr id="0" name=""/>
        <dsp:cNvSpPr/>
      </dsp:nvSpPr>
      <dsp:spPr>
        <a:xfrm>
          <a:off x="4128002" y="1270984"/>
          <a:ext cx="547585" cy="703259"/>
        </a:xfrm>
        <a:custGeom>
          <a:avLst/>
          <a:gdLst/>
          <a:ahLst/>
          <a:cxnLst/>
          <a:rect l="0" t="0" r="0" b="0"/>
          <a:pathLst>
            <a:path>
              <a:moveTo>
                <a:pt x="0" y="703259"/>
              </a:moveTo>
              <a:lnTo>
                <a:pt x="273792" y="703259"/>
              </a:lnTo>
              <a:lnTo>
                <a:pt x="273792" y="0"/>
              </a:lnTo>
              <a:lnTo>
                <a:pt x="547585" y="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4379512" y="1600331"/>
        <a:ext cx="44565" cy="44565"/>
      </dsp:txXfrm>
    </dsp:sp>
    <dsp:sp modelId="{7C0B67FA-BC91-44D6-A899-EFA6498B8518}">
      <dsp:nvSpPr>
        <dsp:cNvPr id="0" name=""/>
        <dsp:cNvSpPr/>
      </dsp:nvSpPr>
      <dsp:spPr>
        <a:xfrm>
          <a:off x="842488" y="1974244"/>
          <a:ext cx="547585" cy="1406518"/>
        </a:xfrm>
        <a:custGeom>
          <a:avLst/>
          <a:gdLst/>
          <a:ahLst/>
          <a:cxnLst/>
          <a:rect l="0" t="0" r="0" b="0"/>
          <a:pathLst>
            <a:path>
              <a:moveTo>
                <a:pt x="0" y="1406518"/>
              </a:moveTo>
              <a:lnTo>
                <a:pt x="273792" y="1406518"/>
              </a:lnTo>
              <a:lnTo>
                <a:pt x="273792" y="0"/>
              </a:lnTo>
              <a:lnTo>
                <a:pt x="547585" y="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1078547" y="2639769"/>
        <a:ext cx="75467" cy="75467"/>
      </dsp:txXfrm>
    </dsp:sp>
    <dsp:sp modelId="{451C1AB1-E027-4463-A334-A507FE3E3DE1}">
      <dsp:nvSpPr>
        <dsp:cNvPr id="0" name=""/>
        <dsp:cNvSpPr/>
      </dsp:nvSpPr>
      <dsp:spPr>
        <a:xfrm rot="16200000">
          <a:off x="-1890234" y="2963395"/>
          <a:ext cx="4630710" cy="834734"/>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solidFill>
                <a:schemeClr val="tx1"/>
              </a:solidFill>
            </a:rPr>
            <a:t>Selective credit control </a:t>
          </a:r>
          <a:endParaRPr lang="en-US" sz="3600" kern="1200" dirty="0">
            <a:solidFill>
              <a:schemeClr val="tx1"/>
            </a:solidFill>
          </a:endParaRPr>
        </a:p>
      </dsp:txBody>
      <dsp:txXfrm>
        <a:off x="-1890234" y="2963395"/>
        <a:ext cx="4630710" cy="834734"/>
      </dsp:txXfrm>
    </dsp:sp>
    <dsp:sp modelId="{E0119EB2-287C-467E-9FF1-85D887F16685}">
      <dsp:nvSpPr>
        <dsp:cNvPr id="0" name=""/>
        <dsp:cNvSpPr/>
      </dsp:nvSpPr>
      <dsp:spPr>
        <a:xfrm>
          <a:off x="1390074" y="1375326"/>
          <a:ext cx="2737928" cy="11978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Negative, Restrictive</a:t>
          </a:r>
          <a:endParaRPr lang="en-US" sz="2800" kern="1200" dirty="0">
            <a:solidFill>
              <a:schemeClr val="tx1"/>
            </a:solidFill>
          </a:endParaRPr>
        </a:p>
      </dsp:txBody>
      <dsp:txXfrm>
        <a:off x="1390074" y="1375326"/>
        <a:ext cx="2737928" cy="1197835"/>
      </dsp:txXfrm>
    </dsp:sp>
    <dsp:sp modelId="{E38B0253-1AE6-4653-951D-D0D68D99D462}">
      <dsp:nvSpPr>
        <dsp:cNvPr id="0" name=""/>
        <dsp:cNvSpPr/>
      </dsp:nvSpPr>
      <dsp:spPr>
        <a:xfrm>
          <a:off x="4675588" y="672066"/>
          <a:ext cx="2737928" cy="11978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“Ceiling” in “Non-Food” sector</a:t>
          </a:r>
          <a:endParaRPr lang="en-US" sz="2800" kern="1200" dirty="0">
            <a:solidFill>
              <a:schemeClr val="tx1"/>
            </a:solidFill>
          </a:endParaRPr>
        </a:p>
      </dsp:txBody>
      <dsp:txXfrm>
        <a:off x="4675588" y="672066"/>
        <a:ext cx="2737928" cy="1197835"/>
      </dsp:txXfrm>
    </dsp:sp>
    <dsp:sp modelId="{EA02B8ED-338E-4C6F-B3B6-555CAF9A18B0}">
      <dsp:nvSpPr>
        <dsp:cNvPr id="0" name=""/>
        <dsp:cNvSpPr/>
      </dsp:nvSpPr>
      <dsp:spPr>
        <a:xfrm>
          <a:off x="4675588" y="2078585"/>
          <a:ext cx="2737928" cy="11978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Ceiling to “big loans”</a:t>
          </a:r>
          <a:endParaRPr lang="en-US" sz="2800" kern="1200" dirty="0">
            <a:solidFill>
              <a:schemeClr val="tx1"/>
            </a:solidFill>
          </a:endParaRPr>
        </a:p>
      </dsp:txBody>
      <dsp:txXfrm>
        <a:off x="4675588" y="2078585"/>
        <a:ext cx="2737928" cy="1197835"/>
      </dsp:txXfrm>
    </dsp:sp>
    <dsp:sp modelId="{4304566E-6F7E-470F-B53A-361F18BC666B}">
      <dsp:nvSpPr>
        <dsp:cNvPr id="0" name=""/>
        <dsp:cNvSpPr/>
      </dsp:nvSpPr>
      <dsp:spPr>
        <a:xfrm>
          <a:off x="1390074" y="4188364"/>
          <a:ext cx="2737928" cy="11978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Positive</a:t>
          </a:r>
          <a:endParaRPr lang="en-US" sz="2800" kern="1200" dirty="0">
            <a:solidFill>
              <a:schemeClr val="tx1"/>
            </a:solidFill>
          </a:endParaRPr>
        </a:p>
      </dsp:txBody>
      <dsp:txXfrm>
        <a:off x="1390074" y="4188364"/>
        <a:ext cx="2737928" cy="1197835"/>
      </dsp:txXfrm>
    </dsp:sp>
    <dsp:sp modelId="{8319B3A2-898F-4D48-9AC4-7E42CF92DDFB}">
      <dsp:nvSpPr>
        <dsp:cNvPr id="0" name=""/>
        <dsp:cNvSpPr/>
      </dsp:nvSpPr>
      <dsp:spPr>
        <a:xfrm>
          <a:off x="4675588" y="3485104"/>
          <a:ext cx="2737928" cy="1197835"/>
        </a:xfrm>
        <a:prstGeom prst="rect">
          <a:avLst/>
        </a:prstGeom>
        <a:solidFill>
          <a:srgbClr val="0A579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Priority sector + </a:t>
          </a:r>
          <a:r>
            <a:rPr lang="en-US" sz="2800" kern="1200" dirty="0" smtClean="0">
              <a:solidFill>
                <a:srgbClr val="FFC000"/>
              </a:solidFill>
            </a:rPr>
            <a:t>“rationing” (min. this much)</a:t>
          </a:r>
          <a:endParaRPr lang="en-US" sz="2800" kern="1200" dirty="0">
            <a:solidFill>
              <a:srgbClr val="FFC000"/>
            </a:solidFill>
          </a:endParaRPr>
        </a:p>
      </dsp:txBody>
      <dsp:txXfrm>
        <a:off x="4675588" y="3485104"/>
        <a:ext cx="2737928" cy="1197835"/>
      </dsp:txXfrm>
    </dsp:sp>
    <dsp:sp modelId="{7F2D8630-71D0-4935-8613-A009AC00F566}">
      <dsp:nvSpPr>
        <dsp:cNvPr id="0" name=""/>
        <dsp:cNvSpPr/>
      </dsp:nvSpPr>
      <dsp:spPr>
        <a:xfrm>
          <a:off x="4675588" y="4891623"/>
          <a:ext cx="2737928" cy="11978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smtClean="0">
              <a:solidFill>
                <a:schemeClr val="tx1"/>
              </a:solidFill>
            </a:rPr>
            <a:t>Consumer credit control for durables</a:t>
          </a:r>
          <a:endParaRPr lang="en-US" sz="2800" kern="1200" dirty="0">
            <a:solidFill>
              <a:srgbClr val="FFC000"/>
            </a:solidFill>
          </a:endParaRPr>
        </a:p>
      </dsp:txBody>
      <dsp:txXfrm>
        <a:off x="4675588" y="4891623"/>
        <a:ext cx="2737928" cy="11978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826005-42EA-470F-879C-E16B407561EA}">
      <dsp:nvSpPr>
        <dsp:cNvPr id="0" name=""/>
        <dsp:cNvSpPr/>
      </dsp:nvSpPr>
      <dsp:spPr>
        <a:xfrm>
          <a:off x="4128002" y="4787281"/>
          <a:ext cx="547585" cy="703259"/>
        </a:xfrm>
        <a:custGeom>
          <a:avLst/>
          <a:gdLst/>
          <a:ahLst/>
          <a:cxnLst/>
          <a:rect l="0" t="0" r="0" b="0"/>
          <a:pathLst>
            <a:path>
              <a:moveTo>
                <a:pt x="0" y="0"/>
              </a:moveTo>
              <a:lnTo>
                <a:pt x="273792" y="0"/>
              </a:lnTo>
              <a:lnTo>
                <a:pt x="273792" y="703259"/>
              </a:lnTo>
              <a:lnTo>
                <a:pt x="547585" y="70325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79512" y="5116629"/>
        <a:ext cx="44565" cy="44565"/>
      </dsp:txXfrm>
    </dsp:sp>
    <dsp:sp modelId="{2AF1DD7C-26A5-4421-9D94-C63FF11A5855}">
      <dsp:nvSpPr>
        <dsp:cNvPr id="0" name=""/>
        <dsp:cNvSpPr/>
      </dsp:nvSpPr>
      <dsp:spPr>
        <a:xfrm>
          <a:off x="4128002" y="4084022"/>
          <a:ext cx="547585" cy="703259"/>
        </a:xfrm>
        <a:custGeom>
          <a:avLst/>
          <a:gdLst/>
          <a:ahLst/>
          <a:cxnLst/>
          <a:rect l="0" t="0" r="0" b="0"/>
          <a:pathLst>
            <a:path>
              <a:moveTo>
                <a:pt x="0" y="703259"/>
              </a:moveTo>
              <a:lnTo>
                <a:pt x="273792" y="703259"/>
              </a:lnTo>
              <a:lnTo>
                <a:pt x="273792" y="0"/>
              </a:lnTo>
              <a:lnTo>
                <a:pt x="547585" y="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4379512" y="4413369"/>
        <a:ext cx="44565" cy="44565"/>
      </dsp:txXfrm>
    </dsp:sp>
    <dsp:sp modelId="{EB5C1D03-3AC7-4C7B-B2DC-8BAC05C7B0F9}">
      <dsp:nvSpPr>
        <dsp:cNvPr id="0" name=""/>
        <dsp:cNvSpPr/>
      </dsp:nvSpPr>
      <dsp:spPr>
        <a:xfrm>
          <a:off x="842488" y="3380763"/>
          <a:ext cx="547585" cy="1406518"/>
        </a:xfrm>
        <a:custGeom>
          <a:avLst/>
          <a:gdLst/>
          <a:ahLst/>
          <a:cxnLst/>
          <a:rect l="0" t="0" r="0" b="0"/>
          <a:pathLst>
            <a:path>
              <a:moveTo>
                <a:pt x="0" y="0"/>
              </a:moveTo>
              <a:lnTo>
                <a:pt x="273792" y="0"/>
              </a:lnTo>
              <a:lnTo>
                <a:pt x="273792" y="1406518"/>
              </a:lnTo>
              <a:lnTo>
                <a:pt x="547585" y="1406518"/>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1078547" y="4046288"/>
        <a:ext cx="75467" cy="75467"/>
      </dsp:txXfrm>
    </dsp:sp>
    <dsp:sp modelId="{BF00E440-1168-4964-884A-4EDC016053FA}">
      <dsp:nvSpPr>
        <dsp:cNvPr id="0" name=""/>
        <dsp:cNvSpPr/>
      </dsp:nvSpPr>
      <dsp:spPr>
        <a:xfrm>
          <a:off x="4128002" y="1974244"/>
          <a:ext cx="547585" cy="703259"/>
        </a:xfrm>
        <a:custGeom>
          <a:avLst/>
          <a:gdLst/>
          <a:ahLst/>
          <a:cxnLst/>
          <a:rect l="0" t="0" r="0" b="0"/>
          <a:pathLst>
            <a:path>
              <a:moveTo>
                <a:pt x="0" y="0"/>
              </a:moveTo>
              <a:lnTo>
                <a:pt x="273792" y="0"/>
              </a:lnTo>
              <a:lnTo>
                <a:pt x="273792" y="703259"/>
              </a:lnTo>
              <a:lnTo>
                <a:pt x="547585" y="70325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4379512" y="2303591"/>
        <a:ext cx="44565" cy="44565"/>
      </dsp:txXfrm>
    </dsp:sp>
    <dsp:sp modelId="{A3BEB297-9FAA-4F63-8E82-8E00D104CCDD}">
      <dsp:nvSpPr>
        <dsp:cNvPr id="0" name=""/>
        <dsp:cNvSpPr/>
      </dsp:nvSpPr>
      <dsp:spPr>
        <a:xfrm>
          <a:off x="4128002" y="1270984"/>
          <a:ext cx="547585" cy="703259"/>
        </a:xfrm>
        <a:custGeom>
          <a:avLst/>
          <a:gdLst/>
          <a:ahLst/>
          <a:cxnLst/>
          <a:rect l="0" t="0" r="0" b="0"/>
          <a:pathLst>
            <a:path>
              <a:moveTo>
                <a:pt x="0" y="703259"/>
              </a:moveTo>
              <a:lnTo>
                <a:pt x="273792" y="703259"/>
              </a:lnTo>
              <a:lnTo>
                <a:pt x="273792" y="0"/>
              </a:lnTo>
              <a:lnTo>
                <a:pt x="547585" y="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4379512" y="1600331"/>
        <a:ext cx="44565" cy="44565"/>
      </dsp:txXfrm>
    </dsp:sp>
    <dsp:sp modelId="{7C0B67FA-BC91-44D6-A899-EFA6498B8518}">
      <dsp:nvSpPr>
        <dsp:cNvPr id="0" name=""/>
        <dsp:cNvSpPr/>
      </dsp:nvSpPr>
      <dsp:spPr>
        <a:xfrm>
          <a:off x="842488" y="1974244"/>
          <a:ext cx="547585" cy="1406518"/>
        </a:xfrm>
        <a:custGeom>
          <a:avLst/>
          <a:gdLst/>
          <a:ahLst/>
          <a:cxnLst/>
          <a:rect l="0" t="0" r="0" b="0"/>
          <a:pathLst>
            <a:path>
              <a:moveTo>
                <a:pt x="0" y="1406518"/>
              </a:moveTo>
              <a:lnTo>
                <a:pt x="273792" y="1406518"/>
              </a:lnTo>
              <a:lnTo>
                <a:pt x="273792" y="0"/>
              </a:lnTo>
              <a:lnTo>
                <a:pt x="547585" y="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1078547" y="2639769"/>
        <a:ext cx="75467" cy="75467"/>
      </dsp:txXfrm>
    </dsp:sp>
    <dsp:sp modelId="{451C1AB1-E027-4463-A334-A507FE3E3DE1}">
      <dsp:nvSpPr>
        <dsp:cNvPr id="0" name=""/>
        <dsp:cNvSpPr/>
      </dsp:nvSpPr>
      <dsp:spPr>
        <a:xfrm rot="16200000">
          <a:off x="-1890234" y="2963395"/>
          <a:ext cx="4630710" cy="834734"/>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solidFill>
                <a:schemeClr val="tx1"/>
              </a:solidFill>
            </a:rPr>
            <a:t>Selective credit control </a:t>
          </a:r>
          <a:endParaRPr lang="en-US" sz="3600" kern="1200" dirty="0">
            <a:solidFill>
              <a:schemeClr val="tx1"/>
            </a:solidFill>
          </a:endParaRPr>
        </a:p>
      </dsp:txBody>
      <dsp:txXfrm>
        <a:off x="-1890234" y="2963395"/>
        <a:ext cx="4630710" cy="834734"/>
      </dsp:txXfrm>
    </dsp:sp>
    <dsp:sp modelId="{E0119EB2-287C-467E-9FF1-85D887F16685}">
      <dsp:nvSpPr>
        <dsp:cNvPr id="0" name=""/>
        <dsp:cNvSpPr/>
      </dsp:nvSpPr>
      <dsp:spPr>
        <a:xfrm>
          <a:off x="1390074" y="1375326"/>
          <a:ext cx="2737928" cy="11978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Negative, Restrictive</a:t>
          </a:r>
          <a:endParaRPr lang="en-US" sz="2800" kern="1200" dirty="0">
            <a:solidFill>
              <a:schemeClr val="tx1"/>
            </a:solidFill>
          </a:endParaRPr>
        </a:p>
      </dsp:txBody>
      <dsp:txXfrm>
        <a:off x="1390074" y="1375326"/>
        <a:ext cx="2737928" cy="1197835"/>
      </dsp:txXfrm>
    </dsp:sp>
    <dsp:sp modelId="{E38B0253-1AE6-4653-951D-D0D68D99D462}">
      <dsp:nvSpPr>
        <dsp:cNvPr id="0" name=""/>
        <dsp:cNvSpPr/>
      </dsp:nvSpPr>
      <dsp:spPr>
        <a:xfrm>
          <a:off x="4675588" y="672066"/>
          <a:ext cx="2737928" cy="11978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“Ceiling” in “Non-Food” sector</a:t>
          </a:r>
          <a:endParaRPr lang="en-US" sz="2800" kern="1200" dirty="0">
            <a:solidFill>
              <a:schemeClr val="tx1"/>
            </a:solidFill>
          </a:endParaRPr>
        </a:p>
      </dsp:txBody>
      <dsp:txXfrm>
        <a:off x="4675588" y="672066"/>
        <a:ext cx="2737928" cy="1197835"/>
      </dsp:txXfrm>
    </dsp:sp>
    <dsp:sp modelId="{EA02B8ED-338E-4C6F-B3B6-555CAF9A18B0}">
      <dsp:nvSpPr>
        <dsp:cNvPr id="0" name=""/>
        <dsp:cNvSpPr/>
      </dsp:nvSpPr>
      <dsp:spPr>
        <a:xfrm>
          <a:off x="4675588" y="2078585"/>
          <a:ext cx="2737928" cy="11978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Ceiling to “big loans”</a:t>
          </a:r>
          <a:endParaRPr lang="en-US" sz="2800" kern="1200" dirty="0">
            <a:solidFill>
              <a:schemeClr val="tx1"/>
            </a:solidFill>
          </a:endParaRPr>
        </a:p>
      </dsp:txBody>
      <dsp:txXfrm>
        <a:off x="4675588" y="2078585"/>
        <a:ext cx="2737928" cy="1197835"/>
      </dsp:txXfrm>
    </dsp:sp>
    <dsp:sp modelId="{4304566E-6F7E-470F-B53A-361F18BC666B}">
      <dsp:nvSpPr>
        <dsp:cNvPr id="0" name=""/>
        <dsp:cNvSpPr/>
      </dsp:nvSpPr>
      <dsp:spPr>
        <a:xfrm>
          <a:off x="1390074" y="4188364"/>
          <a:ext cx="2737928" cy="11978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Positive</a:t>
          </a:r>
          <a:endParaRPr lang="en-US" sz="2800" kern="1200" dirty="0">
            <a:solidFill>
              <a:schemeClr val="tx1"/>
            </a:solidFill>
          </a:endParaRPr>
        </a:p>
      </dsp:txBody>
      <dsp:txXfrm>
        <a:off x="1390074" y="4188364"/>
        <a:ext cx="2737928" cy="1197835"/>
      </dsp:txXfrm>
    </dsp:sp>
    <dsp:sp modelId="{8319B3A2-898F-4D48-9AC4-7E42CF92DDFB}">
      <dsp:nvSpPr>
        <dsp:cNvPr id="0" name=""/>
        <dsp:cNvSpPr/>
      </dsp:nvSpPr>
      <dsp:spPr>
        <a:xfrm>
          <a:off x="4675588" y="3485104"/>
          <a:ext cx="2737928" cy="1197835"/>
        </a:xfrm>
        <a:prstGeom prst="rect">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Priority sector + </a:t>
          </a:r>
          <a:r>
            <a:rPr lang="en-US" sz="2800" kern="1200" dirty="0" smtClean="0">
              <a:solidFill>
                <a:srgbClr val="FFC000"/>
              </a:solidFill>
            </a:rPr>
            <a:t>“rationing” (min. this much)</a:t>
          </a:r>
          <a:endParaRPr lang="en-US" sz="2800" kern="1200" dirty="0">
            <a:solidFill>
              <a:srgbClr val="FFC000"/>
            </a:solidFill>
          </a:endParaRPr>
        </a:p>
      </dsp:txBody>
      <dsp:txXfrm>
        <a:off x="4675588" y="3485104"/>
        <a:ext cx="2737928" cy="1197835"/>
      </dsp:txXfrm>
    </dsp:sp>
    <dsp:sp modelId="{7F2D8630-71D0-4935-8613-A009AC00F566}">
      <dsp:nvSpPr>
        <dsp:cNvPr id="0" name=""/>
        <dsp:cNvSpPr/>
      </dsp:nvSpPr>
      <dsp:spPr>
        <a:xfrm>
          <a:off x="4675588" y="4891623"/>
          <a:ext cx="2737928" cy="1197835"/>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smtClean="0">
              <a:solidFill>
                <a:schemeClr val="tx1"/>
              </a:solidFill>
            </a:rPr>
            <a:t>Consumer credit control for durables</a:t>
          </a:r>
          <a:endParaRPr lang="en-US" sz="2800" kern="1200" dirty="0">
            <a:solidFill>
              <a:srgbClr val="FFC000"/>
            </a:solidFill>
          </a:endParaRPr>
        </a:p>
      </dsp:txBody>
      <dsp:txXfrm>
        <a:off x="4675588" y="4891623"/>
        <a:ext cx="2737928" cy="11978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5B7757-0BBA-452B-9E17-E263B1C6072A}">
      <dsp:nvSpPr>
        <dsp:cNvPr id="0" name=""/>
        <dsp:cNvSpPr/>
      </dsp:nvSpPr>
      <dsp:spPr>
        <a:xfrm>
          <a:off x="1426923" y="1388"/>
          <a:ext cx="3242153" cy="1474190"/>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t" anchorCtr="0">
          <a:noAutofit/>
        </a:bodyPr>
        <a:lstStyle/>
        <a:p>
          <a:pPr lvl="0" algn="l" defTabSz="1155700">
            <a:lnSpc>
              <a:spcPct val="90000"/>
            </a:lnSpc>
            <a:spcBef>
              <a:spcPct val="0"/>
            </a:spcBef>
            <a:spcAft>
              <a:spcPct val="35000"/>
            </a:spcAft>
          </a:pPr>
          <a:r>
            <a:rPr lang="en-US" sz="2600" kern="1200" dirty="0" smtClean="0"/>
            <a:t>Priority  sector (40%)</a:t>
          </a:r>
          <a:endParaRPr lang="en-US" sz="2600" kern="1200" dirty="0"/>
        </a:p>
        <a:p>
          <a:pPr marL="228600" lvl="1" indent="-228600" algn="l" defTabSz="889000">
            <a:lnSpc>
              <a:spcPct val="90000"/>
            </a:lnSpc>
            <a:spcBef>
              <a:spcPct val="0"/>
            </a:spcBef>
            <a:spcAft>
              <a:spcPct val="15000"/>
            </a:spcAft>
            <a:buChar char="••"/>
          </a:pPr>
          <a:r>
            <a:rPr lang="en-US" sz="2000" kern="1200" dirty="0" smtClean="0"/>
            <a:t>Agri, SME</a:t>
          </a:r>
          <a:endParaRPr lang="en-US" sz="2000" kern="1200" dirty="0"/>
        </a:p>
        <a:p>
          <a:pPr marL="228600" lvl="1" indent="-228600" algn="l" defTabSz="889000">
            <a:lnSpc>
              <a:spcPct val="90000"/>
            </a:lnSpc>
            <a:spcBef>
              <a:spcPct val="0"/>
            </a:spcBef>
            <a:spcAft>
              <a:spcPct val="15000"/>
            </a:spcAft>
            <a:buChar char="••"/>
          </a:pPr>
          <a:r>
            <a:rPr lang="en-US" sz="2000" kern="1200" dirty="0" smtClean="0"/>
            <a:t>Home, Education loans</a:t>
          </a:r>
          <a:endParaRPr lang="en-US" sz="2000" kern="1200" dirty="0"/>
        </a:p>
        <a:p>
          <a:pPr marL="228600" lvl="1" indent="-228600" algn="l" defTabSz="889000">
            <a:lnSpc>
              <a:spcPct val="90000"/>
            </a:lnSpc>
            <a:spcBef>
              <a:spcPct val="0"/>
            </a:spcBef>
            <a:spcAft>
              <a:spcPct val="15000"/>
            </a:spcAft>
            <a:buChar char="••"/>
          </a:pPr>
          <a:r>
            <a:rPr lang="en-US" sz="2000" kern="1200" dirty="0" smtClean="0"/>
            <a:t>Backward, Minorities</a:t>
          </a:r>
          <a:endParaRPr lang="en-US" sz="2000" kern="1200" dirty="0"/>
        </a:p>
      </dsp:txBody>
      <dsp:txXfrm>
        <a:off x="1426923" y="1388"/>
        <a:ext cx="3242153" cy="1474190"/>
      </dsp:txXfrm>
    </dsp:sp>
    <dsp:sp modelId="{252280EE-1DC1-4DB8-8158-771F69DE3496}">
      <dsp:nvSpPr>
        <dsp:cNvPr id="0" name=""/>
        <dsp:cNvSpPr/>
      </dsp:nvSpPr>
      <dsp:spPr>
        <a:xfrm>
          <a:off x="1430215" y="1549288"/>
          <a:ext cx="3235569" cy="655100"/>
        </a:xfrm>
        <a:prstGeom prst="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lvl="0" algn="ctr" defTabSz="1155700">
            <a:lnSpc>
              <a:spcPct val="90000"/>
            </a:lnSpc>
            <a:spcBef>
              <a:spcPct val="0"/>
            </a:spcBef>
            <a:spcAft>
              <a:spcPct val="35000"/>
            </a:spcAft>
          </a:pPr>
          <a:r>
            <a:rPr lang="en-US" sz="2600" kern="1200" dirty="0" smtClean="0"/>
            <a:t>Middleclass (20%)</a:t>
          </a:r>
          <a:endParaRPr lang="en-US" sz="2600" kern="1200" dirty="0"/>
        </a:p>
      </dsp:txBody>
      <dsp:txXfrm>
        <a:off x="1430215" y="1549288"/>
        <a:ext cx="3235569" cy="655100"/>
      </dsp:txXfrm>
    </dsp:sp>
    <dsp:sp modelId="{EB86F92F-E8B7-4192-9637-70DE05C67A8B}">
      <dsp:nvSpPr>
        <dsp:cNvPr id="0" name=""/>
        <dsp:cNvSpPr/>
      </dsp:nvSpPr>
      <dsp:spPr>
        <a:xfrm>
          <a:off x="1430218" y="2278098"/>
          <a:ext cx="3235562" cy="14617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lvl="0" algn="ctr" defTabSz="1155700">
            <a:lnSpc>
              <a:spcPct val="90000"/>
            </a:lnSpc>
            <a:spcBef>
              <a:spcPct val="0"/>
            </a:spcBef>
            <a:spcAft>
              <a:spcPct val="35000"/>
            </a:spcAft>
          </a:pPr>
          <a:r>
            <a:rPr lang="en-US" sz="2600" kern="1200" dirty="0" smtClean="0"/>
            <a:t>Corporates (40%)</a:t>
          </a:r>
          <a:endParaRPr lang="en-US" sz="2600" kern="1200" dirty="0"/>
        </a:p>
      </dsp:txBody>
      <dsp:txXfrm>
        <a:off x="1430218" y="2278098"/>
        <a:ext cx="3235562" cy="14617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BB88A-8806-4C68-B183-89519FD372BA}">
      <dsp:nvSpPr>
        <dsp:cNvPr id="0" name=""/>
        <dsp:cNvSpPr/>
      </dsp:nvSpPr>
      <dsp:spPr>
        <a:xfrm>
          <a:off x="4295" y="423489"/>
          <a:ext cx="2197333" cy="694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lvl="0" algn="r" defTabSz="977900">
            <a:lnSpc>
              <a:spcPct val="90000"/>
            </a:lnSpc>
            <a:spcBef>
              <a:spcPct val="0"/>
            </a:spcBef>
            <a:spcAft>
              <a:spcPct val="35000"/>
            </a:spcAft>
          </a:pPr>
          <a:r>
            <a:rPr lang="en-US" sz="2200" kern="1200" dirty="0" smtClean="0"/>
            <a:t>FYP &amp; PSUs &amp; license raj</a:t>
          </a:r>
          <a:endParaRPr lang="en-US" sz="2200" kern="1200" dirty="0"/>
        </a:p>
      </dsp:txBody>
      <dsp:txXfrm>
        <a:off x="4295" y="423489"/>
        <a:ext cx="2197333" cy="694237"/>
      </dsp:txXfrm>
    </dsp:sp>
    <dsp:sp modelId="{670C5724-08F4-4D52-9AE3-213E53CD86B2}">
      <dsp:nvSpPr>
        <dsp:cNvPr id="0" name=""/>
        <dsp:cNvSpPr/>
      </dsp:nvSpPr>
      <dsp:spPr>
        <a:xfrm>
          <a:off x="2201629" y="87218"/>
          <a:ext cx="439466" cy="1366780"/>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891E4A-3A2E-4C6D-B020-EE0403DC5D9C}">
      <dsp:nvSpPr>
        <dsp:cNvPr id="0" name=""/>
        <dsp:cNvSpPr/>
      </dsp:nvSpPr>
      <dsp:spPr>
        <a:xfrm>
          <a:off x="2816882" y="87218"/>
          <a:ext cx="5976746" cy="136678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smtClean="0"/>
            <a:t>FYP: heavy industries-&gt; PSU -&gt; but raw material, machineries still from private industrialists</a:t>
          </a:r>
          <a:endParaRPr lang="en-US" sz="2200" kern="1200" dirty="0"/>
        </a:p>
        <a:p>
          <a:pPr marL="228600" lvl="1" indent="-228600" algn="l" defTabSz="977900">
            <a:lnSpc>
              <a:spcPct val="90000"/>
            </a:lnSpc>
            <a:spcBef>
              <a:spcPct val="0"/>
            </a:spcBef>
            <a:spcAft>
              <a:spcPct val="15000"/>
            </a:spcAft>
            <a:buChar char="••"/>
          </a:pPr>
          <a:r>
            <a:rPr lang="en-US" sz="2200" kern="1200" dirty="0" smtClean="0"/>
            <a:t>Private industrialists-&gt; loans; later PSUs themselves getting</a:t>
          </a:r>
          <a:endParaRPr lang="en-US" sz="2200" kern="1200" dirty="0"/>
        </a:p>
      </dsp:txBody>
      <dsp:txXfrm>
        <a:off x="2816882" y="87218"/>
        <a:ext cx="5976746" cy="1366780"/>
      </dsp:txXfrm>
    </dsp:sp>
    <dsp:sp modelId="{0380FF44-A44D-4463-9BA4-CB9C5565AE8E}">
      <dsp:nvSpPr>
        <dsp:cNvPr id="0" name=""/>
        <dsp:cNvSpPr/>
      </dsp:nvSpPr>
      <dsp:spPr>
        <a:xfrm>
          <a:off x="4295" y="2466079"/>
          <a:ext cx="2197333" cy="694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lvl="0" algn="r" defTabSz="977900">
            <a:lnSpc>
              <a:spcPct val="90000"/>
            </a:lnSpc>
            <a:spcBef>
              <a:spcPct val="0"/>
            </a:spcBef>
            <a:spcAft>
              <a:spcPct val="35000"/>
            </a:spcAft>
          </a:pPr>
          <a:r>
            <a:rPr lang="en-US" sz="2200" kern="1200" dirty="0" smtClean="0"/>
            <a:t>Directorship &amp; Suitcase Raj</a:t>
          </a:r>
          <a:endParaRPr lang="en-US" sz="2200" kern="1200" dirty="0"/>
        </a:p>
      </dsp:txBody>
      <dsp:txXfrm>
        <a:off x="4295" y="2466079"/>
        <a:ext cx="2197333" cy="694237"/>
      </dsp:txXfrm>
    </dsp:sp>
    <dsp:sp modelId="{54BEC399-DE0F-4CB6-8964-00697AC3A142}">
      <dsp:nvSpPr>
        <dsp:cNvPr id="0" name=""/>
        <dsp:cNvSpPr/>
      </dsp:nvSpPr>
      <dsp:spPr>
        <a:xfrm>
          <a:off x="2201629" y="1533198"/>
          <a:ext cx="439466" cy="2560000"/>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AFA3E9-5039-4CC7-A4A2-99AE8C97ECF1}">
      <dsp:nvSpPr>
        <dsp:cNvPr id="0" name=""/>
        <dsp:cNvSpPr/>
      </dsp:nvSpPr>
      <dsp:spPr>
        <a:xfrm>
          <a:off x="2816882" y="1533198"/>
          <a:ext cx="5976746" cy="25600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x-none" sz="2200" kern="1200" dirty="0" smtClean="0"/>
            <a:t>1963: 188 people were in board of top 20 banks, 1452 companies</a:t>
          </a:r>
          <a:endParaRPr lang="en-US" sz="2200" kern="1200" dirty="0"/>
        </a:p>
        <a:p>
          <a:pPr marL="228600" lvl="1" indent="-228600" algn="l" defTabSz="977900">
            <a:lnSpc>
              <a:spcPct val="90000"/>
            </a:lnSpc>
            <a:spcBef>
              <a:spcPct val="0"/>
            </a:spcBef>
            <a:spcAft>
              <a:spcPct val="15000"/>
            </a:spcAft>
            <a:buChar char="••"/>
          </a:pPr>
          <a:r>
            <a:rPr lang="en-US" sz="2200" kern="1200" dirty="0" smtClean="0"/>
            <a:t>1967: </a:t>
          </a:r>
          <a:r>
            <a:rPr lang="en-US" sz="2200" kern="1200" dirty="0" err="1" smtClean="0"/>
            <a:t>Morarji</a:t>
          </a:r>
          <a:r>
            <a:rPr lang="en-US" sz="2200" kern="1200" dirty="0" smtClean="0"/>
            <a:t> (FM)- “Social control over bank”- </a:t>
          </a:r>
          <a:r>
            <a:rPr lang="en-US" sz="2200" kern="1200" dirty="0" err="1" smtClean="0"/>
            <a:t>BoD</a:t>
          </a:r>
          <a:r>
            <a:rPr lang="en-US" sz="2200" kern="1200" dirty="0" smtClean="0"/>
            <a:t> people with social economy, rural Development, restriction on lending to directors.. [banking law]; </a:t>
          </a:r>
          <a:endParaRPr lang="en-US" sz="2200" kern="1200" dirty="0"/>
        </a:p>
        <a:p>
          <a:pPr marL="228600" lvl="1" indent="-228600" algn="l" defTabSz="977900">
            <a:lnSpc>
              <a:spcPct val="90000"/>
            </a:lnSpc>
            <a:spcBef>
              <a:spcPct val="0"/>
            </a:spcBef>
            <a:spcAft>
              <a:spcPct val="15000"/>
            </a:spcAft>
            <a:buChar char="••"/>
          </a:pPr>
          <a:r>
            <a:rPr lang="en-US" sz="2200" kern="1200" dirty="0" smtClean="0"/>
            <a:t>‘69 and 80 nationalized: political favoritism &amp; suitcase raj: Unviable “greenfield” project-&gt; Suitcase raj + political consideration-&gt; license -&gt; loans </a:t>
          </a:r>
          <a:endParaRPr lang="en-US" sz="2200" kern="1200" dirty="0"/>
        </a:p>
      </dsp:txBody>
      <dsp:txXfrm>
        <a:off x="2816882" y="1533198"/>
        <a:ext cx="5976746" cy="2560000"/>
      </dsp:txXfrm>
    </dsp:sp>
    <dsp:sp modelId="{E7F5AFED-0F7C-42E9-BBD1-7471C46E3242}">
      <dsp:nvSpPr>
        <dsp:cNvPr id="0" name=""/>
        <dsp:cNvSpPr/>
      </dsp:nvSpPr>
      <dsp:spPr>
        <a:xfrm>
          <a:off x="4295" y="4649687"/>
          <a:ext cx="2197333" cy="694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lvl="0" algn="r" defTabSz="977900">
            <a:lnSpc>
              <a:spcPct val="90000"/>
            </a:lnSpc>
            <a:spcBef>
              <a:spcPct val="0"/>
            </a:spcBef>
            <a:spcAft>
              <a:spcPct val="35000"/>
            </a:spcAft>
          </a:pPr>
          <a:r>
            <a:rPr lang="en-US" sz="2200" kern="1200" dirty="0" smtClean="0"/>
            <a:t>Had to break cycle because </a:t>
          </a:r>
          <a:endParaRPr lang="en-US" sz="2200" kern="1200" dirty="0"/>
        </a:p>
      </dsp:txBody>
      <dsp:txXfrm>
        <a:off x="4295" y="4649687"/>
        <a:ext cx="2197333" cy="694237"/>
      </dsp:txXfrm>
    </dsp:sp>
    <dsp:sp modelId="{073B50E0-47FE-4177-B858-1B20EDC6A3A6}">
      <dsp:nvSpPr>
        <dsp:cNvPr id="0" name=""/>
        <dsp:cNvSpPr/>
      </dsp:nvSpPr>
      <dsp:spPr>
        <a:xfrm>
          <a:off x="2201629" y="4172398"/>
          <a:ext cx="439466" cy="1648814"/>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327D54-B99B-403E-8B2D-A95B24C2C863}">
      <dsp:nvSpPr>
        <dsp:cNvPr id="0" name=""/>
        <dsp:cNvSpPr/>
      </dsp:nvSpPr>
      <dsp:spPr>
        <a:xfrm>
          <a:off x="2816882" y="4172398"/>
          <a:ext cx="5976746" cy="164881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smtClean="0"/>
            <a:t>Late 60s: Green revolution: HYV, fertilizer, inputs: farmers needed loans</a:t>
          </a:r>
          <a:endParaRPr lang="en-US" sz="2200" kern="1200" dirty="0"/>
        </a:p>
        <a:p>
          <a:pPr marL="228600" lvl="1" indent="-228600" algn="l" defTabSz="977900">
            <a:lnSpc>
              <a:spcPct val="90000"/>
            </a:lnSpc>
            <a:spcBef>
              <a:spcPct val="0"/>
            </a:spcBef>
            <a:spcAft>
              <a:spcPct val="15000"/>
            </a:spcAft>
            <a:buChar char="••"/>
          </a:pPr>
          <a:r>
            <a:rPr lang="en-US" sz="2200" kern="1200" dirty="0" smtClean="0"/>
            <a:t>But Cooperative societies insufficient. RRBs yet to come (1976); Hence PSL first time mentioned in 1968…..</a:t>
          </a:r>
          <a:endParaRPr lang="en-US" sz="2200" kern="1200" dirty="0"/>
        </a:p>
      </dsp:txBody>
      <dsp:txXfrm>
        <a:off x="2816882" y="4172398"/>
        <a:ext cx="5976746" cy="164881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F61327-33D6-4654-A426-7E6AD05BDCE9}">
      <dsp:nvSpPr>
        <dsp:cNvPr id="0" name=""/>
        <dsp:cNvSpPr/>
      </dsp:nvSpPr>
      <dsp:spPr>
        <a:xfrm>
          <a:off x="5004" y="515284"/>
          <a:ext cx="4059781" cy="4563146"/>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0640" tIns="121920" rIns="40640" bIns="40640" numCol="1" spcCol="1270" anchor="t" anchorCtr="0">
          <a:noAutofit/>
        </a:bodyPr>
        <a:lstStyle/>
        <a:p>
          <a:pPr marL="285750" lvl="1" indent="-285750" algn="l" defTabSz="1422400">
            <a:lnSpc>
              <a:spcPct val="90000"/>
            </a:lnSpc>
            <a:spcBef>
              <a:spcPct val="0"/>
            </a:spcBef>
            <a:spcAft>
              <a:spcPct val="15000"/>
            </a:spcAft>
            <a:buChar char="••"/>
          </a:pPr>
          <a:r>
            <a:rPr lang="en-US" sz="3200" kern="1200" dirty="0" err="1" smtClean="0">
              <a:latin typeface="Franklin Gothic Medium Cond" panose="020B0606030402020204" pitchFamily="34" charset="0"/>
            </a:rPr>
            <a:t>uSCB</a:t>
          </a:r>
          <a:r>
            <a:rPr lang="en-US" sz="3200" kern="1200" dirty="0" smtClean="0">
              <a:latin typeface="Franklin Gothic Medium Cond" panose="020B0606030402020204" pitchFamily="34" charset="0"/>
            </a:rPr>
            <a:t> 40</a:t>
          </a:r>
          <a:r>
            <a:rPr lang="en-US" sz="3200" kern="1200" dirty="0">
              <a:latin typeface="Franklin Gothic Medium Cond" panose="020B0606030402020204" pitchFamily="34" charset="0"/>
            </a:rPr>
            <a:t>% | (</a:t>
          </a:r>
          <a:r>
            <a:rPr lang="en-US" sz="3200" kern="1200" dirty="0" smtClean="0">
              <a:latin typeface="Franklin Gothic Medium Cond" panose="020B0606030402020204" pitchFamily="34" charset="0"/>
            </a:rPr>
            <a:t>RRB &amp; SFB:75%)</a:t>
          </a:r>
          <a:endParaRPr lang="en-US" sz="3200" kern="1200" dirty="0">
            <a:latin typeface="Franklin Gothic Medium Cond" panose="020B0606030402020204" pitchFamily="34" charset="0"/>
          </a:endParaRPr>
        </a:p>
        <a:p>
          <a:pPr marL="285750" lvl="1" indent="-285750" algn="l" defTabSz="1422400">
            <a:lnSpc>
              <a:spcPct val="90000"/>
            </a:lnSpc>
            <a:spcBef>
              <a:spcPct val="0"/>
            </a:spcBef>
            <a:spcAft>
              <a:spcPct val="15000"/>
            </a:spcAft>
            <a:buChar char="••"/>
          </a:pPr>
          <a:r>
            <a:rPr lang="en-US" sz="3200" kern="1200" dirty="0">
              <a:latin typeface="Franklin Gothic Medium Cond" panose="020B0606030402020204" pitchFamily="34" charset="0"/>
            </a:rPr>
            <a:t>Adjusted net bank credit OR</a:t>
          </a:r>
        </a:p>
        <a:p>
          <a:pPr marL="285750" lvl="1" indent="-285750" algn="l" defTabSz="1422400">
            <a:lnSpc>
              <a:spcPct val="90000"/>
            </a:lnSpc>
            <a:spcBef>
              <a:spcPct val="0"/>
            </a:spcBef>
            <a:spcAft>
              <a:spcPct val="15000"/>
            </a:spcAft>
            <a:buChar char="••"/>
          </a:pPr>
          <a:r>
            <a:rPr lang="en-US" sz="3200" kern="1200" dirty="0">
              <a:latin typeface="Franklin Gothic Medium Cond" panose="020B0606030402020204" pitchFamily="34" charset="0"/>
            </a:rPr>
            <a:t>Off balance sheet exposure</a:t>
          </a:r>
        </a:p>
        <a:p>
          <a:pPr marL="285750" lvl="1" indent="-285750" algn="l" defTabSz="1422400">
            <a:lnSpc>
              <a:spcPct val="90000"/>
            </a:lnSpc>
            <a:spcBef>
              <a:spcPct val="0"/>
            </a:spcBef>
            <a:spcAft>
              <a:spcPct val="15000"/>
            </a:spcAft>
            <a:buChar char="••"/>
          </a:pPr>
          <a:r>
            <a:rPr lang="en-US" sz="3200" kern="1200" dirty="0">
              <a:latin typeface="Franklin Gothic Medium Cond" panose="020B0606030402020204" pitchFamily="34" charset="0"/>
            </a:rPr>
            <a:t>Whichever is high</a:t>
          </a:r>
        </a:p>
      </dsp:txBody>
      <dsp:txXfrm>
        <a:off x="100130" y="610410"/>
        <a:ext cx="3869529" cy="4468020"/>
      </dsp:txXfrm>
    </dsp:sp>
    <dsp:sp modelId="{408C6A98-E34E-47E6-8E4C-09AFA006FDA6}">
      <dsp:nvSpPr>
        <dsp:cNvPr id="0" name=""/>
        <dsp:cNvSpPr/>
      </dsp:nvSpPr>
      <dsp:spPr>
        <a:xfrm>
          <a:off x="5004" y="4312128"/>
          <a:ext cx="4059781" cy="130313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1920" tIns="0" rIns="40640" bIns="0" numCol="1" spcCol="1270" anchor="ctr" anchorCtr="0">
          <a:noAutofit/>
        </a:bodyPr>
        <a:lstStyle/>
        <a:p>
          <a:pPr lvl="0" algn="l" defTabSz="1422400">
            <a:lnSpc>
              <a:spcPct val="90000"/>
            </a:lnSpc>
            <a:spcBef>
              <a:spcPct val="0"/>
            </a:spcBef>
            <a:spcAft>
              <a:spcPct val="35000"/>
            </a:spcAft>
          </a:pPr>
          <a:r>
            <a:rPr lang="en-US" sz="3200" kern="1200" dirty="0">
              <a:latin typeface="Franklin Gothic Medium Cond" panose="020B0606030402020204" pitchFamily="34" charset="0"/>
            </a:rPr>
            <a:t>SCB | Foreign Banks 20/&gt; branches</a:t>
          </a:r>
        </a:p>
      </dsp:txBody>
      <dsp:txXfrm>
        <a:off x="5004" y="4312128"/>
        <a:ext cx="2859001" cy="1303132"/>
      </dsp:txXfrm>
    </dsp:sp>
    <dsp:sp modelId="{F702A72A-A66F-470D-98EF-6E8DD3FD713B}">
      <dsp:nvSpPr>
        <dsp:cNvPr id="0" name=""/>
        <dsp:cNvSpPr/>
      </dsp:nvSpPr>
      <dsp:spPr>
        <a:xfrm>
          <a:off x="3073299" y="4519119"/>
          <a:ext cx="1232026" cy="1420923"/>
        </a:xfrm>
        <a:prstGeom prst="ellipse">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BB4E99D-8F25-45AC-88F4-64C1B36CCAF5}">
      <dsp:nvSpPr>
        <dsp:cNvPr id="0" name=""/>
        <dsp:cNvSpPr/>
      </dsp:nvSpPr>
      <dsp:spPr>
        <a:xfrm>
          <a:off x="4657350" y="515284"/>
          <a:ext cx="4059781" cy="4563146"/>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0640" tIns="121920" rIns="40640" bIns="40640" numCol="1" spcCol="1270" anchor="t" anchorCtr="0">
          <a:noAutofit/>
        </a:bodyPr>
        <a:lstStyle/>
        <a:p>
          <a:pPr marL="285750" lvl="1" indent="-285750" algn="l" defTabSz="1422400">
            <a:lnSpc>
              <a:spcPct val="90000"/>
            </a:lnSpc>
            <a:spcBef>
              <a:spcPct val="0"/>
            </a:spcBef>
            <a:spcAft>
              <a:spcPct val="15000"/>
            </a:spcAft>
            <a:buChar char="••"/>
          </a:pPr>
          <a:r>
            <a:rPr lang="en-US" sz="3200" kern="1200" dirty="0">
              <a:latin typeface="Franklin Gothic Medium Cond" panose="020B0606030402020204" pitchFamily="34" charset="0"/>
            </a:rPr>
            <a:t>40% But in phased manner</a:t>
          </a:r>
        </a:p>
      </dsp:txBody>
      <dsp:txXfrm>
        <a:off x="4752476" y="610410"/>
        <a:ext cx="3869529" cy="4468020"/>
      </dsp:txXfrm>
    </dsp:sp>
    <dsp:sp modelId="{C9023AFC-AAC9-4748-B3F9-952133471903}">
      <dsp:nvSpPr>
        <dsp:cNvPr id="0" name=""/>
        <dsp:cNvSpPr/>
      </dsp:nvSpPr>
      <dsp:spPr>
        <a:xfrm>
          <a:off x="4657350" y="4312128"/>
          <a:ext cx="4059781" cy="130313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1920" tIns="0" rIns="40640" bIns="0" numCol="1" spcCol="1270" anchor="ctr" anchorCtr="0">
          <a:noAutofit/>
        </a:bodyPr>
        <a:lstStyle/>
        <a:p>
          <a:pPr lvl="0" algn="l" defTabSz="1422400">
            <a:lnSpc>
              <a:spcPct val="90000"/>
            </a:lnSpc>
            <a:spcBef>
              <a:spcPct val="0"/>
            </a:spcBef>
            <a:spcAft>
              <a:spcPct val="35000"/>
            </a:spcAft>
          </a:pPr>
          <a:r>
            <a:rPr lang="en-US" sz="3200" kern="1200" dirty="0">
              <a:latin typeface="Franklin Gothic Medium Cond" panose="020B0606030402020204" pitchFamily="34" charset="0"/>
            </a:rPr>
            <a:t>Foreign Banks </a:t>
          </a:r>
          <a:r>
            <a:rPr lang="en-US" sz="3200" kern="1200" dirty="0" err="1">
              <a:latin typeface="Franklin Gothic Medium Cond" panose="020B0606030402020204" pitchFamily="34" charset="0"/>
            </a:rPr>
            <a:t>banks</a:t>
          </a:r>
          <a:r>
            <a:rPr lang="en-US" sz="3200" kern="1200" dirty="0">
              <a:latin typeface="Franklin Gothic Medium Cond" panose="020B0606030402020204" pitchFamily="34" charset="0"/>
            </a:rPr>
            <a:t> &lt;20 branches</a:t>
          </a:r>
        </a:p>
      </dsp:txBody>
      <dsp:txXfrm>
        <a:off x="4657350" y="4312128"/>
        <a:ext cx="2859001" cy="1303132"/>
      </dsp:txXfrm>
    </dsp:sp>
    <dsp:sp modelId="{F579D8EB-81E8-45F3-BF34-E87A875801B3}">
      <dsp:nvSpPr>
        <dsp:cNvPr id="0" name=""/>
        <dsp:cNvSpPr/>
      </dsp:nvSpPr>
      <dsp:spPr>
        <a:xfrm>
          <a:off x="7631196" y="4519119"/>
          <a:ext cx="1420923" cy="1420923"/>
        </a:xfrm>
        <a:prstGeom prst="ellipse">
          <a:avLst/>
        </a:prstGeom>
        <a:blipFill rotWithShape="1">
          <a:blip xmlns:r="http://schemas.openxmlformats.org/officeDocument/2006/relationships" r:embed="rId2"/>
          <a:stretch>
            <a:fillRect/>
          </a:stretch>
        </a:blip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0E600-5C73-4015-9626-EC0FD0BA5AAE}">
      <dsp:nvSpPr>
        <dsp:cNvPr id="0" name=""/>
        <dsp:cNvSpPr/>
      </dsp:nvSpPr>
      <dsp:spPr>
        <a:xfrm rot="16200000">
          <a:off x="-1327019" y="2312456"/>
          <a:ext cx="3439561" cy="672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93160" bIns="0" numCol="1" spcCol="1270" anchor="t" anchorCtr="0">
          <a:noAutofit/>
        </a:bodyPr>
        <a:lstStyle/>
        <a:p>
          <a:pPr lvl="0" algn="r" defTabSz="1111250">
            <a:lnSpc>
              <a:spcPct val="90000"/>
            </a:lnSpc>
            <a:spcBef>
              <a:spcPct val="0"/>
            </a:spcBef>
            <a:spcAft>
              <a:spcPct val="35000"/>
            </a:spcAft>
          </a:pPr>
          <a:r>
            <a:rPr lang="en-US" sz="2500" kern="1200" dirty="0">
              <a:latin typeface="Franklin Gothic Medium Cond" panose="020B0606030402020204" pitchFamily="34" charset="0"/>
            </a:rPr>
            <a:t>Mfg. (plant-machine investment)</a:t>
          </a:r>
        </a:p>
      </dsp:txBody>
      <dsp:txXfrm>
        <a:off x="-1327019" y="2312456"/>
        <a:ext cx="3439561" cy="672558"/>
      </dsp:txXfrm>
    </dsp:sp>
    <dsp:sp modelId="{6E6FCBF2-13E2-4559-99A4-EB73D1DE79CC}">
      <dsp:nvSpPr>
        <dsp:cNvPr id="0" name=""/>
        <dsp:cNvSpPr/>
      </dsp:nvSpPr>
      <dsp:spPr>
        <a:xfrm>
          <a:off x="729040" y="928955"/>
          <a:ext cx="3350057" cy="343956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91592" tIns="593160" rIns="291592" bIns="29159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solidFill>
                <a:schemeClr val="accent2">
                  <a:lumMod val="60000"/>
                  <a:lumOff val="40000"/>
                </a:schemeClr>
              </a:solidFill>
              <a:latin typeface="Franklin Gothic Medium Cond" panose="020B0606030402020204" pitchFamily="34" charset="0"/>
            </a:rPr>
            <a:t>Micro</a:t>
          </a:r>
          <a:r>
            <a:rPr lang="en-US" sz="3200" kern="1200" dirty="0">
              <a:latin typeface="Franklin Gothic Medium Cond" panose="020B0606030402020204" pitchFamily="34" charset="0"/>
            </a:rPr>
            <a:t>: </a:t>
          </a:r>
          <a:r>
            <a:rPr lang="en-US" sz="3200" kern="1200" dirty="0" err="1">
              <a:latin typeface="Franklin Gothic Medium Cond" panose="020B0606030402020204" pitchFamily="34" charset="0"/>
            </a:rPr>
            <a:t>upto</a:t>
          </a:r>
          <a:r>
            <a:rPr lang="en-US" sz="3200" kern="1200" dirty="0">
              <a:latin typeface="Franklin Gothic Medium Cond" panose="020B0606030402020204" pitchFamily="34" charset="0"/>
            </a:rPr>
            <a:t> 25 lakh</a:t>
          </a:r>
        </a:p>
        <a:p>
          <a:pPr marL="285750" lvl="1" indent="-285750" algn="l" defTabSz="1422400">
            <a:lnSpc>
              <a:spcPct val="90000"/>
            </a:lnSpc>
            <a:spcBef>
              <a:spcPct val="0"/>
            </a:spcBef>
            <a:spcAft>
              <a:spcPct val="15000"/>
            </a:spcAft>
            <a:buChar char="••"/>
          </a:pPr>
          <a:r>
            <a:rPr lang="en-US" sz="3200" kern="1200" dirty="0">
              <a:latin typeface="Franklin Gothic Medium Cond" panose="020B0606030402020204" pitchFamily="34" charset="0"/>
            </a:rPr>
            <a:t>Small: &gt;25l-5cr.</a:t>
          </a:r>
        </a:p>
        <a:p>
          <a:pPr marL="285750" lvl="1" indent="-285750" algn="l" defTabSz="1422400">
            <a:lnSpc>
              <a:spcPct val="90000"/>
            </a:lnSpc>
            <a:spcBef>
              <a:spcPct val="0"/>
            </a:spcBef>
            <a:spcAft>
              <a:spcPct val="15000"/>
            </a:spcAft>
            <a:buChar char="••"/>
          </a:pPr>
          <a:r>
            <a:rPr lang="en-US" sz="3200" kern="1200" dirty="0">
              <a:latin typeface="Franklin Gothic Medium Cond" panose="020B0606030402020204" pitchFamily="34" charset="0"/>
            </a:rPr>
            <a:t>Medium:&gt;5-10cr</a:t>
          </a:r>
        </a:p>
      </dsp:txBody>
      <dsp:txXfrm>
        <a:off x="729040" y="928955"/>
        <a:ext cx="3350057" cy="3439561"/>
      </dsp:txXfrm>
    </dsp:sp>
    <dsp:sp modelId="{0BB3165C-CF5B-4DA2-A840-7368E12CC8D1}">
      <dsp:nvSpPr>
        <dsp:cNvPr id="0" name=""/>
        <dsp:cNvSpPr/>
      </dsp:nvSpPr>
      <dsp:spPr>
        <a:xfrm>
          <a:off x="56481" y="41177"/>
          <a:ext cx="1345117" cy="1345117"/>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2">
          <a:scrgbClr r="0" g="0" b="0"/>
        </a:effectRef>
        <a:fontRef idx="minor"/>
      </dsp:style>
    </dsp:sp>
    <dsp:sp modelId="{ACA015C2-922F-4BDC-8323-CEAA0C405EA2}">
      <dsp:nvSpPr>
        <dsp:cNvPr id="0" name=""/>
        <dsp:cNvSpPr/>
      </dsp:nvSpPr>
      <dsp:spPr>
        <a:xfrm rot="16200000">
          <a:off x="3571673" y="2263709"/>
          <a:ext cx="3439561" cy="672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93160" bIns="0" numCol="1" spcCol="1270" anchor="t" anchorCtr="0">
          <a:noAutofit/>
        </a:bodyPr>
        <a:lstStyle/>
        <a:p>
          <a:pPr lvl="0" algn="r" defTabSz="1111250">
            <a:lnSpc>
              <a:spcPct val="90000"/>
            </a:lnSpc>
            <a:spcBef>
              <a:spcPct val="0"/>
            </a:spcBef>
            <a:spcAft>
              <a:spcPct val="35000"/>
            </a:spcAft>
          </a:pPr>
          <a:r>
            <a:rPr lang="en-US" sz="2500" kern="1200" dirty="0">
              <a:latin typeface="Franklin Gothic Medium Cond" panose="020B0606030402020204" pitchFamily="34" charset="0"/>
            </a:rPr>
            <a:t>Service (equipment investment)</a:t>
          </a:r>
        </a:p>
      </dsp:txBody>
      <dsp:txXfrm>
        <a:off x="3571673" y="2263709"/>
        <a:ext cx="3439561" cy="672558"/>
      </dsp:txXfrm>
    </dsp:sp>
    <dsp:sp modelId="{30D7434C-12EE-421A-A016-62C4899C1C4F}">
      <dsp:nvSpPr>
        <dsp:cNvPr id="0" name=""/>
        <dsp:cNvSpPr/>
      </dsp:nvSpPr>
      <dsp:spPr>
        <a:xfrm>
          <a:off x="5627733" y="880208"/>
          <a:ext cx="3350057" cy="343956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91592" tIns="593160" rIns="291592" bIns="29159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solidFill>
                <a:schemeClr val="accent2">
                  <a:lumMod val="60000"/>
                  <a:lumOff val="40000"/>
                </a:schemeClr>
              </a:solidFill>
              <a:latin typeface="Franklin Gothic Medium Cond" panose="020B0606030402020204" pitchFamily="34" charset="0"/>
            </a:rPr>
            <a:t>Micro</a:t>
          </a:r>
          <a:r>
            <a:rPr lang="en-US" sz="3200" kern="1200" dirty="0">
              <a:latin typeface="Franklin Gothic Medium Cond" panose="020B0606030402020204" pitchFamily="34" charset="0"/>
            </a:rPr>
            <a:t>: </a:t>
          </a:r>
          <a:r>
            <a:rPr lang="en-US" sz="3200" kern="1200" dirty="0" err="1">
              <a:latin typeface="Franklin Gothic Medium Cond" panose="020B0606030402020204" pitchFamily="34" charset="0"/>
            </a:rPr>
            <a:t>upto</a:t>
          </a:r>
          <a:r>
            <a:rPr lang="en-US" sz="3200" kern="1200" dirty="0">
              <a:latin typeface="Franklin Gothic Medium Cond" panose="020B0606030402020204" pitchFamily="34" charset="0"/>
            </a:rPr>
            <a:t> 10 lakh</a:t>
          </a:r>
        </a:p>
        <a:p>
          <a:pPr marL="285750" lvl="1" indent="-285750" algn="l" defTabSz="1422400">
            <a:lnSpc>
              <a:spcPct val="90000"/>
            </a:lnSpc>
            <a:spcBef>
              <a:spcPct val="0"/>
            </a:spcBef>
            <a:spcAft>
              <a:spcPct val="15000"/>
            </a:spcAft>
            <a:buChar char="••"/>
          </a:pPr>
          <a:r>
            <a:rPr lang="en-US" sz="3200" kern="1200" dirty="0">
              <a:latin typeface="Franklin Gothic Medium Cond" panose="020B0606030402020204" pitchFamily="34" charset="0"/>
            </a:rPr>
            <a:t>Small: &gt;10l-2cr.</a:t>
          </a:r>
        </a:p>
        <a:p>
          <a:pPr marL="285750" lvl="1" indent="-285750" algn="l" defTabSz="1422400">
            <a:lnSpc>
              <a:spcPct val="90000"/>
            </a:lnSpc>
            <a:spcBef>
              <a:spcPct val="0"/>
            </a:spcBef>
            <a:spcAft>
              <a:spcPct val="15000"/>
            </a:spcAft>
            <a:buChar char="••"/>
          </a:pPr>
          <a:r>
            <a:rPr lang="en-US" sz="3200" kern="1200" dirty="0">
              <a:latin typeface="Franklin Gothic Medium Cond" panose="020B0606030402020204" pitchFamily="34" charset="0"/>
            </a:rPr>
            <a:t>Medium:&gt;2-5cr</a:t>
          </a:r>
        </a:p>
      </dsp:txBody>
      <dsp:txXfrm>
        <a:off x="5627733" y="880208"/>
        <a:ext cx="3350057" cy="3439561"/>
      </dsp:txXfrm>
    </dsp:sp>
    <dsp:sp modelId="{39DC820A-8BC6-4546-B5FF-46CE2A56CDEC}">
      <dsp:nvSpPr>
        <dsp:cNvPr id="0" name=""/>
        <dsp:cNvSpPr/>
      </dsp:nvSpPr>
      <dsp:spPr>
        <a:xfrm>
          <a:off x="4955174" y="41177"/>
          <a:ext cx="1345117" cy="1247623"/>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7.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8.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9.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7.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D328E5-FF26-430D-8316-A37660581919}" type="datetimeFigureOut">
              <a:rPr lang="en-US" smtClean="0"/>
              <a:t>06-Apr-17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A9E2F3-AD8B-4CAF-8845-B9584937E913}" type="slidenum">
              <a:rPr lang="en-US" smtClean="0"/>
              <a:t>‹#›</a:t>
            </a:fld>
            <a:endParaRPr lang="en-US"/>
          </a:p>
        </p:txBody>
      </p:sp>
    </p:spTree>
    <p:extLst>
      <p:ext uri="{BB962C8B-B14F-4D97-AF65-F5344CB8AC3E}">
        <p14:creationId xmlns:p14="http://schemas.microsoft.com/office/powerpoint/2010/main" val="3729097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indianexpress.com/about/indira-gandhi"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financialexpress.com/tag/rbi/"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rbi.org.in/Scripts/NotificationUser.aspx?Id=9688&amp;Mode=0"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rbi.org.in/Scripts/NotificationUser.aspx?Id=9688&amp;Mode=0"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indianexpress.com/about/indira-gandhi"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6ED86B-B6C9-4D68-8A1D-CE0FC8942B85}" type="slidenum">
              <a:rPr lang="en-US" smtClean="0"/>
              <a:t>1</a:t>
            </a:fld>
            <a:endParaRPr lang="en-US"/>
          </a:p>
        </p:txBody>
      </p:sp>
    </p:spTree>
    <p:extLst>
      <p:ext uri="{BB962C8B-B14F-4D97-AF65-F5344CB8AC3E}">
        <p14:creationId xmlns:p14="http://schemas.microsoft.com/office/powerpoint/2010/main" val="835707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1967: National credit council under RBI-&gt; agri. Credit board (1970)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PM </a:t>
            </a:r>
            <a:r>
              <a:rPr lang="en-US" dirty="0" smtClean="0">
                <a:hlinkClick r:id="rId3"/>
              </a:rPr>
              <a:t>Indira Gandhi</a:t>
            </a:r>
            <a:r>
              <a:rPr lang="en-US" dirty="0" smtClean="0"/>
              <a:t>, in a radio broadcast, announced measures to revive the economy and reinforce her image as a leader with socialist leanings. Among the announcements were: raising the income tax exemption limit to Rs 8,000 from Rs 6,000, confiscation of properties owned by smugglers, ceilings on ownership and possession of vacant land, and acquisition of excess land. Land ceiling laws would be strictly implemented and surplus land distributed among rural poor. The 20-point </a:t>
            </a:r>
            <a:r>
              <a:rPr lang="en-US" dirty="0" err="1" smtClean="0"/>
              <a:t>programme</a:t>
            </a:r>
            <a:r>
              <a:rPr lang="en-US" dirty="0" smtClean="0"/>
              <a:t> included steps to bring down prices of essential commodities, promote austerity in government spending, crack down on bonded </a:t>
            </a:r>
            <a:r>
              <a:rPr lang="en-US" dirty="0" err="1" smtClean="0"/>
              <a:t>labour</a:t>
            </a:r>
            <a:r>
              <a:rPr lang="en-US" dirty="0" smtClean="0"/>
              <a:t>, liquidate rural indebtedness and make laws for a moratorium on recovery of debt from landless </a:t>
            </a:r>
            <a:r>
              <a:rPr lang="en-US" dirty="0" err="1" smtClean="0"/>
              <a:t>labourers</a:t>
            </a:r>
            <a:r>
              <a:rPr lang="en-US" dirty="0" smtClean="0"/>
              <a:t>, small farmers and artisans.</a:t>
            </a:r>
          </a:p>
          <a:p>
            <a:r>
              <a:rPr lang="en-US" b="1" dirty="0" smtClean="0"/>
              <a:t>Just and necessary</a:t>
            </a:r>
            <a:r>
              <a:rPr lang="en-US" dirty="0" smtClean="0"/>
              <a:t/>
            </a:r>
            <a:br>
              <a:rPr lang="en-US" dirty="0" smtClean="0"/>
            </a:br>
            <a:r>
              <a:rPr lang="en-US" dirty="0" smtClean="0"/>
              <a:t>Indira Gandhi defended the imposition of Emergency at a meeting of the Congress Parliamentary Party executive, claiming that various </a:t>
            </a:r>
            <a:r>
              <a:rPr lang="en-US" dirty="0" err="1" smtClean="0"/>
              <a:t>organisations</a:t>
            </a:r>
            <a:r>
              <a:rPr lang="en-US" dirty="0" smtClean="0"/>
              <a:t> had been planning to conduct widespread sabotage. Leaders, including party chief D.K. </a:t>
            </a:r>
            <a:r>
              <a:rPr lang="en-US" dirty="0" err="1" smtClean="0"/>
              <a:t>Baruah</a:t>
            </a:r>
            <a:r>
              <a:rPr lang="en-US" dirty="0" smtClean="0"/>
              <a:t>, </a:t>
            </a:r>
            <a:r>
              <a:rPr lang="en-US" dirty="0" err="1" smtClean="0"/>
              <a:t>Jagjivan</a:t>
            </a:r>
            <a:r>
              <a:rPr lang="en-US" dirty="0" smtClean="0"/>
              <a:t> Ram, C. </a:t>
            </a:r>
            <a:r>
              <a:rPr lang="en-US" dirty="0" err="1" smtClean="0"/>
              <a:t>Subramaniam</a:t>
            </a:r>
            <a:r>
              <a:rPr lang="en-US" dirty="0" smtClean="0"/>
              <a:t>, </a:t>
            </a:r>
            <a:r>
              <a:rPr lang="en-US" dirty="0" err="1" smtClean="0"/>
              <a:t>Swaran</a:t>
            </a:r>
            <a:r>
              <a:rPr lang="en-US" dirty="0" smtClean="0"/>
              <a:t> Singh and Y.B. Chavan attended the meeting, where the consensus was that the Emergency was justified and necessary.</a:t>
            </a:r>
          </a:p>
          <a:p>
            <a:r>
              <a:rPr lang="en-US" b="1" dirty="0" err="1" smtClean="0"/>
              <a:t>Phizo</a:t>
            </a:r>
            <a:r>
              <a:rPr lang="en-US" b="1" dirty="0" smtClean="0"/>
              <a:t> for talks</a:t>
            </a:r>
            <a:r>
              <a:rPr lang="en-US" dirty="0" smtClean="0"/>
              <a:t/>
            </a:r>
            <a:br>
              <a:rPr lang="en-US" dirty="0" smtClean="0"/>
            </a:br>
            <a:r>
              <a:rPr lang="en-US" dirty="0" smtClean="0"/>
              <a:t>A </a:t>
            </a:r>
            <a:r>
              <a:rPr lang="en-US" dirty="0" err="1" smtClean="0"/>
              <a:t>Shillong</a:t>
            </a:r>
            <a:r>
              <a:rPr lang="en-US" dirty="0" smtClean="0"/>
              <a:t> datelined report said that Naga rebel leader A.Z. </a:t>
            </a:r>
            <a:r>
              <a:rPr lang="en-US" dirty="0" err="1" smtClean="0"/>
              <a:t>Phizo</a:t>
            </a:r>
            <a:r>
              <a:rPr lang="en-US" dirty="0" smtClean="0"/>
              <a:t>, at that time living in exile in England, had directed his lieutenants in Nagaland to pave the way for an “</a:t>
            </a:r>
            <a:r>
              <a:rPr lang="en-US" dirty="0" err="1" smtClean="0"/>
              <a:t>honourable</a:t>
            </a:r>
            <a:r>
              <a:rPr lang="en-US" dirty="0" smtClean="0"/>
              <a:t> settlement” of the “Naga problem”.</a:t>
            </a:r>
          </a:p>
          <a:p>
            <a:r>
              <a:rPr lang="en-US" b="1" dirty="0" smtClean="0"/>
              <a:t>Amin pardons Hills</a:t>
            </a:r>
            <a:r>
              <a:rPr lang="en-US" dirty="0" smtClean="0"/>
              <a:t/>
            </a:r>
            <a:br>
              <a:rPr lang="en-US" dirty="0" smtClean="0"/>
            </a:br>
            <a:r>
              <a:rPr lang="en-US" dirty="0" smtClean="0"/>
              <a:t>Ending a diplomatic stalemate, Ugandan President Idi Amin said he had decided to pardon British academic and writer Denis Hills, who had been sentenced to death. Hills, 61, was to be executed later in the week for calling Amin a village tyrant in an unpublished manuscript.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BDA9E2F3-AD8B-4CAF-8845-B9584937E913}" type="slidenum">
              <a:rPr lang="en-US" smtClean="0"/>
              <a:t>10</a:t>
            </a:fld>
            <a:endParaRPr lang="en-US"/>
          </a:p>
        </p:txBody>
      </p:sp>
    </p:spTree>
    <p:extLst>
      <p:ext uri="{BB962C8B-B14F-4D97-AF65-F5344CB8AC3E}">
        <p14:creationId xmlns:p14="http://schemas.microsoft.com/office/powerpoint/2010/main" val="1843659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A9E2F3-AD8B-4CAF-8845-B9584937E913}" type="slidenum">
              <a:rPr lang="en-US" smtClean="0"/>
              <a:t>11</a:t>
            </a:fld>
            <a:endParaRPr lang="en-US"/>
          </a:p>
        </p:txBody>
      </p:sp>
    </p:spTree>
    <p:extLst>
      <p:ext uri="{BB962C8B-B14F-4D97-AF65-F5344CB8AC3E}">
        <p14:creationId xmlns:p14="http://schemas.microsoft.com/office/powerpoint/2010/main" val="2281236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A9E2F3-AD8B-4CAF-8845-B9584937E913}" type="slidenum">
              <a:rPr lang="en-US" smtClean="0"/>
              <a:t>12</a:t>
            </a:fld>
            <a:endParaRPr lang="en-US"/>
          </a:p>
        </p:txBody>
      </p:sp>
    </p:spTree>
    <p:extLst>
      <p:ext uri="{BB962C8B-B14F-4D97-AF65-F5344CB8AC3E}">
        <p14:creationId xmlns:p14="http://schemas.microsoft.com/office/powerpoint/2010/main" val="799245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Reserve Bank of India (</a:t>
            </a:r>
            <a:r>
              <a:rPr lang="en-US" dirty="0">
                <a:hlinkClick r:id="rId3"/>
              </a:rPr>
              <a:t>RBI</a:t>
            </a:r>
            <a:r>
              <a:rPr lang="en-US" dirty="0"/>
              <a:t>) on Thursday revised the priority sector lending target for regional rural banks (RRBs) to 75% of total outstanding loans from 60% earlier, effective January 2016.</a:t>
            </a:r>
          </a:p>
          <a:p>
            <a:r>
              <a:rPr lang="en-US" dirty="0"/>
              <a:t>The central bank said that data on priority sector advances has to be furnished by RRBs to </a:t>
            </a:r>
            <a:r>
              <a:rPr lang="en-US" dirty="0" err="1"/>
              <a:t>Nabard</a:t>
            </a:r>
            <a:r>
              <a:rPr lang="en-US" dirty="0"/>
              <a:t> at quarterly and annual intervals. “For the purpose of calculation of priority sector lending targets, total outstanding will be calculated as on corresponding date of the previous year,” it added.</a:t>
            </a:r>
          </a:p>
        </p:txBody>
      </p:sp>
      <p:sp>
        <p:nvSpPr>
          <p:cNvPr id="4" name="Slide Number Placeholder 3"/>
          <p:cNvSpPr>
            <a:spLocks noGrp="1"/>
          </p:cNvSpPr>
          <p:nvPr>
            <p:ph type="sldNum" sz="quarter" idx="10"/>
          </p:nvPr>
        </p:nvSpPr>
        <p:spPr/>
        <p:txBody>
          <a:bodyPr/>
          <a:lstStyle/>
          <a:p>
            <a:fld id="{4EFC59BE-62E0-43E5-85F4-4611B21BBA86}" type="slidenum">
              <a:rPr lang="en-US" smtClean="0"/>
              <a:t>13</a:t>
            </a:fld>
            <a:endParaRPr lang="en-US"/>
          </a:p>
        </p:txBody>
      </p:sp>
    </p:spTree>
    <p:extLst>
      <p:ext uri="{BB962C8B-B14F-4D97-AF65-F5344CB8AC3E}">
        <p14:creationId xmlns:p14="http://schemas.microsoft.com/office/powerpoint/2010/main" val="3537217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After</a:t>
            </a:r>
            <a:r>
              <a:rPr lang="en-US" sz="1200" b="0" i="0" u="none" strike="noStrike" kern="1200" baseline="0" dirty="0">
                <a:solidFill>
                  <a:schemeClr val="tx1"/>
                </a:solidFill>
                <a:effectLst/>
                <a:latin typeface="+mn-lt"/>
                <a:ea typeface="+mn-ea"/>
                <a:cs typeface="+mn-cs"/>
              </a:rPr>
              <a:t> reviewing in 2017 they’ll do post-2018</a:t>
            </a:r>
          </a:p>
          <a:p>
            <a:r>
              <a:rPr lang="en-US" dirty="0"/>
              <a:t>Total Priority Sector Target within a maximum period of five years starting from April 1, 2013 and ending on March 31, 2018 as per the action plans submitted by them and approved by RBI.</a:t>
            </a:r>
          </a:p>
        </p:txBody>
      </p:sp>
      <p:sp>
        <p:nvSpPr>
          <p:cNvPr id="4" name="Slide Number Placeholder 3"/>
          <p:cNvSpPr>
            <a:spLocks noGrp="1"/>
          </p:cNvSpPr>
          <p:nvPr>
            <p:ph type="sldNum" sz="quarter" idx="10"/>
          </p:nvPr>
        </p:nvSpPr>
        <p:spPr/>
        <p:txBody>
          <a:bodyPr/>
          <a:lstStyle/>
          <a:p>
            <a:fld id="{4EFC59BE-62E0-43E5-85F4-4611B21BBA86}" type="slidenum">
              <a:rPr lang="en-US" smtClean="0"/>
              <a:t>14</a:t>
            </a:fld>
            <a:endParaRPr lang="en-US"/>
          </a:p>
        </p:txBody>
      </p:sp>
    </p:spTree>
    <p:extLst>
      <p:ext uri="{BB962C8B-B14F-4D97-AF65-F5344CB8AC3E}">
        <p14:creationId xmlns:p14="http://schemas.microsoft.com/office/powerpoint/2010/main" val="1128919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After</a:t>
            </a:r>
            <a:r>
              <a:rPr lang="en-US" sz="1200" b="0" i="0" u="none" strike="noStrike" kern="1200" baseline="0" dirty="0">
                <a:solidFill>
                  <a:schemeClr val="tx1"/>
                </a:solidFill>
                <a:effectLst/>
                <a:latin typeface="+mn-lt"/>
                <a:ea typeface="+mn-ea"/>
                <a:cs typeface="+mn-cs"/>
              </a:rPr>
              <a:t> reviewing in 2017 they’ll do post-2018</a:t>
            </a:r>
          </a:p>
          <a:p>
            <a:r>
              <a:rPr lang="en-US" dirty="0"/>
              <a:t>Total Priority Sector Target within a maximum period of five years starting from April 1, 2013 and ending on March 31, 2018 as per the action plans submitted by them and approved by RBI.</a:t>
            </a:r>
          </a:p>
        </p:txBody>
      </p:sp>
      <p:sp>
        <p:nvSpPr>
          <p:cNvPr id="4" name="Slide Number Placeholder 3"/>
          <p:cNvSpPr>
            <a:spLocks noGrp="1"/>
          </p:cNvSpPr>
          <p:nvPr>
            <p:ph type="sldNum" sz="quarter" idx="10"/>
          </p:nvPr>
        </p:nvSpPr>
        <p:spPr/>
        <p:txBody>
          <a:bodyPr/>
          <a:lstStyle/>
          <a:p>
            <a:fld id="{4EFC59BE-62E0-43E5-85F4-4611B21BBA86}" type="slidenum">
              <a:rPr lang="en-US" smtClean="0"/>
              <a:t>15</a:t>
            </a:fld>
            <a:endParaRPr lang="en-US"/>
          </a:p>
        </p:txBody>
      </p:sp>
    </p:spTree>
    <p:extLst>
      <p:ext uri="{BB962C8B-B14F-4D97-AF65-F5344CB8AC3E}">
        <p14:creationId xmlns:p14="http://schemas.microsoft.com/office/powerpoint/2010/main" val="1009296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After</a:t>
            </a:r>
            <a:r>
              <a:rPr lang="en-US" sz="1200" b="0" i="0" u="none" strike="noStrike" kern="1200" baseline="0" dirty="0">
                <a:solidFill>
                  <a:schemeClr val="tx1"/>
                </a:solidFill>
                <a:effectLst/>
                <a:latin typeface="+mn-lt"/>
                <a:ea typeface="+mn-ea"/>
                <a:cs typeface="+mn-cs"/>
              </a:rPr>
              <a:t> reviewing in 2017 they’ll do post-2018</a:t>
            </a:r>
          </a:p>
          <a:p>
            <a:r>
              <a:rPr lang="en-US" dirty="0"/>
              <a:t>Total Priority Sector Target within a maximum period of five years starting from April 1, 2013 and ending on March 31, 2018 as per the action plans submitted by them and approved by RBI.</a:t>
            </a:r>
          </a:p>
        </p:txBody>
      </p:sp>
      <p:sp>
        <p:nvSpPr>
          <p:cNvPr id="4" name="Slide Number Placeholder 3"/>
          <p:cNvSpPr>
            <a:spLocks noGrp="1"/>
          </p:cNvSpPr>
          <p:nvPr>
            <p:ph type="sldNum" sz="quarter" idx="10"/>
          </p:nvPr>
        </p:nvSpPr>
        <p:spPr/>
        <p:txBody>
          <a:bodyPr/>
          <a:lstStyle/>
          <a:p>
            <a:fld id="{4EFC59BE-62E0-43E5-85F4-4611B21BBA86}" type="slidenum">
              <a:rPr lang="en-US" smtClean="0"/>
              <a:t>16</a:t>
            </a:fld>
            <a:endParaRPr lang="en-US"/>
          </a:p>
        </p:txBody>
      </p:sp>
    </p:spTree>
    <p:extLst>
      <p:ext uri="{BB962C8B-B14F-4D97-AF65-F5344CB8AC3E}">
        <p14:creationId xmlns:p14="http://schemas.microsoft.com/office/powerpoint/2010/main" val="2861645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A9E2F3-AD8B-4CAF-8845-B9584937E913}" type="slidenum">
              <a:rPr lang="en-US" smtClean="0"/>
              <a:t>17</a:t>
            </a:fld>
            <a:endParaRPr lang="en-US"/>
          </a:p>
        </p:txBody>
      </p:sp>
    </p:spTree>
    <p:extLst>
      <p:ext uri="{BB962C8B-B14F-4D97-AF65-F5344CB8AC3E}">
        <p14:creationId xmlns:p14="http://schemas.microsoft.com/office/powerpoint/2010/main" val="1559568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A9E2F3-AD8B-4CAF-8845-B9584937E913}" type="slidenum">
              <a:rPr lang="en-US" smtClean="0"/>
              <a:t>18</a:t>
            </a:fld>
            <a:endParaRPr lang="en-US"/>
          </a:p>
        </p:txBody>
      </p:sp>
    </p:spTree>
    <p:extLst>
      <p:ext uri="{BB962C8B-B14F-4D97-AF65-F5344CB8AC3E}">
        <p14:creationId xmlns:p14="http://schemas.microsoft.com/office/powerpoint/2010/main" val="4036267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 housing / edu. Loans, export credit</a:t>
            </a:r>
          </a:p>
          <a:p>
            <a:r>
              <a:rPr lang="en-US" dirty="0"/>
              <a:t>New categories Medium enterprises, social infra and renewable energy.</a:t>
            </a:r>
          </a:p>
          <a:p>
            <a:r>
              <a:rPr lang="en-US" dirty="0"/>
              <a:t>Separate PSL target for small / marginal farmers, micro enterprises.</a:t>
            </a:r>
          </a:p>
          <a:p>
            <a:r>
              <a:rPr lang="en-US" dirty="0"/>
              <a:t>no distinction in direct / indirect lending to agro.</a:t>
            </a:r>
          </a:p>
          <a:p>
            <a:r>
              <a:rPr lang="en-US" dirty="0"/>
              <a:t>More details: on individual categories and quantitative limits- visit </a:t>
            </a:r>
            <a:r>
              <a:rPr lang="en-US" dirty="0">
                <a:hlinkClick r:id="rId3"/>
              </a:rPr>
              <a:t>https://rbi.org.in/Scripts/NotificationUser.aspx?Id=9688&amp;Mode=0</a:t>
            </a:r>
            <a:endParaRPr lang="en-US" dirty="0"/>
          </a:p>
          <a:p>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19</a:t>
            </a:fld>
            <a:endParaRPr lang="en-US"/>
          </a:p>
        </p:txBody>
      </p:sp>
    </p:spTree>
    <p:extLst>
      <p:ext uri="{BB962C8B-B14F-4D97-AF65-F5344CB8AC3E}">
        <p14:creationId xmlns:p14="http://schemas.microsoft.com/office/powerpoint/2010/main" val="78332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A9E2F3-AD8B-4CAF-8845-B9584937E913}" type="slidenum">
              <a:rPr lang="en-US" smtClean="0"/>
              <a:t>2</a:t>
            </a:fld>
            <a:endParaRPr lang="en-US"/>
          </a:p>
        </p:txBody>
      </p:sp>
    </p:spTree>
    <p:extLst>
      <p:ext uri="{BB962C8B-B14F-4D97-AF65-F5344CB8AC3E}">
        <p14:creationId xmlns:p14="http://schemas.microsoft.com/office/powerpoint/2010/main" val="1922940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 housing / edu. Loans, export credit</a:t>
            </a:r>
          </a:p>
          <a:p>
            <a:r>
              <a:rPr lang="en-US" dirty="0"/>
              <a:t>New categories Medium enterprises, social infra and renewable energy.</a:t>
            </a:r>
          </a:p>
          <a:p>
            <a:r>
              <a:rPr lang="en-US" dirty="0"/>
              <a:t>Separate PSL target for small / marginal farmers, micro enterprises.</a:t>
            </a:r>
          </a:p>
          <a:p>
            <a:r>
              <a:rPr lang="en-US" dirty="0"/>
              <a:t>no distinction in direct / indirect lending to agro.</a:t>
            </a:r>
          </a:p>
          <a:p>
            <a:r>
              <a:rPr lang="en-US" dirty="0"/>
              <a:t>More details: on individual categories and quantitative limits- visit </a:t>
            </a:r>
            <a:r>
              <a:rPr lang="en-US" dirty="0">
                <a:hlinkClick r:id="rId3"/>
              </a:rPr>
              <a:t>https://rbi.org.in/Scripts/NotificationUser.aspx?Id=9688&amp;Mode=0</a:t>
            </a:r>
            <a:endParaRPr lang="en-US" dirty="0"/>
          </a:p>
          <a:p>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20</a:t>
            </a:fld>
            <a:endParaRPr lang="en-US"/>
          </a:p>
        </p:txBody>
      </p:sp>
    </p:spTree>
    <p:extLst>
      <p:ext uri="{BB962C8B-B14F-4D97-AF65-F5344CB8AC3E}">
        <p14:creationId xmlns:p14="http://schemas.microsoft.com/office/powerpoint/2010/main" val="2148769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After</a:t>
            </a:r>
            <a:r>
              <a:rPr lang="en-US" sz="1200" b="0" i="0" u="none" strike="noStrike" kern="1200" baseline="0" dirty="0">
                <a:solidFill>
                  <a:schemeClr val="tx1"/>
                </a:solidFill>
                <a:effectLst/>
                <a:latin typeface="+mn-lt"/>
                <a:ea typeface="+mn-ea"/>
                <a:cs typeface="+mn-cs"/>
              </a:rPr>
              <a:t> reviewing in 2017 they’ll do post-2018</a:t>
            </a:r>
          </a:p>
          <a:p>
            <a:r>
              <a:rPr lang="en-US" dirty="0"/>
              <a:t>Total Priority Sector Target within a maximum period of five years starting from April 1, 2013 and ending on March 31, 2018 as per the action plans submitted by them and approved by RBI.</a:t>
            </a:r>
          </a:p>
        </p:txBody>
      </p:sp>
      <p:sp>
        <p:nvSpPr>
          <p:cNvPr id="4" name="Slide Number Placeholder 3"/>
          <p:cNvSpPr>
            <a:spLocks noGrp="1"/>
          </p:cNvSpPr>
          <p:nvPr>
            <p:ph type="sldNum" sz="quarter" idx="10"/>
          </p:nvPr>
        </p:nvSpPr>
        <p:spPr/>
        <p:txBody>
          <a:bodyPr/>
          <a:lstStyle/>
          <a:p>
            <a:fld id="{4EFC59BE-62E0-43E5-85F4-4611B21BBA86}" type="slidenum">
              <a:rPr lang="en-US" smtClean="0"/>
              <a:t>21</a:t>
            </a:fld>
            <a:endParaRPr lang="en-US"/>
          </a:p>
        </p:txBody>
      </p:sp>
    </p:spTree>
    <p:extLst>
      <p:ext uri="{BB962C8B-B14F-4D97-AF65-F5344CB8AC3E}">
        <p14:creationId xmlns:p14="http://schemas.microsoft.com/office/powerpoint/2010/main" val="12735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A9E2F3-AD8B-4CAF-8845-B9584937E913}" type="slidenum">
              <a:rPr lang="en-US" smtClean="0"/>
              <a:t>22</a:t>
            </a:fld>
            <a:endParaRPr lang="en-US"/>
          </a:p>
        </p:txBody>
      </p:sp>
    </p:spTree>
    <p:extLst>
      <p:ext uri="{BB962C8B-B14F-4D97-AF65-F5344CB8AC3E}">
        <p14:creationId xmlns:p14="http://schemas.microsoft.com/office/powerpoint/2010/main" val="3541116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A9E2F3-AD8B-4CAF-8845-B9584937E913}" type="slidenum">
              <a:rPr lang="en-US" smtClean="0"/>
              <a:t>23</a:t>
            </a:fld>
            <a:endParaRPr lang="en-US"/>
          </a:p>
        </p:txBody>
      </p:sp>
    </p:spTree>
    <p:extLst>
      <p:ext uri="{BB962C8B-B14F-4D97-AF65-F5344CB8AC3E}">
        <p14:creationId xmlns:p14="http://schemas.microsoft.com/office/powerpoint/2010/main" val="91225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A9E2F3-AD8B-4CAF-8845-B9584937E913}" type="slidenum">
              <a:rPr lang="en-US" smtClean="0"/>
              <a:t>24</a:t>
            </a:fld>
            <a:endParaRPr lang="en-US"/>
          </a:p>
        </p:txBody>
      </p:sp>
    </p:spTree>
    <p:extLst>
      <p:ext uri="{BB962C8B-B14F-4D97-AF65-F5344CB8AC3E}">
        <p14:creationId xmlns:p14="http://schemas.microsoft.com/office/powerpoint/2010/main" val="2165350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After</a:t>
            </a:r>
            <a:r>
              <a:rPr lang="en-US" sz="1200" b="0" i="0" u="none" strike="noStrike" kern="1200" baseline="0" dirty="0">
                <a:solidFill>
                  <a:schemeClr val="tx1"/>
                </a:solidFill>
                <a:effectLst/>
                <a:latin typeface="+mn-lt"/>
                <a:ea typeface="+mn-ea"/>
                <a:cs typeface="+mn-cs"/>
              </a:rPr>
              <a:t> reviewing in 2017 they’ll do post-2018</a:t>
            </a:r>
          </a:p>
          <a:p>
            <a:r>
              <a:rPr lang="en-US" dirty="0"/>
              <a:t>Total Priority Sector Target within a maximum period of five years starting from April 1, 2013 and ending on March 31, 2018 as per the action plans submitted by them and approved by RBI.</a:t>
            </a:r>
          </a:p>
        </p:txBody>
      </p:sp>
      <p:sp>
        <p:nvSpPr>
          <p:cNvPr id="4" name="Slide Number Placeholder 3"/>
          <p:cNvSpPr>
            <a:spLocks noGrp="1"/>
          </p:cNvSpPr>
          <p:nvPr>
            <p:ph type="sldNum" sz="quarter" idx="10"/>
          </p:nvPr>
        </p:nvSpPr>
        <p:spPr/>
        <p:txBody>
          <a:bodyPr/>
          <a:lstStyle/>
          <a:p>
            <a:fld id="{4EFC59BE-62E0-43E5-85F4-4611B21BBA86}" type="slidenum">
              <a:rPr lang="en-US" smtClean="0"/>
              <a:t>25</a:t>
            </a:fld>
            <a:endParaRPr lang="en-US"/>
          </a:p>
        </p:txBody>
      </p:sp>
    </p:spTree>
    <p:extLst>
      <p:ext uri="{BB962C8B-B14F-4D97-AF65-F5344CB8AC3E}">
        <p14:creationId xmlns:p14="http://schemas.microsoft.com/office/powerpoint/2010/main" val="1107585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a:t>The PSLC is a short-term accounting instrument</a:t>
            </a:r>
          </a:p>
          <a:p>
            <a:pPr fontAlgn="ctr"/>
            <a:r>
              <a:rPr lang="en-US" dirty="0"/>
              <a:t>Expire on 31st March each year</a:t>
            </a:r>
          </a:p>
          <a:p>
            <a:pPr fontAlgn="ctr"/>
            <a:r>
              <a:rPr lang="en-US" dirty="0"/>
              <a:t>Pack of Rs.25 lakh/&gt;</a:t>
            </a:r>
          </a:p>
          <a:p>
            <a:pPr fontAlgn="ctr"/>
            <a:r>
              <a:rPr lang="en-US" dirty="0"/>
              <a:t>Buy an sell to cover shortfall, through RBI's e-</a:t>
            </a:r>
            <a:r>
              <a:rPr lang="en-US" dirty="0" err="1"/>
              <a:t>kuber</a:t>
            </a:r>
            <a:r>
              <a:rPr lang="en-US" dirty="0"/>
              <a:t> platform</a:t>
            </a:r>
          </a:p>
          <a:p>
            <a:pPr fontAlgn="ctr"/>
            <a:r>
              <a:rPr lang="en-US" dirty="0"/>
              <a:t>Fees market determined- and counted as "Misc. Income" / "Expenses"</a:t>
            </a:r>
          </a:p>
          <a:p>
            <a:pPr fontAlgn="ctr"/>
            <a:r>
              <a:rPr lang="en-US" dirty="0"/>
              <a:t>No credit risk/assets/Cash flow transferred.</a:t>
            </a:r>
          </a:p>
          <a:p>
            <a:pPr fontAlgn="ctr"/>
            <a:r>
              <a:rPr lang="en-US" dirty="0"/>
              <a:t>More details</a:t>
            </a:r>
          </a:p>
          <a:p>
            <a:endParaRPr lang="en-US" dirty="0"/>
          </a:p>
          <a:p>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26</a:t>
            </a:fld>
            <a:endParaRPr lang="en-US"/>
          </a:p>
        </p:txBody>
      </p:sp>
    </p:spTree>
    <p:extLst>
      <p:ext uri="{BB962C8B-B14F-4D97-AF65-F5344CB8AC3E}">
        <p14:creationId xmlns:p14="http://schemas.microsoft.com/office/powerpoint/2010/main" val="3285584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A9E2F3-AD8B-4CAF-8845-B9584937E913}" type="slidenum">
              <a:rPr lang="en-US" smtClean="0"/>
              <a:t>27</a:t>
            </a:fld>
            <a:endParaRPr lang="en-US"/>
          </a:p>
        </p:txBody>
      </p:sp>
    </p:spTree>
    <p:extLst>
      <p:ext uri="{BB962C8B-B14F-4D97-AF65-F5344CB8AC3E}">
        <p14:creationId xmlns:p14="http://schemas.microsoft.com/office/powerpoint/2010/main" val="1515337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A9E2F3-AD8B-4CAF-8845-B9584937E913}" type="slidenum">
              <a:rPr lang="en-US" smtClean="0"/>
              <a:t>28</a:t>
            </a:fld>
            <a:endParaRPr lang="en-US"/>
          </a:p>
        </p:txBody>
      </p:sp>
    </p:spTree>
    <p:extLst>
      <p:ext uri="{BB962C8B-B14F-4D97-AF65-F5344CB8AC3E}">
        <p14:creationId xmlns:p14="http://schemas.microsoft.com/office/powerpoint/2010/main" val="2877568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1967: National credit council under RBI-&gt; agri. Credit board (1970)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PM </a:t>
            </a:r>
            <a:r>
              <a:rPr lang="en-US" dirty="0" smtClean="0">
                <a:hlinkClick r:id="rId3"/>
              </a:rPr>
              <a:t>Indira Gandhi</a:t>
            </a:r>
            <a:r>
              <a:rPr lang="en-US" dirty="0" smtClean="0"/>
              <a:t>, in a radio broadcast, announced measures to revive the economy and reinforce her image as a leader with socialist leanings. Among the announcements were: raising the income tax exemption limit to Rs 8,000 from Rs 6,000, confiscation of properties owned by smugglers, ceilings on ownership and possession of vacant land, and acquisition of excess land. Land ceiling laws would be strictly implemented and surplus land distributed among rural poor. The 20-point </a:t>
            </a:r>
            <a:r>
              <a:rPr lang="en-US" dirty="0" err="1" smtClean="0"/>
              <a:t>programme</a:t>
            </a:r>
            <a:r>
              <a:rPr lang="en-US" dirty="0" smtClean="0"/>
              <a:t> included steps to bring down prices of essential commodities, promote austerity in government spending, crack down on bonded </a:t>
            </a:r>
            <a:r>
              <a:rPr lang="en-US" dirty="0" err="1" smtClean="0"/>
              <a:t>labour</a:t>
            </a:r>
            <a:r>
              <a:rPr lang="en-US" dirty="0" smtClean="0"/>
              <a:t>, liquidate rural indebtedness and make laws for a moratorium on recovery of debt from landless </a:t>
            </a:r>
            <a:r>
              <a:rPr lang="en-US" dirty="0" err="1" smtClean="0"/>
              <a:t>labourers</a:t>
            </a:r>
            <a:r>
              <a:rPr lang="en-US" dirty="0" smtClean="0"/>
              <a:t>, small farmers and artisans.</a:t>
            </a:r>
          </a:p>
          <a:p>
            <a:r>
              <a:rPr lang="en-US" b="1" dirty="0" smtClean="0"/>
              <a:t>Just and necessary</a:t>
            </a:r>
            <a:r>
              <a:rPr lang="en-US" dirty="0" smtClean="0"/>
              <a:t/>
            </a:r>
            <a:br>
              <a:rPr lang="en-US" dirty="0" smtClean="0"/>
            </a:br>
            <a:r>
              <a:rPr lang="en-US" dirty="0" smtClean="0"/>
              <a:t>Indira Gandhi defended the imposition of Emergency at a meeting of the Congress Parliamentary Party executive, claiming that various </a:t>
            </a:r>
            <a:r>
              <a:rPr lang="en-US" dirty="0" err="1" smtClean="0"/>
              <a:t>organisations</a:t>
            </a:r>
            <a:r>
              <a:rPr lang="en-US" dirty="0" smtClean="0"/>
              <a:t> had been planning to conduct widespread sabotage. Leaders, including party chief D.K. </a:t>
            </a:r>
            <a:r>
              <a:rPr lang="en-US" dirty="0" err="1" smtClean="0"/>
              <a:t>Baruah</a:t>
            </a:r>
            <a:r>
              <a:rPr lang="en-US" dirty="0" smtClean="0"/>
              <a:t>, </a:t>
            </a:r>
            <a:r>
              <a:rPr lang="en-US" dirty="0" err="1" smtClean="0"/>
              <a:t>Jagjivan</a:t>
            </a:r>
            <a:r>
              <a:rPr lang="en-US" dirty="0" smtClean="0"/>
              <a:t> Ram, C. </a:t>
            </a:r>
            <a:r>
              <a:rPr lang="en-US" dirty="0" err="1" smtClean="0"/>
              <a:t>Subramaniam</a:t>
            </a:r>
            <a:r>
              <a:rPr lang="en-US" dirty="0" smtClean="0"/>
              <a:t>, </a:t>
            </a:r>
            <a:r>
              <a:rPr lang="en-US" dirty="0" err="1" smtClean="0"/>
              <a:t>Swaran</a:t>
            </a:r>
            <a:r>
              <a:rPr lang="en-US" dirty="0" smtClean="0"/>
              <a:t> Singh and Y.B. Chavan attended the meeting, where the consensus was that the Emergency was justified and necessary.</a:t>
            </a:r>
          </a:p>
          <a:p>
            <a:r>
              <a:rPr lang="en-US" b="1" dirty="0" err="1" smtClean="0"/>
              <a:t>Phizo</a:t>
            </a:r>
            <a:r>
              <a:rPr lang="en-US" b="1" dirty="0" smtClean="0"/>
              <a:t> for talks</a:t>
            </a:r>
            <a:r>
              <a:rPr lang="en-US" dirty="0" smtClean="0"/>
              <a:t/>
            </a:r>
            <a:br>
              <a:rPr lang="en-US" dirty="0" smtClean="0"/>
            </a:br>
            <a:r>
              <a:rPr lang="en-US" dirty="0" smtClean="0"/>
              <a:t>A </a:t>
            </a:r>
            <a:r>
              <a:rPr lang="en-US" dirty="0" err="1" smtClean="0"/>
              <a:t>Shillong</a:t>
            </a:r>
            <a:r>
              <a:rPr lang="en-US" dirty="0" smtClean="0"/>
              <a:t> datelined report said that Naga rebel leader A.Z. </a:t>
            </a:r>
            <a:r>
              <a:rPr lang="en-US" dirty="0" err="1" smtClean="0"/>
              <a:t>Phizo</a:t>
            </a:r>
            <a:r>
              <a:rPr lang="en-US" dirty="0" smtClean="0"/>
              <a:t>, at that time living in exile in England, had directed his lieutenants in Nagaland to pave the way for an “</a:t>
            </a:r>
            <a:r>
              <a:rPr lang="en-US" dirty="0" err="1" smtClean="0"/>
              <a:t>honourable</a:t>
            </a:r>
            <a:r>
              <a:rPr lang="en-US" dirty="0" smtClean="0"/>
              <a:t> settlement” of the “Naga problem”.</a:t>
            </a:r>
          </a:p>
          <a:p>
            <a:r>
              <a:rPr lang="en-US" b="1" dirty="0" smtClean="0"/>
              <a:t>Amin pardons Hills</a:t>
            </a:r>
            <a:r>
              <a:rPr lang="en-US" dirty="0" smtClean="0"/>
              <a:t/>
            </a:r>
            <a:br>
              <a:rPr lang="en-US" dirty="0" smtClean="0"/>
            </a:br>
            <a:r>
              <a:rPr lang="en-US" dirty="0" smtClean="0"/>
              <a:t>Ending a diplomatic stalemate, Ugandan President Idi Amin said he had decided to pardon British academic and writer Denis Hills, who had been sentenced to death. Hills, 61, was to be executed later in the week for calling Amin a village tyrant in an unpublished manuscript.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BDA9E2F3-AD8B-4CAF-8845-B9584937E913}" type="slidenum">
              <a:rPr lang="en-US" smtClean="0"/>
              <a:t>29</a:t>
            </a:fld>
            <a:endParaRPr lang="en-US"/>
          </a:p>
        </p:txBody>
      </p:sp>
    </p:spTree>
    <p:extLst>
      <p:ext uri="{BB962C8B-B14F-4D97-AF65-F5344CB8AC3E}">
        <p14:creationId xmlns:p14="http://schemas.microsoft.com/office/powerpoint/2010/main" val="2153871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A9E2F3-AD8B-4CAF-8845-B9584937E913}" type="slidenum">
              <a:rPr lang="en-US" smtClean="0"/>
              <a:t>3</a:t>
            </a:fld>
            <a:endParaRPr lang="en-US"/>
          </a:p>
        </p:txBody>
      </p:sp>
    </p:spTree>
    <p:extLst>
      <p:ext uri="{BB962C8B-B14F-4D97-AF65-F5344CB8AC3E}">
        <p14:creationId xmlns:p14="http://schemas.microsoft.com/office/powerpoint/2010/main" val="3982229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A9E2F3-AD8B-4CAF-8845-B9584937E913}" type="slidenum">
              <a:rPr lang="en-US" smtClean="0"/>
              <a:t>30</a:t>
            </a:fld>
            <a:endParaRPr lang="en-US"/>
          </a:p>
        </p:txBody>
      </p:sp>
    </p:spTree>
    <p:extLst>
      <p:ext uri="{BB962C8B-B14F-4D97-AF65-F5344CB8AC3E}">
        <p14:creationId xmlns:p14="http://schemas.microsoft.com/office/powerpoint/2010/main" val="3186621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A9E2F3-AD8B-4CAF-8845-B9584937E913}" type="slidenum">
              <a:rPr lang="en-US" smtClean="0"/>
              <a:t>31</a:t>
            </a:fld>
            <a:endParaRPr lang="en-US"/>
          </a:p>
        </p:txBody>
      </p:sp>
    </p:spTree>
    <p:extLst>
      <p:ext uri="{BB962C8B-B14F-4D97-AF65-F5344CB8AC3E}">
        <p14:creationId xmlns:p14="http://schemas.microsoft.com/office/powerpoint/2010/main" val="2858765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A9E2F3-AD8B-4CAF-8845-B9584937E913}" type="slidenum">
              <a:rPr lang="en-US" smtClean="0"/>
              <a:t>32</a:t>
            </a:fld>
            <a:endParaRPr lang="en-US"/>
          </a:p>
        </p:txBody>
      </p:sp>
    </p:spTree>
    <p:extLst>
      <p:ext uri="{BB962C8B-B14F-4D97-AF65-F5344CB8AC3E}">
        <p14:creationId xmlns:p14="http://schemas.microsoft.com/office/powerpoint/2010/main" val="556767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A9E2F3-AD8B-4CAF-8845-B9584937E913}" type="slidenum">
              <a:rPr lang="en-US" smtClean="0"/>
              <a:t>33</a:t>
            </a:fld>
            <a:endParaRPr lang="en-US"/>
          </a:p>
        </p:txBody>
      </p:sp>
    </p:spTree>
    <p:extLst>
      <p:ext uri="{BB962C8B-B14F-4D97-AF65-F5344CB8AC3E}">
        <p14:creationId xmlns:p14="http://schemas.microsoft.com/office/powerpoint/2010/main" val="1620381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(x) The priority sector non-achievement will be assessed on quarterly average basis at the end of the respective year from 2016-17 onwards, instead of annual basis as at present.</a:t>
            </a:r>
            <a:endParaRPr lang="en-US" dirty="0"/>
          </a:p>
        </p:txBody>
      </p:sp>
      <p:sp>
        <p:nvSpPr>
          <p:cNvPr id="4" name="Slide Number Placeholder 3"/>
          <p:cNvSpPr>
            <a:spLocks noGrp="1"/>
          </p:cNvSpPr>
          <p:nvPr>
            <p:ph type="sldNum" sz="quarter" idx="10"/>
          </p:nvPr>
        </p:nvSpPr>
        <p:spPr/>
        <p:txBody>
          <a:bodyPr/>
          <a:lstStyle/>
          <a:p>
            <a:fld id="{BDA9E2F3-AD8B-4CAF-8845-B9584937E913}" type="slidenum">
              <a:rPr lang="en-US" smtClean="0"/>
              <a:t>34</a:t>
            </a:fld>
            <a:endParaRPr lang="en-US"/>
          </a:p>
        </p:txBody>
      </p:sp>
    </p:spTree>
    <p:extLst>
      <p:ext uri="{BB962C8B-B14F-4D97-AF65-F5344CB8AC3E}">
        <p14:creationId xmlns:p14="http://schemas.microsoft.com/office/powerpoint/2010/main" val="407733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A9E2F3-AD8B-4CAF-8845-B9584937E913}" type="slidenum">
              <a:rPr lang="en-US" smtClean="0"/>
              <a:t>35</a:t>
            </a:fld>
            <a:endParaRPr lang="en-US"/>
          </a:p>
        </p:txBody>
      </p:sp>
    </p:spTree>
    <p:extLst>
      <p:ext uri="{BB962C8B-B14F-4D97-AF65-F5344CB8AC3E}">
        <p14:creationId xmlns:p14="http://schemas.microsoft.com/office/powerpoint/2010/main" val="10210568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A9E2F3-AD8B-4CAF-8845-B9584937E913}" type="slidenum">
              <a:rPr lang="en-US" smtClean="0"/>
              <a:t>36</a:t>
            </a:fld>
            <a:endParaRPr lang="en-US"/>
          </a:p>
        </p:txBody>
      </p:sp>
    </p:spTree>
    <p:extLst>
      <p:ext uri="{BB962C8B-B14F-4D97-AF65-F5344CB8AC3E}">
        <p14:creationId xmlns:p14="http://schemas.microsoft.com/office/powerpoint/2010/main" val="15582815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faith cash </a:t>
            </a:r>
            <a:r>
              <a:rPr lang="en-US" dirty="0" err="1" smtClean="0"/>
              <a:t>withdrawl</a:t>
            </a:r>
            <a:r>
              <a:rPr lang="en-US" dirty="0" smtClean="0"/>
              <a:t> limits</a:t>
            </a:r>
            <a:endParaRPr lang="en-US" dirty="0"/>
          </a:p>
        </p:txBody>
      </p:sp>
      <p:sp>
        <p:nvSpPr>
          <p:cNvPr id="4" name="Slide Number Placeholder 3"/>
          <p:cNvSpPr>
            <a:spLocks noGrp="1"/>
          </p:cNvSpPr>
          <p:nvPr>
            <p:ph type="sldNum" sz="quarter" idx="10"/>
          </p:nvPr>
        </p:nvSpPr>
        <p:spPr/>
        <p:txBody>
          <a:bodyPr/>
          <a:lstStyle/>
          <a:p>
            <a:fld id="{BDA9E2F3-AD8B-4CAF-8845-B9584937E913}" type="slidenum">
              <a:rPr lang="en-US" smtClean="0"/>
              <a:t>48</a:t>
            </a:fld>
            <a:endParaRPr lang="en-US"/>
          </a:p>
        </p:txBody>
      </p:sp>
    </p:spTree>
    <p:extLst>
      <p:ext uri="{BB962C8B-B14F-4D97-AF65-F5344CB8AC3E}">
        <p14:creationId xmlns:p14="http://schemas.microsoft.com/office/powerpoint/2010/main" val="164940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A9E2F3-AD8B-4CAF-8845-B9584937E913}" type="slidenum">
              <a:rPr lang="en-US" smtClean="0"/>
              <a:t>4</a:t>
            </a:fld>
            <a:endParaRPr lang="en-US"/>
          </a:p>
        </p:txBody>
      </p:sp>
    </p:spTree>
    <p:extLst>
      <p:ext uri="{BB962C8B-B14F-4D97-AF65-F5344CB8AC3E}">
        <p14:creationId xmlns:p14="http://schemas.microsoft.com/office/powerpoint/2010/main" val="166186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1956: Selective credit control (SCC) &amp; LTV  first time used.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e.g. 20% for cotton.</a:t>
            </a:r>
          </a:p>
          <a:p>
            <a:endParaRPr lang="en-US" dirty="0"/>
          </a:p>
        </p:txBody>
      </p:sp>
      <p:sp>
        <p:nvSpPr>
          <p:cNvPr id="4" name="Slide Number Placeholder 3"/>
          <p:cNvSpPr>
            <a:spLocks noGrp="1"/>
          </p:cNvSpPr>
          <p:nvPr>
            <p:ph type="sldNum" sz="quarter" idx="10"/>
          </p:nvPr>
        </p:nvSpPr>
        <p:spPr/>
        <p:txBody>
          <a:bodyPr/>
          <a:lstStyle/>
          <a:p>
            <a:fld id="{BDA9E2F3-AD8B-4CAF-8845-B9584937E913}" type="slidenum">
              <a:rPr lang="en-US" smtClean="0"/>
              <a:t>5</a:t>
            </a:fld>
            <a:endParaRPr lang="en-US"/>
          </a:p>
        </p:txBody>
      </p:sp>
    </p:spTree>
    <p:extLst>
      <p:ext uri="{BB962C8B-B14F-4D97-AF65-F5344CB8AC3E}">
        <p14:creationId xmlns:p14="http://schemas.microsoft.com/office/powerpoint/2010/main" val="2317994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A9E2F3-AD8B-4CAF-8845-B9584937E913}" type="slidenum">
              <a:rPr lang="en-US" smtClean="0"/>
              <a:t>6</a:t>
            </a:fld>
            <a:endParaRPr lang="en-US"/>
          </a:p>
        </p:txBody>
      </p:sp>
    </p:spTree>
    <p:extLst>
      <p:ext uri="{BB962C8B-B14F-4D97-AF65-F5344CB8AC3E}">
        <p14:creationId xmlns:p14="http://schemas.microsoft.com/office/powerpoint/2010/main" val="2464124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A9E2F3-AD8B-4CAF-8845-B9584937E913}" type="slidenum">
              <a:rPr lang="en-US" smtClean="0"/>
              <a:t>7</a:t>
            </a:fld>
            <a:endParaRPr lang="en-US"/>
          </a:p>
        </p:txBody>
      </p:sp>
    </p:spTree>
    <p:extLst>
      <p:ext uri="{BB962C8B-B14F-4D97-AF65-F5344CB8AC3E}">
        <p14:creationId xmlns:p14="http://schemas.microsoft.com/office/powerpoint/2010/main" val="338874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A9E2F3-AD8B-4CAF-8845-B9584937E913}" type="slidenum">
              <a:rPr lang="en-US" smtClean="0"/>
              <a:t>8</a:t>
            </a:fld>
            <a:endParaRPr lang="en-US"/>
          </a:p>
        </p:txBody>
      </p:sp>
    </p:spTree>
    <p:extLst>
      <p:ext uri="{BB962C8B-B14F-4D97-AF65-F5344CB8AC3E}">
        <p14:creationId xmlns:p14="http://schemas.microsoft.com/office/powerpoint/2010/main" val="2489526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A9E2F3-AD8B-4CAF-8845-B9584937E913}" type="slidenum">
              <a:rPr lang="en-US" smtClean="0"/>
              <a:t>9</a:t>
            </a:fld>
            <a:endParaRPr lang="en-US"/>
          </a:p>
        </p:txBody>
      </p:sp>
    </p:spTree>
    <p:extLst>
      <p:ext uri="{BB962C8B-B14F-4D97-AF65-F5344CB8AC3E}">
        <p14:creationId xmlns:p14="http://schemas.microsoft.com/office/powerpoint/2010/main" val="3777364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25">
                <a:latin typeface="Franklin Gothic Demi" panose="020B0703020102020204" pitchFamily="34" charset="0"/>
                <a:ea typeface="Segoe UI Black" panose="020B0A02040204020203" pitchFamily="34" charset="0"/>
                <a:cs typeface="Segoe UI Black" panose="020B0A02040204020203"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8E7A916-7B4A-4FC2-8424-98B0282AF304}" type="datetimeFigureOut">
              <a:rPr lang="en-US" smtClean="0"/>
              <a:t>06-Apr-17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5C87C7A-1D34-44D8-8F42-7113481E3766}" type="slidenum">
              <a:rPr lang="en-US" smtClean="0"/>
              <a:t>‹#›</a:t>
            </a:fld>
            <a:endParaRPr lang="en-US"/>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85471"/>
            <a:ext cx="2229014" cy="593425"/>
          </a:xfrm>
          <a:prstGeom prst="rect">
            <a:avLst/>
          </a:prstGeom>
        </p:spPr>
      </p:pic>
    </p:spTree>
    <p:extLst>
      <p:ext uri="{BB962C8B-B14F-4D97-AF65-F5344CB8AC3E}">
        <p14:creationId xmlns:p14="http://schemas.microsoft.com/office/powerpoint/2010/main" val="35282076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285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57957" y="3091681"/>
            <a:ext cx="2857500" cy="2857500"/>
          </a:xfrm>
          <a:prstGeom prst="rect">
            <a:avLst/>
          </a:prstGeom>
        </p:spPr>
      </p:pic>
      <p:sp>
        <p:nvSpPr>
          <p:cNvPr id="9" name="TextBox 8"/>
          <p:cNvSpPr txBox="1"/>
          <p:nvPr/>
        </p:nvSpPr>
        <p:spPr>
          <a:xfrm>
            <a:off x="6178550" y="2"/>
            <a:ext cx="2819400" cy="403957"/>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25" dirty="0">
                <a:latin typeface="Franklin Gothic Heavy" panose="020B0903020102020204" pitchFamily="34" charset="0"/>
              </a:rPr>
              <a:t>Self Study</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1" y="6131387"/>
            <a:ext cx="2229014" cy="747508"/>
          </a:xfrm>
          <a:prstGeom prst="rect">
            <a:avLst/>
          </a:prstGeom>
        </p:spPr>
      </p:pic>
      <p:sp>
        <p:nvSpPr>
          <p:cNvPr id="8" name="Title 1"/>
          <p:cNvSpPr>
            <a:spLocks noGrp="1"/>
          </p:cNvSpPr>
          <p:nvPr>
            <p:ph type="title"/>
          </p:nvPr>
        </p:nvSpPr>
        <p:spPr>
          <a:xfrm>
            <a:off x="6194516"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2475">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521151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68995"/>
            <a:ext cx="2229014" cy="609900"/>
          </a:xfrm>
          <a:prstGeom prst="rect">
            <a:avLst/>
          </a:prstGeom>
        </p:spPr>
      </p:pic>
      <p:sp>
        <p:nvSpPr>
          <p:cNvPr id="3" name="Content Placeholder 2"/>
          <p:cNvSpPr>
            <a:spLocks noGrp="1"/>
          </p:cNvSpPr>
          <p:nvPr>
            <p:ph idx="1"/>
          </p:nvPr>
        </p:nvSpPr>
        <p:spPr>
          <a:xfrm>
            <a:off x="520262" y="642553"/>
            <a:ext cx="7677807" cy="5626443"/>
          </a:xfrm>
        </p:spPr>
        <p:txBody>
          <a:bodyPr>
            <a:normAutofit/>
          </a:bodyPr>
          <a:lstStyle>
            <a:lvl1pPr marL="4179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54332" y="1061134"/>
            <a:ext cx="1882549" cy="5803257"/>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1521" y="3855308"/>
            <a:ext cx="1345206" cy="3002692"/>
          </a:xfrm>
          <a:prstGeom prst="rect">
            <a:avLst/>
          </a:prstGeom>
        </p:spPr>
      </p:pic>
      <p:sp>
        <p:nvSpPr>
          <p:cNvPr id="9" name="Title 8"/>
          <p:cNvSpPr>
            <a:spLocks noGrp="1"/>
          </p:cNvSpPr>
          <p:nvPr>
            <p:ph type="title"/>
          </p:nvPr>
        </p:nvSpPr>
        <p:spPr>
          <a:xfrm>
            <a:off x="0" y="94593"/>
            <a:ext cx="9167380" cy="460603"/>
          </a:xfrm>
          <a:solidFill>
            <a:schemeClr val="accent4">
              <a:lumMod val="20000"/>
              <a:lumOff val="80000"/>
            </a:schemeClr>
          </a:solidFill>
        </p:spPr>
        <p:txBody>
          <a:bodyPr>
            <a:noAutofit/>
          </a:bodyPr>
          <a:lstStyle>
            <a:lvl1pPr algn="ctr">
              <a:defRPr sz="3200">
                <a:solidFill>
                  <a:schemeClr val="accent4">
                    <a:lumMod val="50000"/>
                  </a:schemeClr>
                </a:solidFill>
                <a:effectLst/>
                <a:latin typeface="Franklin Gothic Medium Cond" panose="020B0606030402020204" pitchFamily="34" charset="0"/>
              </a:defRPr>
            </a:lvl1pPr>
          </a:lstStyle>
          <a:p>
            <a:r>
              <a:rPr lang="en-US" smtClean="0"/>
              <a:t>Click to edit Master title style</a:t>
            </a: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061339" y="5666933"/>
            <a:ext cx="1190791" cy="1190791"/>
          </a:xfrm>
          <a:prstGeom prst="rect">
            <a:avLst/>
          </a:prstGeom>
        </p:spPr>
      </p:pic>
    </p:spTree>
    <p:extLst>
      <p:ext uri="{BB962C8B-B14F-4D97-AF65-F5344CB8AC3E}">
        <p14:creationId xmlns:p14="http://schemas.microsoft.com/office/powerpoint/2010/main" val="31087603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832384" y="2100649"/>
            <a:ext cx="2311616" cy="4753232"/>
          </a:xfrm>
          <a:prstGeom prst="rect">
            <a:avLst/>
          </a:prstGeom>
        </p:spPr>
      </p:pic>
      <p:sp>
        <p:nvSpPr>
          <p:cNvPr id="10" name="Title 9"/>
          <p:cNvSpPr>
            <a:spLocks noGrp="1"/>
          </p:cNvSpPr>
          <p:nvPr>
            <p:ph type="title"/>
          </p:nvPr>
        </p:nvSpPr>
        <p:spPr>
          <a:xfrm>
            <a:off x="0" y="73799"/>
            <a:ext cx="9143999" cy="6167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u="none">
                <a:solidFill>
                  <a:schemeClr val="accent2">
                    <a:lumMod val="50000"/>
                  </a:schemeClr>
                </a:solidFill>
                <a:effectLst/>
                <a:latin typeface="+mn-lt"/>
              </a:defRPr>
            </a:lvl1pPr>
          </a:lstStyle>
          <a:p>
            <a:r>
              <a:rPr lang="en-US" smtClean="0"/>
              <a:t>Click to edit Master title style</a:t>
            </a:r>
            <a:endParaRPr lang="en-US"/>
          </a:p>
        </p:txBody>
      </p:sp>
      <p:sp>
        <p:nvSpPr>
          <p:cNvPr id="3" name="Content Placeholder 2"/>
          <p:cNvSpPr>
            <a:spLocks noGrp="1"/>
          </p:cNvSpPr>
          <p:nvPr>
            <p:ph idx="1"/>
          </p:nvPr>
        </p:nvSpPr>
        <p:spPr>
          <a:xfrm>
            <a:off x="241299" y="782596"/>
            <a:ext cx="7625836" cy="5394369"/>
          </a:xfrm>
        </p:spPr>
        <p:txBody>
          <a:bodyPr>
            <a:normAutofit/>
          </a:bodyPr>
          <a:lstStyle>
            <a:lvl1pPr marL="4179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11" name="Diagram 10"/>
          <p:cNvGraphicFramePr/>
          <p:nvPr>
            <p:extLst>
              <p:ext uri="{D42A27DB-BD31-4B8C-83A1-F6EECF244321}">
                <p14:modId xmlns:p14="http://schemas.microsoft.com/office/powerpoint/2010/main" val="1640177057"/>
              </p:ext>
            </p:extLst>
          </p:nvPr>
        </p:nvGraphicFramePr>
        <p:xfrm>
          <a:off x="1" y="6524371"/>
          <a:ext cx="6928022" cy="333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066033" y="995714"/>
            <a:ext cx="898634" cy="799784"/>
          </a:xfrm>
          <a:prstGeom prst="rect">
            <a:avLst/>
          </a:prstGeom>
        </p:spPr>
      </p:pic>
    </p:spTree>
    <p:extLst>
      <p:ext uri="{BB962C8B-B14F-4D97-AF65-F5344CB8AC3E}">
        <p14:creationId xmlns:p14="http://schemas.microsoft.com/office/powerpoint/2010/main" val="20056080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42371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135933322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1800">
                <a:solidFill>
                  <a:schemeClr val="bg1">
                    <a:lumMod val="95000"/>
                    <a:lumOff val="5000"/>
                  </a:schemeClr>
                </a:solidFill>
                <a:latin typeface="Franklin Gothic Demi Cond" panose="020B0706030402020204" pitchFamily="34" charset="0"/>
              </a:defRPr>
            </a:lvl1pPr>
            <a:lvl2pPr>
              <a:defRPr sz="1800">
                <a:solidFill>
                  <a:schemeClr val="bg1">
                    <a:lumMod val="95000"/>
                    <a:lumOff val="5000"/>
                  </a:schemeClr>
                </a:solidFill>
                <a:latin typeface="Franklin Gothic Demi Cond" panose="020B0706030402020204" pitchFamily="34" charset="0"/>
              </a:defRPr>
            </a:lvl2pPr>
            <a:lvl3pPr>
              <a:defRPr sz="1800">
                <a:solidFill>
                  <a:schemeClr val="bg1">
                    <a:lumMod val="95000"/>
                    <a:lumOff val="5000"/>
                  </a:schemeClr>
                </a:solidFill>
                <a:latin typeface="Franklin Gothic Demi Cond" panose="020B0706030402020204" pitchFamily="34" charset="0"/>
              </a:defRPr>
            </a:lvl3pPr>
            <a:lvl4pPr>
              <a:defRPr sz="1800">
                <a:solidFill>
                  <a:schemeClr val="bg1">
                    <a:lumMod val="95000"/>
                    <a:lumOff val="5000"/>
                  </a:schemeClr>
                </a:solidFill>
                <a:latin typeface="Franklin Gothic Demi Cond" panose="020B0706030402020204" pitchFamily="34" charset="0"/>
              </a:defRPr>
            </a:lvl4pPr>
            <a:lvl5pPr>
              <a:defRPr sz="1800">
                <a:solidFill>
                  <a:schemeClr val="bg1">
                    <a:lumMod val="95000"/>
                    <a:lumOff val="5000"/>
                  </a:schemeClr>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1pPr>
            <a:lvl2pPr marL="38576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2pPr>
            <a:lvl3pPr marL="64293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3pPr>
            <a:lvl4pPr marL="90011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4pPr>
            <a:lvl5pPr marL="11572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dirty="0" smtClean="0"/>
              <a:t>Click to edit Master title style</a:t>
            </a:r>
            <a:endParaRPr lang="en-US" dirty="0"/>
          </a:p>
        </p:txBody>
      </p:sp>
      <p:sp>
        <p:nvSpPr>
          <p:cNvPr id="18" name="Text Placeholder 17"/>
          <p:cNvSpPr>
            <a:spLocks noGrp="1"/>
          </p:cNvSpPr>
          <p:nvPr>
            <p:ph type="body" sz="quarter" idx="13"/>
          </p:nvPr>
        </p:nvSpPr>
        <p:spPr>
          <a:xfrm>
            <a:off x="6661549"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413309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1151" y="3031524"/>
            <a:ext cx="2317354" cy="2702014"/>
          </a:xfrm>
          <a:prstGeom prst="rect">
            <a:avLst/>
          </a:prstGeom>
        </p:spPr>
      </p:pic>
      <p:sp>
        <p:nvSpPr>
          <p:cNvPr id="3" name="Content Placeholder 2"/>
          <p:cNvSpPr>
            <a:spLocks noGrp="1"/>
          </p:cNvSpPr>
          <p:nvPr>
            <p:ph idx="1"/>
          </p:nvPr>
        </p:nvSpPr>
        <p:spPr>
          <a:xfrm>
            <a:off x="149279" y="155849"/>
            <a:ext cx="6483243" cy="5975538"/>
          </a:xfrm>
        </p:spPr>
        <p:txBody>
          <a:bodyPr>
            <a:normAutofit/>
          </a:bodyPr>
          <a:lstStyle>
            <a:lvl1pPr marL="1285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38576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64293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90011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1572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646332"/>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27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hasCustomPrompt="1"/>
          </p:nvPr>
        </p:nvSpPr>
        <p:spPr>
          <a:xfrm>
            <a:off x="6661549" y="3"/>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1" y="5748167"/>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5453210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2pPr>
            <a:lvl3pPr marL="1085850" indent="-571500">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dirty="0" smtClean="0"/>
              <a:t>Click to edit Master title style</a:t>
            </a:r>
            <a:endParaRPr lang="en-US" dirty="0"/>
          </a:p>
        </p:txBody>
      </p:sp>
      <p:sp>
        <p:nvSpPr>
          <p:cNvPr id="18" name="Text Placeholder 17"/>
          <p:cNvSpPr>
            <a:spLocks noGrp="1"/>
          </p:cNvSpPr>
          <p:nvPr>
            <p:ph type="body" sz="quarter" idx="13"/>
          </p:nvPr>
        </p:nvSpPr>
        <p:spPr>
          <a:xfrm>
            <a:off x="6661549"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44989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2"/>
            <a:ext cx="2303755" cy="324337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Content Placeholder 2"/>
          <p:cNvSpPr>
            <a:spLocks noGrp="1"/>
          </p:cNvSpPr>
          <p:nvPr>
            <p:ph idx="1"/>
          </p:nvPr>
        </p:nvSpPr>
        <p:spPr>
          <a:xfrm>
            <a:off x="146707" y="169120"/>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45072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4"/>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313368545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2700"/>
            <a:ext cx="9169400" cy="6845300"/>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8E7A916-7B4A-4FC2-8424-98B0282AF304}" type="datetimeFigureOut">
              <a:rPr lang="en-US" smtClean="0"/>
              <a:t>06-Apr-17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5C87C7A-1D34-44D8-8F42-7113481E3766}" type="slidenum">
              <a:rPr lang="en-US" smtClean="0"/>
              <a:t>‹#›</a:t>
            </a:fld>
            <a:endParaRPr lang="en-US"/>
          </a:p>
        </p:txBody>
      </p:sp>
      <p:sp>
        <p:nvSpPr>
          <p:cNvPr id="9" name="Title 8"/>
          <p:cNvSpPr>
            <a:spLocks noGrp="1"/>
          </p:cNvSpPr>
          <p:nvPr>
            <p:ph type="title"/>
          </p:nvPr>
        </p:nvSpPr>
        <p:spPr>
          <a:xfrm>
            <a:off x="911958" y="466069"/>
            <a:ext cx="7396470"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smtClean="0"/>
              <a:t>Click to edit Master title style</a:t>
            </a:r>
            <a:endParaRPr lang="en-US"/>
          </a:p>
        </p:txBody>
      </p:sp>
      <p:sp>
        <p:nvSpPr>
          <p:cNvPr id="12" name="Content Placeholder 11"/>
          <p:cNvSpPr>
            <a:spLocks noGrp="1"/>
          </p:cNvSpPr>
          <p:nvPr>
            <p:ph sz="quarter" idx="13"/>
          </p:nvPr>
        </p:nvSpPr>
        <p:spPr>
          <a:xfrm>
            <a:off x="917420" y="1225030"/>
            <a:ext cx="7391008" cy="4119479"/>
          </a:xfrm>
        </p:spPr>
        <p:txBody>
          <a:bodyPr>
            <a:noAutofit/>
          </a:bodyPr>
          <a:lstStyle>
            <a:lvl1pPr>
              <a:defRPr sz="2700">
                <a:solidFill>
                  <a:schemeClr val="bg1">
                    <a:lumMod val="85000"/>
                    <a:lumOff val="15000"/>
                  </a:schemeClr>
                </a:solidFill>
                <a:latin typeface="Franklin Gothic Medium Cond" panose="020B0606030402020204" pitchFamily="34" charset="0"/>
              </a:defRPr>
            </a:lvl1pPr>
            <a:lvl2pPr>
              <a:defRPr sz="2475">
                <a:solidFill>
                  <a:schemeClr val="bg1">
                    <a:lumMod val="85000"/>
                    <a:lumOff val="15000"/>
                  </a:schemeClr>
                </a:solidFill>
                <a:latin typeface="Franklin Gothic Medium Cond" panose="020B0606030402020204" pitchFamily="34" charset="0"/>
              </a:defRPr>
            </a:lvl2pPr>
            <a:lvl3pPr>
              <a:defRPr sz="2250">
                <a:solidFill>
                  <a:schemeClr val="bg1">
                    <a:lumMod val="85000"/>
                    <a:lumOff val="15000"/>
                  </a:schemeClr>
                </a:solidFill>
                <a:latin typeface="Franklin Gothic Medium Cond" panose="020B0606030402020204" pitchFamily="34" charset="0"/>
              </a:defRPr>
            </a:lvl3pPr>
            <a:lvl4pPr>
              <a:defRPr sz="2025">
                <a:solidFill>
                  <a:schemeClr val="bg1">
                    <a:lumMod val="85000"/>
                    <a:lumOff val="15000"/>
                  </a:schemeClr>
                </a:solidFill>
                <a:latin typeface="Franklin Gothic Medium Cond" panose="020B0606030402020204" pitchFamily="34" charset="0"/>
              </a:defRPr>
            </a:lvl4pPr>
            <a:lvl5pPr>
              <a:defRPr sz="2025">
                <a:solidFill>
                  <a:schemeClr val="bg1">
                    <a:lumMod val="85000"/>
                    <a:lumOff val="15000"/>
                  </a:schemeClr>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86317" y="5725483"/>
            <a:ext cx="1047751" cy="932498"/>
          </a:xfrm>
          <a:prstGeom prst="rect">
            <a:avLst/>
          </a:prstGeom>
        </p:spPr>
      </p:pic>
    </p:spTree>
    <p:extLst>
      <p:ext uri="{BB962C8B-B14F-4D97-AF65-F5344CB8AC3E}">
        <p14:creationId xmlns:p14="http://schemas.microsoft.com/office/powerpoint/2010/main" val="44668976"/>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Red_Problem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826646" y="940959"/>
            <a:ext cx="2317354" cy="3355144"/>
          </a:xfrm>
          <a:prstGeom prst="rect">
            <a:avLst/>
          </a:prstGeom>
          <a:solidFill>
            <a:srgbClr val="FFF7F7"/>
          </a:solidFill>
          <a:ln w="19050">
            <a:solidFill>
              <a:srgbClr val="C00000"/>
            </a:solidFill>
            <a:prstDash val="lgDashDotDot"/>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819209" y="1"/>
            <a:ext cx="2316956" cy="940957"/>
          </a:xfrm>
          <a:prstGeom prst="rect">
            <a:avLst/>
          </a:prstGeom>
          <a:solidFill>
            <a:srgbClr val="C00000"/>
          </a:solidFill>
          <a:ln>
            <a:solidFill>
              <a:schemeClr val="bg1"/>
            </a:solidFill>
            <a:prstDash val="lgDashDotDot"/>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53776" y="4008596"/>
            <a:ext cx="2790224" cy="2849404"/>
          </a:xfrm>
          <a:prstGeom prst="rect">
            <a:avLst/>
          </a:prstGeom>
        </p:spPr>
      </p:pic>
      <p:pic>
        <p:nvPicPr>
          <p:cNvPr id="9" name="Picture 8"/>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07212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37961" y="448190"/>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2" name="Title 1"/>
          <p:cNvSpPr>
            <a:spLocks noGrp="1"/>
          </p:cNvSpPr>
          <p:nvPr>
            <p:ph type="title"/>
          </p:nvPr>
        </p:nvSpPr>
        <p:spPr>
          <a:xfrm>
            <a:off x="6748308" y="1217591"/>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vl1pPr>
          </a:lstStyle>
          <a:p>
            <a:r>
              <a:rPr lang="en-US" smtClean="0"/>
              <a:t>Click to edit Master title style</a:t>
            </a:r>
            <a:endParaRPr lang="en-US"/>
          </a:p>
        </p:txBody>
      </p:sp>
      <p:sp>
        <p:nvSpPr>
          <p:cNvPr id="6" name="Picture Placeholder 5"/>
          <p:cNvSpPr>
            <a:spLocks noGrp="1"/>
          </p:cNvSpPr>
          <p:nvPr>
            <p:ph type="pic" sz="quarter" idx="11"/>
          </p:nvPr>
        </p:nvSpPr>
        <p:spPr>
          <a:xfrm>
            <a:off x="6748463" y="1982788"/>
            <a:ext cx="2147887" cy="3487737"/>
          </a:xfrm>
        </p:spPr>
        <p:txBody>
          <a:bodyPr/>
          <a:lstStyle/>
          <a:p>
            <a:endParaRPr lang="en-US"/>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38741819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olity Angle">
    <p:bg>
      <p:bgPr>
        <a:blipFill dpi="0" rotWithShape="1">
          <a:blip r:embed="rId2" cstate="email">
            <a:lum/>
            <a:extLst>
              <a:ext uri="{28A0092B-C50C-407E-A947-70E740481C1C}">
                <a14:useLocalDpi xmlns:a14="http://schemas.microsoft.com/office/drawing/2010/main"/>
              </a:ext>
            </a:extLst>
          </a:blip>
          <a:srcRect/>
          <a:stretch>
            <a:fillRect t="-10000" b="-10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18" name="Text Placeholder 17"/>
          <p:cNvSpPr>
            <a:spLocks noGrp="1"/>
          </p:cNvSpPr>
          <p:nvPr>
            <p:ph type="body" sz="quarter" idx="13"/>
          </p:nvPr>
        </p:nvSpPr>
        <p:spPr>
          <a:xfrm>
            <a:off x="6661150" y="1"/>
            <a:ext cx="2474757" cy="1412436"/>
          </a:xfrm>
          <a:solidFill>
            <a:srgbClr val="E31E25"/>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4000" b="0">
                <a:solidFill>
                  <a:schemeClr val="bg1"/>
                </a:solidFill>
                <a:latin typeface="Arial Narrow" panose="020B060602020203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1150" y="2593516"/>
            <a:ext cx="2474757" cy="3583448"/>
          </a:xfrm>
          <a:prstGeom prst="rect">
            <a:avLst/>
          </a:prstGeom>
        </p:spPr>
      </p:pic>
      <p:sp>
        <p:nvSpPr>
          <p:cNvPr id="9" name="Picture Placeholder 8"/>
          <p:cNvSpPr>
            <a:spLocks noGrp="1"/>
          </p:cNvSpPr>
          <p:nvPr>
            <p:ph type="pic" sz="quarter" idx="14"/>
          </p:nvPr>
        </p:nvSpPr>
        <p:spPr>
          <a:xfrm>
            <a:off x="6661150" y="2979738"/>
            <a:ext cx="2474913" cy="3197225"/>
          </a:xfrm>
        </p:spPr>
        <p:txBody>
          <a:bodyPr/>
          <a:lstStyle/>
          <a:p>
            <a:r>
              <a:rPr lang="en-US" smtClean="0"/>
              <a:t>Click icon to add picture</a:t>
            </a:r>
            <a:endParaRPr lang="en-US"/>
          </a:p>
        </p:txBody>
      </p:sp>
      <p:sp>
        <p:nvSpPr>
          <p:cNvPr id="8" name="Title 1"/>
          <p:cNvSpPr>
            <a:spLocks noGrp="1"/>
          </p:cNvSpPr>
          <p:nvPr>
            <p:ph type="title"/>
          </p:nvPr>
        </p:nvSpPr>
        <p:spPr>
          <a:xfrm>
            <a:off x="6661150" y="1261241"/>
            <a:ext cx="2482849" cy="2049519"/>
          </a:xfrm>
          <a:prstGeom prst="roundRec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66889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Red_Problems">
    <p:bg>
      <p:bgPr>
        <a:solidFill>
          <a:srgbClr val="4C0000"/>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1150" y="2921000"/>
            <a:ext cx="2317354" cy="3255963"/>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2100">
                <a:latin typeface="Franklin Gothic Demi Cond" panose="020B0706030402020204" pitchFamily="34" charset="0"/>
              </a:defRPr>
            </a:lvl1pPr>
            <a:lvl2pPr>
              <a:defRPr sz="2100">
                <a:latin typeface="Franklin Gothic Demi Cond" panose="020B0706030402020204" pitchFamily="34" charset="0"/>
              </a:defRPr>
            </a:lvl2pPr>
            <a:lvl3pPr>
              <a:defRPr sz="2100">
                <a:latin typeface="Franklin Gothic Demi Cond" panose="020B0706030402020204" pitchFamily="34" charset="0"/>
              </a:defRPr>
            </a:lvl3pPr>
            <a:lvl4pPr>
              <a:defRPr sz="2100">
                <a:latin typeface="Franklin Gothic Demi Cond" panose="020B0706030402020204" pitchFamily="34" charset="0"/>
              </a:defRPr>
            </a:lvl4pPr>
            <a:lvl5pPr>
              <a:defRPr sz="21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06-Apr-17</a:t>
            </a:fld>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
        <p:nvSpPr>
          <p:cNvPr id="8" name="Title 1"/>
          <p:cNvSpPr>
            <a:spLocks noGrp="1"/>
          </p:cNvSpPr>
          <p:nvPr>
            <p:ph type="title"/>
          </p:nvPr>
        </p:nvSpPr>
        <p:spPr>
          <a:xfrm>
            <a:off x="6661150" y="646331"/>
            <a:ext cx="2317354" cy="2274669"/>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91001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a:off x="6669314" y="1490665"/>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1pPr>
            <a:lvl2pPr marL="67508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2pPr>
            <a:lvl3pPr marL="93226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3pPr>
            <a:lvl4pPr marL="118943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4pPr>
            <a:lvl5pPr marL="14466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90901" y="6252519"/>
            <a:ext cx="2229014" cy="626376"/>
          </a:xfrm>
          <a:prstGeom prst="rect">
            <a:avLst/>
          </a:prstGeom>
        </p:spPr>
      </p:pic>
      <p:sp>
        <p:nvSpPr>
          <p:cNvPr id="10" name="Title 9"/>
          <p:cNvSpPr>
            <a:spLocks noGrp="1"/>
          </p:cNvSpPr>
          <p:nvPr>
            <p:ph type="title"/>
          </p:nvPr>
        </p:nvSpPr>
        <p:spPr>
          <a:xfrm>
            <a:off x="6669314" y="4991102"/>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100">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6669883"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100"/>
            </a:lvl1pPr>
          </a:lstStyle>
          <a:p>
            <a:pPr lvl="0"/>
            <a:r>
              <a:rPr lang="en-US" smtClean="0"/>
              <a:t>Edit Master text styles</a:t>
            </a:r>
          </a:p>
        </p:txBody>
      </p:sp>
    </p:spTree>
    <p:extLst>
      <p:ext uri="{BB962C8B-B14F-4D97-AF65-F5344CB8AC3E}">
        <p14:creationId xmlns:p14="http://schemas.microsoft.com/office/powerpoint/2010/main" val="703188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06-Apr-17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4179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537517"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9"/>
          <p:cNvSpPr>
            <a:spLocks noGrp="1"/>
          </p:cNvSpPr>
          <p:nvPr>
            <p:ph type="title"/>
          </p:nvPr>
        </p:nvSpPr>
        <p:spPr>
          <a:xfrm>
            <a:off x="537517"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8566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863" y="1097508"/>
            <a:ext cx="5121827" cy="4586600"/>
          </a:xfrm>
          <a:prstGeom prst="rect">
            <a:avLst/>
          </a:prstGeom>
        </p:spPr>
      </p:pic>
      <p:sp>
        <p:nvSpPr>
          <p:cNvPr id="2" name="Date Placeholder 1"/>
          <p:cNvSpPr>
            <a:spLocks noGrp="1"/>
          </p:cNvSpPr>
          <p:nvPr>
            <p:ph type="dt" sz="half" idx="10"/>
          </p:nvPr>
        </p:nvSpPr>
        <p:spPr/>
        <p:txBody>
          <a:bodyPr/>
          <a:lstStyle/>
          <a:p>
            <a:fld id="{A8E7A916-7B4A-4FC2-8424-98B0282AF304}" type="datetimeFigureOut">
              <a:rPr lang="en-US" smtClean="0"/>
              <a:t>06-Apr-17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sp>
        <p:nvSpPr>
          <p:cNvPr id="6" name="Content Placeholder 2"/>
          <p:cNvSpPr>
            <a:spLocks noGrp="1"/>
          </p:cNvSpPr>
          <p:nvPr>
            <p:ph idx="1"/>
          </p:nvPr>
        </p:nvSpPr>
        <p:spPr>
          <a:xfrm>
            <a:off x="5267405" y="1097510"/>
            <a:ext cx="3715305" cy="5025215"/>
          </a:xfrm>
        </p:spPr>
        <p:txBody>
          <a:bodyPr>
            <a:normAutofit/>
          </a:bodyPr>
          <a:lstStyle>
            <a:lvl1pPr marL="4179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400960" y="1359245"/>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15294" y="4508630"/>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3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07419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60" y="914401"/>
            <a:ext cx="8798011" cy="5313405"/>
          </a:xfrm>
        </p:spPr>
        <p:txBody>
          <a:bodyPr>
            <a:normAutofit/>
          </a:bodyPr>
          <a:lstStyle>
            <a:lvl1pPr marL="1285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06-Apr-17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3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243144"/>
            <a:ext cx="690849" cy="614855"/>
          </a:xfrm>
          <a:prstGeom prst="rect">
            <a:avLst/>
          </a:prstGeom>
        </p:spPr>
      </p:pic>
    </p:spTree>
    <p:extLst>
      <p:ext uri="{BB962C8B-B14F-4D97-AF65-F5344CB8AC3E}">
        <p14:creationId xmlns:p14="http://schemas.microsoft.com/office/powerpoint/2010/main" val="37163331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3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243144"/>
            <a:ext cx="690849" cy="614855"/>
          </a:xfrm>
          <a:prstGeom prst="rect">
            <a:avLst/>
          </a:prstGeom>
        </p:spPr>
      </p:pic>
    </p:spTree>
    <p:extLst>
      <p:ext uri="{BB962C8B-B14F-4D97-AF65-F5344CB8AC3E}">
        <p14:creationId xmlns:p14="http://schemas.microsoft.com/office/powerpoint/2010/main" val="63587903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06-Apr-17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spTree>
    <p:extLst>
      <p:ext uri="{BB962C8B-B14F-4D97-AF65-F5344CB8AC3E}">
        <p14:creationId xmlns:p14="http://schemas.microsoft.com/office/powerpoint/2010/main" val="263652312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z_Recap">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06-Apr-17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r="16590"/>
          <a:stretch/>
        </p:blipFill>
        <p:spPr>
          <a:xfrm>
            <a:off x="0" y="0"/>
            <a:ext cx="9152389" cy="6858000"/>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2323976" cy="599090"/>
          </a:xfrm>
          <a:prstGeom prst="rect">
            <a:avLst/>
          </a:prstGeom>
        </p:spPr>
      </p:pic>
      <p:sp>
        <p:nvSpPr>
          <p:cNvPr id="7" name="Title 6"/>
          <p:cNvSpPr>
            <a:spLocks noGrp="1"/>
          </p:cNvSpPr>
          <p:nvPr>
            <p:ph type="title"/>
          </p:nvPr>
        </p:nvSpPr>
        <p:spPr>
          <a:xfrm>
            <a:off x="2323976" y="1"/>
            <a:ext cx="6828413" cy="59909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a:effectLst>
                  <a:outerShdw blurRad="38100" dist="38100" dir="2700000" algn="tl">
                    <a:srgbClr val="000000">
                      <a:alpha val="43137"/>
                    </a:srgbClr>
                  </a:outerShdw>
                </a:effectLst>
                <a:latin typeface="Franklin Gothic Demi Cond" panose="020B0706030402020204" pitchFamily="34" charset="0"/>
              </a:defRPr>
            </a:lvl1pPr>
          </a:lstStyle>
          <a:p>
            <a:r>
              <a:rPr lang="en-US" smtClean="0"/>
              <a:t>Click to edit Master title style</a:t>
            </a:r>
            <a:endParaRPr lang="en-US" dirty="0"/>
          </a:p>
        </p:txBody>
      </p:sp>
      <p:sp>
        <p:nvSpPr>
          <p:cNvPr id="9" name="Content Placeholder 8"/>
          <p:cNvSpPr>
            <a:spLocks noGrp="1"/>
          </p:cNvSpPr>
          <p:nvPr>
            <p:ph sz="quarter" idx="13"/>
          </p:nvPr>
        </p:nvSpPr>
        <p:spPr>
          <a:xfrm>
            <a:off x="87313" y="654050"/>
            <a:ext cx="8945562" cy="6067425"/>
          </a:xfrm>
        </p:spPr>
        <p:txBody>
          <a:bodyPr>
            <a:normAutofit/>
          </a:bodyPr>
          <a:lstStyle>
            <a:lvl1pPr marL="128588" indent="-128588">
              <a:buFontTx/>
              <a:buBlip>
                <a:blip r:embed="rId4"/>
              </a:buBlip>
              <a:defRPr sz="4400"/>
            </a:lvl1pPr>
            <a:lvl2pPr marL="385763" indent="-128588">
              <a:buFontTx/>
              <a:buBlip>
                <a:blip r:embed="rId4"/>
              </a:buBlip>
              <a:defRPr sz="4400"/>
            </a:lvl2pPr>
            <a:lvl3pPr marL="642938" indent="-128588">
              <a:buFontTx/>
              <a:buBlip>
                <a:blip r:embed="rId4"/>
              </a:buBlip>
              <a:defRPr sz="4400"/>
            </a:lvl3pPr>
            <a:lvl4pPr marL="900113" indent="-128588">
              <a:buFontTx/>
              <a:buBlip>
                <a:blip r:embed="rId4"/>
              </a:buBlip>
              <a:defRPr sz="4400"/>
            </a:lvl4pPr>
            <a:lvl5pPr marL="1157288" indent="-128588">
              <a:buFontTx/>
              <a:buBlip>
                <a:blip r:embed="rId4"/>
              </a:buBlip>
              <a:defRPr sz="4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1977" y="5972530"/>
            <a:ext cx="918211" cy="817208"/>
          </a:xfrm>
          <a:prstGeom prst="rect">
            <a:avLst/>
          </a:prstGeom>
        </p:spPr>
      </p:pic>
    </p:spTree>
    <p:extLst>
      <p:ext uri="{BB962C8B-B14F-4D97-AF65-F5344CB8AC3E}">
        <p14:creationId xmlns:p14="http://schemas.microsoft.com/office/powerpoint/2010/main" val="26215488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A8E7A916-7B4A-4FC2-8424-98B0282AF304}" type="datetimeFigureOut">
              <a:rPr lang="en-US" smtClean="0"/>
              <a:t>06-Apr-17</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75C87C7A-1D34-44D8-8F42-7113481E3766}" type="slidenum">
              <a:rPr lang="en-US" smtClean="0"/>
              <a:t>‹#›</a:t>
            </a:fld>
            <a:endParaRPr lang="en-US"/>
          </a:p>
        </p:txBody>
      </p:sp>
    </p:spTree>
    <p:extLst>
      <p:ext uri="{BB962C8B-B14F-4D97-AF65-F5344CB8AC3E}">
        <p14:creationId xmlns:p14="http://schemas.microsoft.com/office/powerpoint/2010/main" val="27002769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8" r:id="rId23"/>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3.pn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hyperlink" Target="https://rbi.org.in/Scripts/NotificationUser.aspx?Id=9688&amp;Mode=0" TargetMode="External"/><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63.png"/><Relationship Id="rId4" Type="http://schemas.openxmlformats.org/officeDocument/2006/relationships/diagramLayout" Target="../diagrams/layout8.xml"/><Relationship Id="rId9"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jpeg"/></Relationships>
</file>

<file path=ppt/slides/_rels/slide1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5.jpeg"/></Relationships>
</file>

<file path=ppt/slides/_rels/slide1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5.jpeg"/></Relationships>
</file>

<file path=ppt/slides/_rels/slide1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74.png"/></Relationships>
</file>

<file path=ppt/slides/_rels/slide19.xml.rels><?xml version="1.0" encoding="UTF-8" standalone="yes"?>
<Relationships xmlns="http://schemas.openxmlformats.org/package/2006/relationships"><Relationship Id="rId8" Type="http://schemas.openxmlformats.org/officeDocument/2006/relationships/hyperlink" Target="https://rbi.org.in/Scripts/NotificationUser.aspx?Id=9688&amp;Mode=0" TargetMode="External"/><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0.pn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0.xml.rels><?xml version="1.0" encoding="UTF-8" standalone="yes"?>
<Relationships xmlns="http://schemas.openxmlformats.org/package/2006/relationships"><Relationship Id="rId8" Type="http://schemas.openxmlformats.org/officeDocument/2006/relationships/hyperlink" Target="https://rbi.org.in/Scripts/NotificationUser.aspx?Id=9688&amp;Mode=0" TargetMode="External"/><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jpe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83.png"/><Relationship Id="rId7" Type="http://schemas.openxmlformats.org/officeDocument/2006/relationships/diagramQuickStyle" Target="../diagrams/quickStyle12.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84.png"/><Relationship Id="rId9" Type="http://schemas.microsoft.com/office/2007/relationships/diagramDrawing" Target="../diagrams/drawing12.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hyperlink" Target="https://rbi.org.in/Scripts/NotificationUser.aspx?Id=10339&amp;Mode=0" TargetMode="External"/><Relationship Id="rId7"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 Id="rId9" Type="http://schemas.openxmlformats.org/officeDocument/2006/relationships/image" Target="../media/image91.jpg"/></Relationships>
</file>

<file path=ppt/slides/_rels/slide2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diagramData" Target="../diagrams/data14.xml"/><Relationship Id="rId7" Type="http://schemas.microsoft.com/office/2007/relationships/diagramDrawing" Target="../diagrams/drawing14.xml"/><Relationship Id="rId12"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diagramColors" Target="../diagrams/colors14.xml"/><Relationship Id="rId11" Type="http://schemas.openxmlformats.org/officeDocument/2006/relationships/image" Target="../media/image48.png"/><Relationship Id="rId5" Type="http://schemas.openxmlformats.org/officeDocument/2006/relationships/diagramQuickStyle" Target="../diagrams/quickStyle14.xml"/><Relationship Id="rId10" Type="http://schemas.openxmlformats.org/officeDocument/2006/relationships/image" Target="../media/image47.png"/><Relationship Id="rId4" Type="http://schemas.openxmlformats.org/officeDocument/2006/relationships/diagramLayout" Target="../diagrams/layout14.xml"/><Relationship Id="rId9" Type="http://schemas.openxmlformats.org/officeDocument/2006/relationships/image" Target="../media/image46.jpeg"/></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16.xml"/><Relationship Id="rId13" Type="http://schemas.openxmlformats.org/officeDocument/2006/relationships/image" Target="../media/image92.png"/><Relationship Id="rId3" Type="http://schemas.openxmlformats.org/officeDocument/2006/relationships/diagramData" Target="../diagrams/data15.xml"/><Relationship Id="rId7" Type="http://schemas.microsoft.com/office/2007/relationships/diagramDrawing" Target="../diagrams/drawing15.xml"/><Relationship Id="rId12" Type="http://schemas.microsoft.com/office/2007/relationships/diagramDrawing" Target="../diagrams/drawing16.xm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diagramColors" Target="../diagrams/colors15.xml"/><Relationship Id="rId11" Type="http://schemas.openxmlformats.org/officeDocument/2006/relationships/diagramColors" Target="../diagrams/colors16.xml"/><Relationship Id="rId5" Type="http://schemas.openxmlformats.org/officeDocument/2006/relationships/diagramQuickStyle" Target="../diagrams/quickStyle15.xml"/><Relationship Id="rId10" Type="http://schemas.openxmlformats.org/officeDocument/2006/relationships/diagramQuickStyle" Target="../diagrams/quickStyle16.xml"/><Relationship Id="rId4" Type="http://schemas.openxmlformats.org/officeDocument/2006/relationships/diagramLayout" Target="../diagrams/layout15.xml"/><Relationship Id="rId9" Type="http://schemas.openxmlformats.org/officeDocument/2006/relationships/diagramLayout" Target="../diagrams/layout16.xml"/><Relationship Id="rId14" Type="http://schemas.openxmlformats.org/officeDocument/2006/relationships/image" Target="../media/image93.png"/></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17.xml"/><Relationship Id="rId13" Type="http://schemas.openxmlformats.org/officeDocument/2006/relationships/diagramColors" Target="../diagrams/colors18.xml"/><Relationship Id="rId3" Type="http://schemas.openxmlformats.org/officeDocument/2006/relationships/image" Target="../media/image58.png"/><Relationship Id="rId7" Type="http://schemas.openxmlformats.org/officeDocument/2006/relationships/diagramQuickStyle" Target="../diagrams/quickStyle17.xml"/><Relationship Id="rId12" Type="http://schemas.openxmlformats.org/officeDocument/2006/relationships/diagramQuickStyle" Target="../diagrams/quickStyle18.xml"/><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diagramLayout" Target="../diagrams/layout17.xml"/><Relationship Id="rId11" Type="http://schemas.openxmlformats.org/officeDocument/2006/relationships/diagramLayout" Target="../diagrams/layout18.xml"/><Relationship Id="rId5" Type="http://schemas.openxmlformats.org/officeDocument/2006/relationships/diagramData" Target="../diagrams/data17.xml"/><Relationship Id="rId10" Type="http://schemas.openxmlformats.org/officeDocument/2006/relationships/diagramData" Target="../diagrams/data18.xml"/><Relationship Id="rId4" Type="http://schemas.openxmlformats.org/officeDocument/2006/relationships/image" Target="../media/image95.jpeg"/><Relationship Id="rId9" Type="http://schemas.microsoft.com/office/2007/relationships/diagramDrawing" Target="../diagrams/drawing17.xml"/><Relationship Id="rId14" Type="http://schemas.microsoft.com/office/2007/relationships/diagramDrawing" Target="../diagrams/drawing18.xml"/></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6.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40.png"/><Relationship Id="rId7" Type="http://schemas.openxmlformats.org/officeDocument/2006/relationships/diagramColors" Target="../diagrams/colors21.xml"/><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37.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diagramLayout" Target="../diagrams/layout22.xml"/><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diagramData" Target="../diagrams/data22.xml"/><Relationship Id="rId1" Type="http://schemas.openxmlformats.org/officeDocument/2006/relationships/slideLayout" Target="../slideLayouts/slideLayout6.xml"/><Relationship Id="rId6" Type="http://schemas.microsoft.com/office/2007/relationships/diagramDrawing" Target="../diagrams/drawing22.xml"/><Relationship Id="rId11" Type="http://schemas.openxmlformats.org/officeDocument/2006/relationships/image" Target="../media/image49.png"/><Relationship Id="rId5" Type="http://schemas.openxmlformats.org/officeDocument/2006/relationships/diagramColors" Target="../diagrams/colors22.xml"/><Relationship Id="rId10" Type="http://schemas.openxmlformats.org/officeDocument/2006/relationships/image" Target="../media/image48.png"/><Relationship Id="rId4" Type="http://schemas.openxmlformats.org/officeDocument/2006/relationships/diagramQuickStyle" Target="../diagrams/quickStyle22.xml"/><Relationship Id="rId9" Type="http://schemas.openxmlformats.org/officeDocument/2006/relationships/image" Target="../media/image47.png"/></Relationships>
</file>

<file path=ppt/slides/_rels/slide3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Layout" Target="../diagrams/layout23.xml"/><Relationship Id="rId7" Type="http://schemas.openxmlformats.org/officeDocument/2006/relationships/image" Target="../media/image97.jpeg"/><Relationship Id="rId2" Type="http://schemas.openxmlformats.org/officeDocument/2006/relationships/diagramData" Target="../diagrams/data23.xml"/><Relationship Id="rId1" Type="http://schemas.openxmlformats.org/officeDocument/2006/relationships/slideLayout" Target="../slideLayouts/slideLayout6.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6.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4.xml"/><Relationship Id="rId11" Type="http://schemas.openxmlformats.org/officeDocument/2006/relationships/image" Target="../media/image48.png"/><Relationship Id="rId5" Type="http://schemas.openxmlformats.org/officeDocument/2006/relationships/diagramQuickStyle" Target="../diagrams/quickStyle4.xml"/><Relationship Id="rId10" Type="http://schemas.openxmlformats.org/officeDocument/2006/relationships/image" Target="../media/image47.png"/><Relationship Id="rId4" Type="http://schemas.openxmlformats.org/officeDocument/2006/relationships/diagramLayout" Target="../diagrams/layout4.xml"/><Relationship Id="rId9" Type="http://schemas.openxmlformats.org/officeDocument/2006/relationships/image" Target="../media/image46.jpe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6.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5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48.png"/><Relationship Id="rId5" Type="http://schemas.openxmlformats.org/officeDocument/2006/relationships/diagramQuickStyle" Target="../diagrams/quickStyle5.xml"/><Relationship Id="rId10" Type="http://schemas.openxmlformats.org/officeDocument/2006/relationships/image" Target="../media/image47.png"/><Relationship Id="rId4" Type="http://schemas.openxmlformats.org/officeDocument/2006/relationships/diagramLayout" Target="../diagrams/layout5.xml"/><Relationship Id="rId9" Type="http://schemas.openxmlformats.org/officeDocument/2006/relationships/image" Target="../media/image46.jpeg"/></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chart" Target="../charts/chart2.xml"/><Relationship Id="rId7" Type="http://schemas.openxmlformats.org/officeDocument/2006/relationships/diagramLayout" Target="../diagrams/layout6.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Data" Target="../diagrams/data6.xml"/><Relationship Id="rId5" Type="http://schemas.openxmlformats.org/officeDocument/2006/relationships/image" Target="../media/image44.png"/><Relationship Id="rId10" Type="http://schemas.microsoft.com/office/2007/relationships/diagramDrawing" Target="../diagrams/drawing6.xml"/><Relationship Id="rId4" Type="http://schemas.openxmlformats.org/officeDocument/2006/relationships/image" Target="../media/image43.png"/><Relationship Id="rId9" Type="http://schemas.openxmlformats.org/officeDocument/2006/relationships/diagramColors" Target="../diagrams/colors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0" y="-1"/>
            <a:ext cx="9135611" cy="6878973"/>
          </a:xfrm>
          <a:prstGeom prst="rect">
            <a:avLst/>
          </a:prstGeom>
        </p:spPr>
      </p:pic>
      <p:graphicFrame>
        <p:nvGraphicFramePr>
          <p:cNvPr id="6" name="Content Placeholder 5"/>
          <p:cNvGraphicFramePr>
            <a:graphicFrameLocks noGrp="1"/>
          </p:cNvGraphicFramePr>
          <p:nvPr>
            <p:ph idx="1"/>
            <p:extLst>
              <p:ext uri="{D42A27DB-BD31-4B8C-83A1-F6EECF244321}">
                <p14:modId xmlns:p14="http://schemas.microsoft.com/office/powerpoint/2010/main" val="3979438021"/>
              </p:ext>
            </p:extLst>
          </p:nvPr>
        </p:nvGraphicFramePr>
        <p:xfrm>
          <a:off x="-134224" y="889372"/>
          <a:ext cx="9353725" cy="59686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smtClean="0"/>
              <a:t>BES171: Banking, Finance &amp; Insurance</a:t>
            </a:r>
            <a:endParaRPr lang="en-US" dirty="0"/>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28354" y="494105"/>
            <a:ext cx="1190791" cy="1190791"/>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35621" y="444685"/>
            <a:ext cx="1190791" cy="1190791"/>
          </a:xfrm>
          <a:prstGeom prst="rect">
            <a:avLst/>
          </a:prstGeom>
        </p:spPr>
      </p:pic>
    </p:spTree>
    <p:extLst>
      <p:ext uri="{BB962C8B-B14F-4D97-AF65-F5344CB8AC3E}">
        <p14:creationId xmlns:p14="http://schemas.microsoft.com/office/powerpoint/2010/main" val="3402653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4667B655-46F1-4EA9-98D5-1D07FC5C3175}"/>
                                            </p:graphicEl>
                                          </p:spTgt>
                                        </p:tgtEl>
                                        <p:attrNameLst>
                                          <p:attrName>style.visibility</p:attrName>
                                        </p:attrNameLst>
                                      </p:cBhvr>
                                      <p:to>
                                        <p:strVal val="visible"/>
                                      </p:to>
                                    </p:set>
                                    <p:animEffect transition="in" filter="fade">
                                      <p:cBhvr>
                                        <p:cTn id="7" dur="500"/>
                                        <p:tgtEl>
                                          <p:spTgt spid="6">
                                            <p:graphicEl>
                                              <a:dgm id="{4667B655-46F1-4EA9-98D5-1D07FC5C317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189B36AA-5D2C-4648-9B98-DFE2A4D47A4E}"/>
                                            </p:graphicEl>
                                          </p:spTgt>
                                        </p:tgtEl>
                                        <p:attrNameLst>
                                          <p:attrName>style.visibility</p:attrName>
                                        </p:attrNameLst>
                                      </p:cBhvr>
                                      <p:to>
                                        <p:strVal val="visible"/>
                                      </p:to>
                                    </p:set>
                                    <p:animEffect transition="in" filter="fade">
                                      <p:cBhvr>
                                        <p:cTn id="10" dur="500"/>
                                        <p:tgtEl>
                                          <p:spTgt spid="6">
                                            <p:graphicEl>
                                              <a:dgm id="{189B36AA-5D2C-4648-9B98-DFE2A4D47A4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0F7C5EF1-8BBF-40BC-826C-EB14F06D73BC}"/>
                                            </p:graphicEl>
                                          </p:spTgt>
                                        </p:tgtEl>
                                        <p:attrNameLst>
                                          <p:attrName>style.visibility</p:attrName>
                                        </p:attrNameLst>
                                      </p:cBhvr>
                                      <p:to>
                                        <p:strVal val="visible"/>
                                      </p:to>
                                    </p:set>
                                    <p:animEffect transition="in" filter="fade">
                                      <p:cBhvr>
                                        <p:cTn id="15" dur="500"/>
                                        <p:tgtEl>
                                          <p:spTgt spid="6">
                                            <p:graphicEl>
                                              <a:dgm id="{0F7C5EF1-8BBF-40BC-826C-EB14F06D73B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4823E60E-0DE6-495D-AFE2-5CEB2F32188A}"/>
                                            </p:graphicEl>
                                          </p:spTgt>
                                        </p:tgtEl>
                                        <p:attrNameLst>
                                          <p:attrName>style.visibility</p:attrName>
                                        </p:attrNameLst>
                                      </p:cBhvr>
                                      <p:to>
                                        <p:strVal val="visible"/>
                                      </p:to>
                                    </p:set>
                                    <p:animEffect transition="in" filter="fade">
                                      <p:cBhvr>
                                        <p:cTn id="18" dur="500"/>
                                        <p:tgtEl>
                                          <p:spTgt spid="6">
                                            <p:graphicEl>
                                              <a:dgm id="{4823E60E-0DE6-495D-AFE2-5CEB2F32188A}"/>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07DDBC57-415A-4F60-AFC2-A42076CF9382}"/>
                                            </p:graphicEl>
                                          </p:spTgt>
                                        </p:tgtEl>
                                        <p:attrNameLst>
                                          <p:attrName>style.visibility</p:attrName>
                                        </p:attrNameLst>
                                      </p:cBhvr>
                                      <p:to>
                                        <p:strVal val="visible"/>
                                      </p:to>
                                    </p:set>
                                    <p:animEffect transition="in" filter="fade">
                                      <p:cBhvr>
                                        <p:cTn id="23" dur="500"/>
                                        <p:tgtEl>
                                          <p:spTgt spid="6">
                                            <p:graphicEl>
                                              <a:dgm id="{07DDBC57-415A-4F60-AFC2-A42076CF9382}"/>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7201F1CD-52A3-4F68-8D70-8170110DEF43}"/>
                                            </p:graphicEl>
                                          </p:spTgt>
                                        </p:tgtEl>
                                        <p:attrNameLst>
                                          <p:attrName>style.visibility</p:attrName>
                                        </p:attrNameLst>
                                      </p:cBhvr>
                                      <p:to>
                                        <p:strVal val="visible"/>
                                      </p:to>
                                    </p:set>
                                    <p:animEffect transition="in" filter="fade">
                                      <p:cBhvr>
                                        <p:cTn id="26" dur="500"/>
                                        <p:tgtEl>
                                          <p:spTgt spid="6">
                                            <p:graphicEl>
                                              <a:dgm id="{7201F1CD-52A3-4F68-8D70-8170110DEF43}"/>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graphicEl>
                                              <a:dgm id="{64F4DF12-9562-47D4-984C-9B7E24B872BD}"/>
                                            </p:graphicEl>
                                          </p:spTgt>
                                        </p:tgtEl>
                                        <p:attrNameLst>
                                          <p:attrName>style.visibility</p:attrName>
                                        </p:attrNameLst>
                                      </p:cBhvr>
                                      <p:to>
                                        <p:strVal val="visible"/>
                                      </p:to>
                                    </p:set>
                                    <p:animEffect transition="in" filter="fade">
                                      <p:cBhvr>
                                        <p:cTn id="31" dur="500"/>
                                        <p:tgtEl>
                                          <p:spTgt spid="6">
                                            <p:graphicEl>
                                              <a:dgm id="{64F4DF12-9562-47D4-984C-9B7E24B872BD}"/>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graphicEl>
                                              <a:dgm id="{973F7330-6A5F-44DB-8908-DAB617FAA5F8}"/>
                                            </p:graphicEl>
                                          </p:spTgt>
                                        </p:tgtEl>
                                        <p:attrNameLst>
                                          <p:attrName>style.visibility</p:attrName>
                                        </p:attrNameLst>
                                      </p:cBhvr>
                                      <p:to>
                                        <p:strVal val="visible"/>
                                      </p:to>
                                    </p:set>
                                    <p:animEffect transition="in" filter="fade">
                                      <p:cBhvr>
                                        <p:cTn id="34" dur="500"/>
                                        <p:tgtEl>
                                          <p:spTgt spid="6">
                                            <p:graphicEl>
                                              <a:dgm id="{973F7330-6A5F-44DB-8908-DAB617FAA5F8}"/>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graphicEl>
                                              <a:dgm id="{E9AD7484-BD02-4269-A920-4B824EE57709}"/>
                                            </p:graphicEl>
                                          </p:spTgt>
                                        </p:tgtEl>
                                        <p:attrNameLst>
                                          <p:attrName>style.visibility</p:attrName>
                                        </p:attrNameLst>
                                      </p:cBhvr>
                                      <p:to>
                                        <p:strVal val="visible"/>
                                      </p:to>
                                    </p:set>
                                    <p:animEffect transition="in" filter="fade">
                                      <p:cBhvr>
                                        <p:cTn id="39" dur="500"/>
                                        <p:tgtEl>
                                          <p:spTgt spid="6">
                                            <p:graphicEl>
                                              <a:dgm id="{E9AD7484-BD02-4269-A920-4B824EE57709}"/>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graphicEl>
                                              <a:dgm id="{591A2F4A-61BE-49A5-A009-3E78021C4D88}"/>
                                            </p:graphicEl>
                                          </p:spTgt>
                                        </p:tgtEl>
                                        <p:attrNameLst>
                                          <p:attrName>style.visibility</p:attrName>
                                        </p:attrNameLst>
                                      </p:cBhvr>
                                      <p:to>
                                        <p:strVal val="visible"/>
                                      </p:to>
                                    </p:set>
                                    <p:animEffect transition="in" filter="fade">
                                      <p:cBhvr>
                                        <p:cTn id="42" dur="500"/>
                                        <p:tgtEl>
                                          <p:spTgt spid="6">
                                            <p:graphicEl>
                                              <a:dgm id="{591A2F4A-61BE-49A5-A009-3E78021C4D88}"/>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graphicEl>
                                              <a:dgm id="{A97CDFE8-4A75-42DC-BC75-951FFB7FF46E}"/>
                                            </p:graphicEl>
                                          </p:spTgt>
                                        </p:tgtEl>
                                        <p:attrNameLst>
                                          <p:attrName>style.visibility</p:attrName>
                                        </p:attrNameLst>
                                      </p:cBhvr>
                                      <p:to>
                                        <p:strVal val="visible"/>
                                      </p:to>
                                    </p:set>
                                    <p:animEffect transition="in" filter="fade">
                                      <p:cBhvr>
                                        <p:cTn id="47" dur="500"/>
                                        <p:tgtEl>
                                          <p:spTgt spid="6">
                                            <p:graphicEl>
                                              <a:dgm id="{A97CDFE8-4A75-42DC-BC75-951FFB7FF46E}"/>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graphicEl>
                                              <a:dgm id="{3CD446ED-856B-4D82-A8F5-6018C0B90C9E}"/>
                                            </p:graphicEl>
                                          </p:spTgt>
                                        </p:tgtEl>
                                        <p:attrNameLst>
                                          <p:attrName>style.visibility</p:attrName>
                                        </p:attrNameLst>
                                      </p:cBhvr>
                                      <p:to>
                                        <p:strVal val="visible"/>
                                      </p:to>
                                    </p:set>
                                    <p:animEffect transition="in" filter="fade">
                                      <p:cBhvr>
                                        <p:cTn id="50" dur="500"/>
                                        <p:tgtEl>
                                          <p:spTgt spid="6">
                                            <p:graphicEl>
                                              <a:dgm id="{3CD446ED-856B-4D82-A8F5-6018C0B90C9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cstate="email">
            <a:extLst>
              <a:ext uri="{28A0092B-C50C-407E-A947-70E740481C1C}">
                <a14:useLocalDpi xmlns:a14="http://schemas.microsoft.com/office/drawing/2010/main"/>
              </a:ext>
            </a:extLst>
          </a:blip>
          <a:stretch>
            <a:fillRect/>
          </a:stretch>
        </p:blipFill>
        <p:spPr>
          <a:xfrm>
            <a:off x="6664325" y="3648678"/>
            <a:ext cx="2305050" cy="1813306"/>
          </a:xfrm>
        </p:spPr>
      </p:pic>
      <p:sp>
        <p:nvSpPr>
          <p:cNvPr id="5" name="Content Placeholder 4"/>
          <p:cNvSpPr>
            <a:spLocks noGrp="1"/>
          </p:cNvSpPr>
          <p:nvPr>
            <p:ph idx="1"/>
          </p:nvPr>
        </p:nvSpPr>
        <p:spPr/>
        <p:txBody>
          <a:bodyPr>
            <a:normAutofit/>
          </a:bodyPr>
          <a:lstStyle/>
          <a:p>
            <a:r>
              <a:rPr lang="x-none" dirty="0" smtClean="0">
                <a:solidFill>
                  <a:srgbClr val="FFC000"/>
                </a:solidFill>
              </a:rPr>
              <a:t>1968</a:t>
            </a:r>
            <a:r>
              <a:rPr lang="x-none" dirty="0"/>
              <a:t>: first time </a:t>
            </a:r>
            <a:r>
              <a:rPr lang="en-US" dirty="0" smtClean="0"/>
              <a:t>RBI used the word “</a:t>
            </a:r>
            <a:r>
              <a:rPr lang="x-none" dirty="0" smtClean="0"/>
              <a:t>priority sector</a:t>
            </a:r>
            <a:r>
              <a:rPr lang="en-US" dirty="0" smtClean="0"/>
              <a:t>”</a:t>
            </a:r>
            <a:r>
              <a:rPr lang="x-none" dirty="0" smtClean="0"/>
              <a:t> </a:t>
            </a:r>
            <a:r>
              <a:rPr lang="x-none" dirty="0"/>
              <a:t>1) agri 2) small industries 3) exports….target 40% by 1985</a:t>
            </a:r>
            <a:r>
              <a:rPr lang="x-none" dirty="0" smtClean="0"/>
              <a:t>.</a:t>
            </a:r>
            <a:endParaRPr lang="en-US" dirty="0" smtClean="0"/>
          </a:p>
          <a:p>
            <a:r>
              <a:rPr lang="en-US" dirty="0" smtClean="0">
                <a:solidFill>
                  <a:srgbClr val="FFC000"/>
                </a:solidFill>
              </a:rPr>
              <a:t>1969: </a:t>
            </a:r>
            <a:r>
              <a:rPr lang="en-US" dirty="0" smtClean="0"/>
              <a:t>nationalization round#1 (14)</a:t>
            </a:r>
          </a:p>
          <a:p>
            <a:r>
              <a:rPr lang="en-US" dirty="0">
                <a:solidFill>
                  <a:srgbClr val="FFC000"/>
                </a:solidFill>
              </a:rPr>
              <a:t>1971: Credit Guarantee Corporation of India Ltd. established</a:t>
            </a:r>
            <a:r>
              <a:rPr lang="en-US" dirty="0"/>
              <a:t>. To facilitate bank </a:t>
            </a:r>
            <a:r>
              <a:rPr lang="en-US" dirty="0" smtClean="0"/>
              <a:t>lending </a:t>
            </a:r>
            <a:r>
              <a:rPr lang="en-US" dirty="0"/>
              <a:t>to the priority sectors. </a:t>
            </a:r>
          </a:p>
          <a:p>
            <a:r>
              <a:rPr lang="en-US" dirty="0" smtClean="0">
                <a:solidFill>
                  <a:srgbClr val="FFC000"/>
                </a:solidFill>
              </a:rPr>
              <a:t>1980</a:t>
            </a:r>
            <a:r>
              <a:rPr lang="en-US" dirty="0" smtClean="0"/>
              <a:t>: Bankers to give more loans to </a:t>
            </a:r>
            <a:r>
              <a:rPr lang="en-US" dirty="0" smtClean="0">
                <a:solidFill>
                  <a:srgbClr val="FFC000"/>
                </a:solidFill>
              </a:rPr>
              <a:t>Indira’s 20-Point program </a:t>
            </a:r>
            <a:r>
              <a:rPr lang="en-US" dirty="0" smtClean="0"/>
              <a:t>for removing poverty &amp; reviving economy</a:t>
            </a:r>
          </a:p>
        </p:txBody>
      </p:sp>
      <p:sp>
        <p:nvSpPr>
          <p:cNvPr id="4" name="Title 3"/>
          <p:cNvSpPr>
            <a:spLocks noGrp="1"/>
          </p:cNvSpPr>
          <p:nvPr>
            <p:ph type="title"/>
          </p:nvPr>
        </p:nvSpPr>
        <p:spPr/>
        <p:txBody>
          <a:bodyPr/>
          <a:lstStyle/>
          <a:p>
            <a:r>
              <a:rPr lang="en-US" dirty="0"/>
              <a:t>Priority </a:t>
            </a:r>
            <a:r>
              <a:rPr lang="en-US" dirty="0" smtClean="0"/>
              <a:t>sector</a:t>
            </a:r>
            <a:r>
              <a:rPr lang="en-US" dirty="0"/>
              <a:t/>
            </a:r>
            <a:br>
              <a:rPr lang="en-US" dirty="0"/>
            </a:br>
            <a:r>
              <a:rPr lang="en-US" dirty="0" smtClean="0"/>
              <a:t>lending</a:t>
            </a:r>
            <a:endParaRPr lang="en-US" dirty="0"/>
          </a:p>
        </p:txBody>
      </p:sp>
      <p:sp>
        <p:nvSpPr>
          <p:cNvPr id="6" name="Text Placeholder 5"/>
          <p:cNvSpPr>
            <a:spLocks noGrp="1"/>
          </p:cNvSpPr>
          <p:nvPr>
            <p:ph type="body" sz="quarter" idx="13"/>
          </p:nvPr>
        </p:nvSpPr>
        <p:spPr/>
        <p:txBody>
          <a:bodyPr/>
          <a:lstStyle/>
          <a:p>
            <a:r>
              <a:rPr lang="en-US" dirty="0" smtClean="0"/>
              <a:t>Qualitative tools</a:t>
            </a:r>
            <a:endParaRPr lang="en-US" dirty="0"/>
          </a:p>
        </p:txBody>
      </p:sp>
      <p:sp>
        <p:nvSpPr>
          <p:cNvPr id="3" name="Pentagon 2"/>
          <p:cNvSpPr/>
          <p:nvPr/>
        </p:nvSpPr>
        <p:spPr>
          <a:xfrm>
            <a:off x="3191608" y="5952392"/>
            <a:ext cx="5635869" cy="764931"/>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Years and chronology not important for Prelims but for GSM1 Post-independence economy, you </a:t>
            </a:r>
            <a:r>
              <a:rPr lang="en-US" smtClean="0">
                <a:effectLst>
                  <a:outerShdw blurRad="38100" dist="38100" dir="2700000" algn="tl">
                    <a:srgbClr val="000000">
                      <a:alpha val="43137"/>
                    </a:srgbClr>
                  </a:outerShdw>
                </a:effectLst>
              </a:rPr>
              <a:t>should know </a:t>
            </a:r>
            <a:r>
              <a:rPr lang="en-US" dirty="0" smtClean="0">
                <a:effectLst>
                  <a:outerShdw blurRad="38100" dist="38100" dir="2700000" algn="tl">
                    <a:srgbClr val="000000">
                      <a:alpha val="43137"/>
                    </a:srgbClr>
                  </a:outerShdw>
                </a:effectLst>
              </a:rPr>
              <a:t>key terms </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297699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46285"/>
            <a:ext cx="4823670" cy="3348763"/>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55278" y="795523"/>
            <a:ext cx="2690703" cy="3371661"/>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78231" y="4062416"/>
            <a:ext cx="7203910" cy="2795584"/>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41392" y="6150311"/>
            <a:ext cx="4440749" cy="707689"/>
          </a:xfrm>
          <a:prstGeom prst="rect">
            <a:avLst/>
          </a:prstGeom>
        </p:spPr>
      </p:pic>
      <p:sp>
        <p:nvSpPr>
          <p:cNvPr id="6" name="Title 5"/>
          <p:cNvSpPr>
            <a:spLocks noGrp="1"/>
          </p:cNvSpPr>
          <p:nvPr>
            <p:ph type="title"/>
          </p:nvPr>
        </p:nvSpPr>
        <p:spPr/>
        <p:txBody>
          <a:bodyPr>
            <a:normAutofit/>
          </a:bodyPr>
          <a:lstStyle/>
          <a:p>
            <a:r>
              <a:rPr lang="en-US" sz="3200" dirty="0">
                <a:solidFill>
                  <a:sysClr val="window" lastClr="FFFFFF"/>
                </a:solidFill>
              </a:rPr>
              <a:t>Priority Sector Lending (PSL</a:t>
            </a:r>
            <a:r>
              <a:rPr lang="en-US" sz="3200" dirty="0" smtClean="0">
                <a:solidFill>
                  <a:sysClr val="window" lastClr="FFFFFF"/>
                </a:solidFill>
              </a:rPr>
              <a:t>)</a:t>
            </a:r>
            <a:endParaRPr lang="en-US" dirty="0"/>
          </a:p>
        </p:txBody>
      </p:sp>
    </p:spTree>
    <p:extLst>
      <p:ext uri="{BB962C8B-B14F-4D97-AF65-F5344CB8AC3E}">
        <p14:creationId xmlns:p14="http://schemas.microsoft.com/office/powerpoint/2010/main" val="42225763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PSL applies to whom?</a:t>
            </a:r>
            <a:endParaRPr lang="en-US" dirty="0"/>
          </a:p>
        </p:txBody>
      </p:sp>
      <p:pic>
        <p:nvPicPr>
          <p:cNvPr id="3" name="Picture 2"/>
          <p:cNvPicPr>
            <a:picLocks noChangeAspect="1"/>
          </p:cNvPicPr>
          <p:nvPr/>
        </p:nvPicPr>
        <p:blipFill rotWithShape="1">
          <a:blip r:embed="rId3"/>
          <a:srcRect t="17455"/>
          <a:stretch/>
        </p:blipFill>
        <p:spPr>
          <a:xfrm>
            <a:off x="687807" y="905607"/>
            <a:ext cx="7768386" cy="487094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44" y="1820008"/>
            <a:ext cx="903125" cy="903125"/>
          </a:xfrm>
          <a:prstGeom prst="rect">
            <a:avLst/>
          </a:prstGeom>
        </p:spPr>
      </p:pic>
      <p:sp>
        <p:nvSpPr>
          <p:cNvPr id="12" name="Rectangular Callout 11"/>
          <p:cNvSpPr/>
          <p:nvPr/>
        </p:nvSpPr>
        <p:spPr>
          <a:xfrm>
            <a:off x="67458" y="4783018"/>
            <a:ext cx="606669" cy="447126"/>
          </a:xfrm>
          <a:prstGeom prst="wedgeRectCallout">
            <a:avLst>
              <a:gd name="adj1" fmla="val 108675"/>
              <a:gd name="adj2" fmla="val -107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75%</a:t>
            </a:r>
            <a:endParaRPr lang="en-US" dirty="0"/>
          </a:p>
        </p:txBody>
      </p:sp>
      <p:sp>
        <p:nvSpPr>
          <p:cNvPr id="13" name="Rectangular Callout 12"/>
          <p:cNvSpPr/>
          <p:nvPr/>
        </p:nvSpPr>
        <p:spPr>
          <a:xfrm>
            <a:off x="81137" y="5329421"/>
            <a:ext cx="606669" cy="447126"/>
          </a:xfrm>
          <a:prstGeom prst="wedgeRectCallout">
            <a:avLst>
              <a:gd name="adj1" fmla="val 115921"/>
              <a:gd name="adj2" fmla="val -245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75%</a:t>
            </a:r>
            <a:endParaRPr lang="en-US" dirty="0"/>
          </a:p>
        </p:txBody>
      </p:sp>
      <p:sp>
        <p:nvSpPr>
          <p:cNvPr id="14" name="Rectangular Callout 13"/>
          <p:cNvSpPr/>
          <p:nvPr/>
        </p:nvSpPr>
        <p:spPr>
          <a:xfrm>
            <a:off x="0" y="2954685"/>
            <a:ext cx="606669" cy="447126"/>
          </a:xfrm>
          <a:prstGeom prst="wedgeRectCallout">
            <a:avLst>
              <a:gd name="adj1" fmla="val 108675"/>
              <a:gd name="adj2" fmla="val -107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40%</a:t>
            </a:r>
            <a:endParaRPr lang="en-US" dirty="0"/>
          </a:p>
        </p:txBody>
      </p:sp>
      <p:sp>
        <p:nvSpPr>
          <p:cNvPr id="15" name="Rectangular Callout 14"/>
          <p:cNvSpPr/>
          <p:nvPr/>
        </p:nvSpPr>
        <p:spPr>
          <a:xfrm>
            <a:off x="0" y="3421725"/>
            <a:ext cx="606669" cy="447126"/>
          </a:xfrm>
          <a:prstGeom prst="wedgeRectCallout">
            <a:avLst>
              <a:gd name="adj1" fmla="val 108675"/>
              <a:gd name="adj2" fmla="val -107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40%</a:t>
            </a:r>
            <a:endParaRPr lang="en-US" dirty="0"/>
          </a:p>
        </p:txBody>
      </p:sp>
      <p:sp>
        <p:nvSpPr>
          <p:cNvPr id="16" name="Rectangular Callout 15"/>
          <p:cNvSpPr/>
          <p:nvPr/>
        </p:nvSpPr>
        <p:spPr>
          <a:xfrm>
            <a:off x="0" y="3844802"/>
            <a:ext cx="606669" cy="447126"/>
          </a:xfrm>
          <a:prstGeom prst="wedgeRectCallout">
            <a:avLst>
              <a:gd name="adj1" fmla="val 108675"/>
              <a:gd name="adj2" fmla="val -107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40%</a:t>
            </a:r>
            <a:endParaRPr lang="en-US" dirty="0"/>
          </a:p>
        </p:txBody>
      </p:sp>
      <p:pic>
        <p:nvPicPr>
          <p:cNvPr id="22" name="Picture 21"/>
          <p:cNvPicPr>
            <a:picLocks noChangeAspect="1"/>
          </p:cNvPicPr>
          <p:nvPr/>
        </p:nvPicPr>
        <p:blipFill>
          <a:blip r:embed="rId5"/>
          <a:stretch>
            <a:fillRect/>
          </a:stretch>
        </p:blipFill>
        <p:spPr>
          <a:xfrm>
            <a:off x="3659850" y="937257"/>
            <a:ext cx="4877481" cy="4877481"/>
          </a:xfrm>
          <a:prstGeom prst="rect">
            <a:avLst/>
          </a:prstGeom>
        </p:spPr>
      </p:pic>
      <p:sp>
        <p:nvSpPr>
          <p:cNvPr id="23" name="Rectangular Callout 22"/>
          <p:cNvSpPr/>
          <p:nvPr/>
        </p:nvSpPr>
        <p:spPr>
          <a:xfrm>
            <a:off x="2823815" y="4291928"/>
            <a:ext cx="606669" cy="447126"/>
          </a:xfrm>
          <a:prstGeom prst="wedgeRectCallout">
            <a:avLst>
              <a:gd name="adj1" fmla="val -14513"/>
              <a:gd name="adj2" fmla="val 816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40%</a:t>
            </a:r>
            <a:endParaRPr lang="en-US" dirty="0"/>
          </a:p>
        </p:txBody>
      </p:sp>
      <p:sp>
        <p:nvSpPr>
          <p:cNvPr id="24" name="Rectangular Callout 23"/>
          <p:cNvSpPr/>
          <p:nvPr/>
        </p:nvSpPr>
        <p:spPr>
          <a:xfrm>
            <a:off x="1842016" y="5694718"/>
            <a:ext cx="2570266" cy="447126"/>
          </a:xfrm>
          <a:prstGeom prst="wedgeRectCallout">
            <a:avLst>
              <a:gd name="adj1" fmla="val -15962"/>
              <a:gd name="adj2" fmla="val -972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Can’t loan, so doesn’t apply.</a:t>
            </a:r>
            <a:endParaRPr lang="en-US" dirty="0"/>
          </a:p>
        </p:txBody>
      </p:sp>
    </p:spTree>
    <p:extLst>
      <p:ext uri="{BB962C8B-B14F-4D97-AF65-F5344CB8AC3E}">
        <p14:creationId xmlns:p14="http://schemas.microsoft.com/office/powerpoint/2010/main" val="18142961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arn(inVertical)">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barn(inVertical)">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23"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120545149"/>
              </p:ext>
            </p:extLst>
          </p:nvPr>
        </p:nvGraphicFramePr>
        <p:xfrm>
          <a:off x="153988" y="402672"/>
          <a:ext cx="9057124" cy="6455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smtClean="0">
                <a:hlinkClick r:id="rId8"/>
              </a:rPr>
              <a:t>April 2015</a:t>
            </a:r>
            <a:r>
              <a:rPr lang="en-US" smtClean="0"/>
              <a:t>: PSL norms revised</a:t>
            </a:r>
            <a:endParaRPr lang="en-US" dirty="0"/>
          </a:p>
        </p:txBody>
      </p:sp>
      <p:pic>
        <p:nvPicPr>
          <p:cNvPr id="9" name="Picture 8"/>
          <p:cNvPicPr>
            <a:picLocks noChangeAspect="1"/>
          </p:cNvPicPr>
          <p:nvPr/>
        </p:nvPicPr>
        <p:blipFill>
          <a:blip r:embed="rId9"/>
          <a:stretch>
            <a:fillRect/>
          </a:stretch>
        </p:blipFill>
        <p:spPr>
          <a:xfrm>
            <a:off x="5181526" y="2031201"/>
            <a:ext cx="3593358" cy="2610903"/>
          </a:xfrm>
          <a:prstGeom prst="rect">
            <a:avLst/>
          </a:prstGeom>
        </p:spPr>
      </p:pic>
      <p:pic>
        <p:nvPicPr>
          <p:cNvPr id="7" name="Picture 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966412" y="5215897"/>
            <a:ext cx="1699577" cy="1642103"/>
          </a:xfrm>
          <a:prstGeom prst="rect">
            <a:avLst/>
          </a:prstGeom>
        </p:spPr>
      </p:pic>
    </p:spTree>
    <p:extLst>
      <p:ext uri="{BB962C8B-B14F-4D97-AF65-F5344CB8AC3E}">
        <p14:creationId xmlns:p14="http://schemas.microsoft.com/office/powerpoint/2010/main" val="36406759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F702A72A-A66F-470D-98EF-6E8DD3FD713B}"/>
                                            </p:graphicEl>
                                          </p:spTgt>
                                        </p:tgtEl>
                                        <p:attrNameLst>
                                          <p:attrName>style.visibility</p:attrName>
                                        </p:attrNameLst>
                                      </p:cBhvr>
                                      <p:to>
                                        <p:strVal val="visible"/>
                                      </p:to>
                                    </p:set>
                                    <p:animEffect transition="in" filter="fade">
                                      <p:cBhvr>
                                        <p:cTn id="7" dur="500"/>
                                        <p:tgtEl>
                                          <p:spTgt spid="8">
                                            <p:graphicEl>
                                              <a:dgm id="{F702A72A-A66F-470D-98EF-6E8DD3FD713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408C6A98-E34E-47E6-8E4C-09AFA006FDA6}"/>
                                            </p:graphicEl>
                                          </p:spTgt>
                                        </p:tgtEl>
                                        <p:attrNameLst>
                                          <p:attrName>style.visibility</p:attrName>
                                        </p:attrNameLst>
                                      </p:cBhvr>
                                      <p:to>
                                        <p:strVal val="visible"/>
                                      </p:to>
                                    </p:set>
                                    <p:animEffect transition="in" filter="fade">
                                      <p:cBhvr>
                                        <p:cTn id="10" dur="500"/>
                                        <p:tgtEl>
                                          <p:spTgt spid="8">
                                            <p:graphicEl>
                                              <a:dgm id="{408C6A98-E34E-47E6-8E4C-09AFA006FDA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A4F61327-33D6-4654-A426-7E6AD05BDCE9}"/>
                                            </p:graphicEl>
                                          </p:spTgt>
                                        </p:tgtEl>
                                        <p:attrNameLst>
                                          <p:attrName>style.visibility</p:attrName>
                                        </p:attrNameLst>
                                      </p:cBhvr>
                                      <p:to>
                                        <p:strVal val="visible"/>
                                      </p:to>
                                    </p:set>
                                    <p:animEffect transition="in" filter="fade">
                                      <p:cBhvr>
                                        <p:cTn id="15" dur="500"/>
                                        <p:tgtEl>
                                          <p:spTgt spid="8">
                                            <p:graphicEl>
                                              <a:dgm id="{A4F61327-33D6-4654-A426-7E6AD05BDCE9}"/>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F579D8EB-81E8-45F3-BF34-E87A875801B3}"/>
                                            </p:graphicEl>
                                          </p:spTgt>
                                        </p:tgtEl>
                                        <p:attrNameLst>
                                          <p:attrName>style.visibility</p:attrName>
                                        </p:attrNameLst>
                                      </p:cBhvr>
                                      <p:to>
                                        <p:strVal val="visible"/>
                                      </p:to>
                                    </p:set>
                                    <p:animEffect transition="in" filter="fade">
                                      <p:cBhvr>
                                        <p:cTn id="20" dur="500"/>
                                        <p:tgtEl>
                                          <p:spTgt spid="8">
                                            <p:graphicEl>
                                              <a:dgm id="{F579D8EB-81E8-45F3-BF34-E87A875801B3}"/>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graphicEl>
                                              <a:dgm id="{C9023AFC-AAC9-4748-B3F9-952133471903}"/>
                                            </p:graphicEl>
                                          </p:spTgt>
                                        </p:tgtEl>
                                        <p:attrNameLst>
                                          <p:attrName>style.visibility</p:attrName>
                                        </p:attrNameLst>
                                      </p:cBhvr>
                                      <p:to>
                                        <p:strVal val="visible"/>
                                      </p:to>
                                    </p:set>
                                    <p:animEffect transition="in" filter="fade">
                                      <p:cBhvr>
                                        <p:cTn id="23" dur="500"/>
                                        <p:tgtEl>
                                          <p:spTgt spid="8">
                                            <p:graphicEl>
                                              <a:dgm id="{C9023AFC-AAC9-4748-B3F9-952133471903}"/>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FBB4E99D-8F25-45AC-88F4-64C1B36CCAF5}"/>
                                            </p:graphicEl>
                                          </p:spTgt>
                                        </p:tgtEl>
                                        <p:attrNameLst>
                                          <p:attrName>style.visibility</p:attrName>
                                        </p:attrNameLst>
                                      </p:cBhvr>
                                      <p:to>
                                        <p:strVal val="visible"/>
                                      </p:to>
                                    </p:set>
                                    <p:animEffect transition="in" filter="fade">
                                      <p:cBhvr>
                                        <p:cTn id="28" dur="500"/>
                                        <p:tgtEl>
                                          <p:spTgt spid="8">
                                            <p:graphicEl>
                                              <a:dgm id="{FBB4E99D-8F25-45AC-88F4-64C1B36CCAF5}"/>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976172113"/>
              </p:ext>
            </p:extLst>
          </p:nvPr>
        </p:nvGraphicFramePr>
        <p:xfrm>
          <a:off x="153986" y="914400"/>
          <a:ext cx="7060545" cy="5755685"/>
        </p:xfrm>
        <a:graphic>
          <a:graphicData uri="http://schemas.openxmlformats.org/drawingml/2006/table">
            <a:tbl>
              <a:tblPr>
                <a:tableStyleId>{35758FB7-9AC5-4552-8A53-C91805E547FA}</a:tableStyleId>
              </a:tblPr>
              <a:tblGrid>
                <a:gridCol w="5052156">
                  <a:extLst>
                    <a:ext uri="{9D8B030D-6E8A-4147-A177-3AD203B41FA5}">
                      <a16:colId xmlns:a16="http://schemas.microsoft.com/office/drawing/2014/main" val="694961036"/>
                    </a:ext>
                  </a:extLst>
                </a:gridCol>
                <a:gridCol w="2008389">
                  <a:extLst>
                    <a:ext uri="{9D8B030D-6E8A-4147-A177-3AD203B41FA5}">
                      <a16:colId xmlns:a16="http://schemas.microsoft.com/office/drawing/2014/main" val="2279978675"/>
                    </a:ext>
                  </a:extLst>
                </a:gridCol>
              </a:tblGrid>
              <a:tr h="467392">
                <a:tc>
                  <a:txBody>
                    <a:bodyPr/>
                    <a:lstStyle/>
                    <a:p>
                      <a:pPr algn="ctr" fontAlgn="b"/>
                      <a:r>
                        <a:rPr lang="en-US" sz="3200" b="1" u="none" strike="noStrike" dirty="0">
                          <a:effectLst/>
                          <a:latin typeface="Franklin Gothic Medium Cond" panose="020B0606030402020204" pitchFamily="34" charset="0"/>
                        </a:rPr>
                        <a:t>Category</a:t>
                      </a:r>
                      <a:endParaRPr lang="en-US" sz="3200" b="1"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b="1" u="none" strike="noStrike" dirty="0">
                          <a:effectLst/>
                          <a:latin typeface="Franklin Gothic Medium Cond" panose="020B0606030402020204" pitchFamily="34" charset="0"/>
                        </a:rPr>
                        <a:t>% </a:t>
                      </a:r>
                      <a:r>
                        <a:rPr lang="en-US" sz="3200" b="1" u="none" strike="noStrike" dirty="0" smtClean="0">
                          <a:effectLst/>
                          <a:latin typeface="Franklin Gothic Medium Cond" panose="020B0606030402020204" pitchFamily="34" charset="0"/>
                        </a:rPr>
                        <a:t>SCB loans</a:t>
                      </a:r>
                      <a:endParaRPr lang="en-US" sz="3200" b="1"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535034300"/>
                  </a:ext>
                </a:extLst>
              </a:tr>
              <a:tr h="816652">
                <a:tc>
                  <a:txBody>
                    <a:bodyPr/>
                    <a:lstStyle/>
                    <a:p>
                      <a:pPr algn="ctr" fontAlgn="b"/>
                      <a:r>
                        <a:rPr lang="en-US" sz="3200" u="none" strike="noStrike" dirty="0">
                          <a:effectLst/>
                          <a:latin typeface="Franklin Gothic Medium Cond" panose="020B0606030402020204" pitchFamily="34" charset="0"/>
                        </a:rPr>
                        <a:t>Weaker Sections</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10%</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3828548435"/>
                  </a:ext>
                </a:extLst>
              </a:tr>
              <a:tr h="598590">
                <a:tc>
                  <a:txBody>
                    <a:bodyPr/>
                    <a:lstStyle/>
                    <a:p>
                      <a:pPr algn="ctr" fontAlgn="b"/>
                      <a:r>
                        <a:rPr lang="en-US" sz="3200" u="none" strike="noStrike" dirty="0" err="1">
                          <a:effectLst/>
                          <a:latin typeface="Franklin Gothic Medium Cond" panose="020B0606030402020204" pitchFamily="34" charset="0"/>
                        </a:rPr>
                        <a:t>Agri</a:t>
                      </a:r>
                      <a:r>
                        <a:rPr lang="en-US" sz="3200" u="none" strike="noStrike" dirty="0">
                          <a:effectLst/>
                          <a:latin typeface="Franklin Gothic Medium Cond" panose="020B0606030402020204" pitchFamily="34" charset="0"/>
                        </a:rPr>
                        <a:t> </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10%</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4109505986"/>
                  </a:ext>
                </a:extLst>
              </a:tr>
              <a:tr h="1215903">
                <a:tc>
                  <a:txBody>
                    <a:bodyPr/>
                    <a:lstStyle/>
                    <a:p>
                      <a:pPr algn="ctr" fontAlgn="b"/>
                      <a:r>
                        <a:rPr lang="en-US" sz="3200" u="none" strike="noStrike" dirty="0">
                          <a:effectLst/>
                          <a:latin typeface="Franklin Gothic Medium Cond" panose="020B0606030402020204" pitchFamily="34" charset="0"/>
                        </a:rPr>
                        <a:t>*Marginal Farmer (</a:t>
                      </a:r>
                      <a:r>
                        <a:rPr lang="en-US" sz="3200" u="none" strike="noStrike" dirty="0" err="1">
                          <a:effectLst/>
                          <a:latin typeface="Franklin Gothic Medium Cond" panose="020B0606030402020204" pitchFamily="34" charset="0"/>
                        </a:rPr>
                        <a:t>upto</a:t>
                      </a:r>
                      <a:r>
                        <a:rPr lang="en-US" sz="3200" u="none" strike="noStrike" baseline="0" dirty="0">
                          <a:effectLst/>
                          <a:latin typeface="Franklin Gothic Medium Cond" panose="020B0606030402020204" pitchFamily="34" charset="0"/>
                        </a:rPr>
                        <a:t> 1ht)</a:t>
                      </a:r>
                      <a:endParaRPr lang="en-US" sz="3200" u="none" strike="noStrike" dirty="0">
                        <a:effectLst/>
                        <a:latin typeface="Franklin Gothic Medium Cond" panose="020B0606030402020204" pitchFamily="34" charset="0"/>
                      </a:endParaRPr>
                    </a:p>
                    <a:p>
                      <a:pPr algn="ctr" fontAlgn="b"/>
                      <a:r>
                        <a:rPr lang="en-US" sz="3200" u="none" strike="noStrike" dirty="0">
                          <a:effectLst/>
                          <a:latin typeface="Franklin Gothic Medium Cond" panose="020B0606030402020204" pitchFamily="34" charset="0"/>
                        </a:rPr>
                        <a:t>*Small</a:t>
                      </a:r>
                      <a:r>
                        <a:rPr lang="en-US" sz="3200" u="none" strike="noStrike" baseline="0" dirty="0">
                          <a:effectLst/>
                          <a:latin typeface="Franklin Gothic Medium Cond" panose="020B0606030402020204" pitchFamily="34" charset="0"/>
                        </a:rPr>
                        <a:t> farmer (&gt;1 </a:t>
                      </a:r>
                      <a:r>
                        <a:rPr lang="en-US" sz="3200" u="none" strike="noStrike" baseline="0" dirty="0" err="1">
                          <a:effectLst/>
                          <a:latin typeface="Franklin Gothic Medium Cond" panose="020B0606030402020204" pitchFamily="34" charset="0"/>
                        </a:rPr>
                        <a:t>upto</a:t>
                      </a:r>
                      <a:r>
                        <a:rPr lang="en-US" sz="3200" u="none" strike="noStrike" baseline="0" dirty="0">
                          <a:effectLst/>
                          <a:latin typeface="Franklin Gothic Medium Cond" panose="020B0606030402020204" pitchFamily="34" charset="0"/>
                        </a:rPr>
                        <a:t> 2ht)</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8%</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4112679638"/>
                  </a:ext>
                </a:extLst>
              </a:tr>
              <a:tr h="1215903">
                <a:tc>
                  <a:txBody>
                    <a:bodyPr/>
                    <a:lstStyle/>
                    <a:p>
                      <a:pPr algn="ctr" fontAlgn="b"/>
                      <a:r>
                        <a:rPr lang="en-US" sz="3200" u="none" strike="noStrike" dirty="0">
                          <a:effectLst/>
                          <a:latin typeface="Franklin Gothic Medium Cond" panose="020B0606030402020204" pitchFamily="34" charset="0"/>
                        </a:rPr>
                        <a:t>Micro Enterprises</a:t>
                      </a:r>
                    </a:p>
                    <a:p>
                      <a:pPr algn="ctr" fontAlgn="b"/>
                      <a:r>
                        <a:rPr lang="en-US" sz="3200" u="none" strike="noStrike" dirty="0">
                          <a:effectLst/>
                          <a:latin typeface="Franklin Gothic Medium Cond" panose="020B0606030402020204" pitchFamily="34" charset="0"/>
                        </a:rPr>
                        <a:t>Khadi-Village</a:t>
                      </a:r>
                      <a:r>
                        <a:rPr lang="en-US" sz="3200" u="none" strike="noStrike" baseline="0" dirty="0">
                          <a:effectLst/>
                          <a:latin typeface="Franklin Gothic Medium Cond" panose="020B0606030402020204" pitchFamily="34" charset="0"/>
                        </a:rPr>
                        <a:t> </a:t>
                      </a:r>
                      <a:r>
                        <a:rPr lang="en-US" sz="3200" u="none" strike="noStrike" baseline="0" dirty="0" err="1">
                          <a:effectLst/>
                          <a:latin typeface="Franklin Gothic Medium Cond" panose="020B0606030402020204" pitchFamily="34" charset="0"/>
                        </a:rPr>
                        <a:t>indu</a:t>
                      </a:r>
                      <a:r>
                        <a:rPr lang="en-US" sz="3200" u="none" strike="noStrike" baseline="0" dirty="0">
                          <a:effectLst/>
                          <a:latin typeface="Franklin Gothic Medium Cond" panose="020B0606030402020204" pitchFamily="34" charset="0"/>
                        </a:rPr>
                        <a:t>.</a:t>
                      </a:r>
                      <a:endParaRPr lang="en-US" sz="3200" u="none" strike="noStrike" dirty="0">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7.50%</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2458131897"/>
                  </a:ext>
                </a:extLst>
              </a:tr>
              <a:tr h="816652">
                <a:tc>
                  <a:txBody>
                    <a:bodyPr/>
                    <a:lstStyle/>
                    <a:p>
                      <a:pPr algn="ctr" fontAlgn="b"/>
                      <a:r>
                        <a:rPr lang="en-US" sz="2800" u="none" strike="noStrike" dirty="0">
                          <a:effectLst/>
                          <a:latin typeface="Franklin Gothic Medium Cond" panose="020B0606030402020204" pitchFamily="34" charset="0"/>
                        </a:rPr>
                        <a:t>All </a:t>
                      </a:r>
                      <a:r>
                        <a:rPr lang="en-US" sz="2800" u="none" strike="noStrike" dirty="0" smtClean="0">
                          <a:effectLst/>
                          <a:latin typeface="Franklin Gothic Medium Cond" panose="020B0606030402020204" pitchFamily="34" charset="0"/>
                        </a:rPr>
                        <a:t>PSL categories</a:t>
                      </a:r>
                      <a:endParaRPr lang="en-US" sz="28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4.5%</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507631512"/>
                  </a:ext>
                </a:extLst>
              </a:tr>
              <a:tr h="598590">
                <a:tc>
                  <a:txBody>
                    <a:bodyPr/>
                    <a:lstStyle/>
                    <a:p>
                      <a:pPr algn="ctr" fontAlgn="b"/>
                      <a:r>
                        <a:rPr lang="en-US" sz="3200" u="none" strike="noStrike">
                          <a:effectLst/>
                          <a:latin typeface="Franklin Gothic Medium Cond" panose="020B0606030402020204" pitchFamily="34" charset="0"/>
                        </a:rPr>
                        <a:t>Total PSL</a:t>
                      </a:r>
                      <a:endParaRPr lang="en-US" sz="3200" b="0" i="0" u="none" strike="noStrike">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40%</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2660861523"/>
                  </a:ext>
                </a:extLst>
              </a:tr>
            </a:tbl>
          </a:graphicData>
        </a:graphic>
      </p:graphicFrame>
      <p:sp>
        <p:nvSpPr>
          <p:cNvPr id="6" name="Title 5"/>
          <p:cNvSpPr>
            <a:spLocks noGrp="1"/>
          </p:cNvSpPr>
          <p:nvPr>
            <p:ph type="title"/>
          </p:nvPr>
        </p:nvSpPr>
        <p:spPr/>
        <p:txBody>
          <a:bodyPr>
            <a:normAutofit fontScale="90000"/>
          </a:bodyPr>
          <a:lstStyle/>
          <a:p>
            <a:r>
              <a:rPr lang="en-US" smtClean="0"/>
              <a:t>New PSL:WEF 1/4/15; *=new cat.; Loan given to MFI also counts</a:t>
            </a:r>
            <a:endParaRPr lang="en-US" dirty="0"/>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95306" y="2243532"/>
            <a:ext cx="1068930" cy="1721384"/>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95306" y="4220961"/>
            <a:ext cx="1203049" cy="902287"/>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78740" y="1155798"/>
            <a:ext cx="1087734" cy="1087734"/>
          </a:xfrm>
          <a:prstGeom prst="rect">
            <a:avLst/>
          </a:prstGeom>
        </p:spPr>
      </p:pic>
    </p:spTree>
    <p:extLst>
      <p:ext uri="{BB962C8B-B14F-4D97-AF65-F5344CB8AC3E}">
        <p14:creationId xmlns:p14="http://schemas.microsoft.com/office/powerpoint/2010/main" val="9698328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153988" y="914400"/>
          <a:ext cx="5746734" cy="3993375"/>
        </p:xfrm>
        <a:graphic>
          <a:graphicData uri="http://schemas.openxmlformats.org/drawingml/2006/table">
            <a:tbl>
              <a:tblPr>
                <a:tableStyleId>{35758FB7-9AC5-4552-8A53-C91805E547FA}</a:tableStyleId>
              </a:tblPr>
              <a:tblGrid>
                <a:gridCol w="2869824">
                  <a:extLst>
                    <a:ext uri="{9D8B030D-6E8A-4147-A177-3AD203B41FA5}">
                      <a16:colId xmlns:a16="http://schemas.microsoft.com/office/drawing/2014/main" val="694961036"/>
                    </a:ext>
                  </a:extLst>
                </a:gridCol>
                <a:gridCol w="1140844">
                  <a:extLst>
                    <a:ext uri="{9D8B030D-6E8A-4147-A177-3AD203B41FA5}">
                      <a16:colId xmlns:a16="http://schemas.microsoft.com/office/drawing/2014/main" val="2279978675"/>
                    </a:ext>
                  </a:extLst>
                </a:gridCol>
                <a:gridCol w="1736066">
                  <a:extLst>
                    <a:ext uri="{9D8B030D-6E8A-4147-A177-3AD203B41FA5}">
                      <a16:colId xmlns:a16="http://schemas.microsoft.com/office/drawing/2014/main" val="4182260500"/>
                    </a:ext>
                  </a:extLst>
                </a:gridCol>
              </a:tblGrid>
              <a:tr h="325755">
                <a:tc>
                  <a:txBody>
                    <a:bodyPr/>
                    <a:lstStyle/>
                    <a:p>
                      <a:pPr algn="ctr" fontAlgn="b"/>
                      <a:r>
                        <a:rPr lang="en-US" sz="2100" b="1" u="none" strike="noStrike" dirty="0">
                          <a:effectLst/>
                          <a:latin typeface="Franklin Gothic Medium Cond" panose="020B0606030402020204" pitchFamily="34" charset="0"/>
                        </a:rPr>
                        <a:t>Category</a:t>
                      </a:r>
                      <a:endParaRPr lang="en-US" sz="2100" b="1"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100" b="1" u="none" strike="noStrike" dirty="0">
                          <a:effectLst/>
                          <a:latin typeface="Franklin Gothic Medium Cond" panose="020B0606030402020204" pitchFamily="34" charset="0"/>
                        </a:rPr>
                        <a:t>% SCB</a:t>
                      </a:r>
                      <a:endParaRPr lang="en-US" sz="2100" b="1"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100" b="1" u="none" strike="noStrike" dirty="0">
                          <a:effectLst/>
                          <a:latin typeface="Franklin Gothic Medium Cond" panose="020B0606030402020204" pitchFamily="34" charset="0"/>
                        </a:rPr>
                        <a:t>FB </a:t>
                      </a:r>
                      <a:r>
                        <a:rPr lang="en-US" sz="2100" b="1" u="none" strike="noStrike" baseline="0" dirty="0">
                          <a:effectLst/>
                          <a:latin typeface="Franklin Gothic Medium Cond" panose="020B0606030402020204" pitchFamily="34" charset="0"/>
                        </a:rPr>
                        <a:t>with 20/&gt;+</a:t>
                      </a:r>
                      <a:endParaRPr lang="en-US" sz="2100" b="1"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535034300"/>
                  </a:ext>
                </a:extLst>
              </a:tr>
              <a:tr h="569176">
                <a:tc>
                  <a:txBody>
                    <a:bodyPr/>
                    <a:lstStyle/>
                    <a:p>
                      <a:pPr algn="ctr" fontAlgn="b"/>
                      <a:r>
                        <a:rPr lang="en-US" sz="2700" u="none" strike="noStrike" dirty="0">
                          <a:effectLst/>
                          <a:latin typeface="Franklin Gothic Medium Cond" panose="020B0606030402020204" pitchFamily="34" charset="0"/>
                        </a:rPr>
                        <a:t>Weaker Sections</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700" u="none" strike="noStrike" dirty="0">
                          <a:effectLst/>
                          <a:latin typeface="Franklin Gothic Medium Cond" panose="020B0606030402020204" pitchFamily="34" charset="0"/>
                        </a:rPr>
                        <a:t>10%</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700" u="none" strike="noStrike" dirty="0">
                          <a:effectLst/>
                          <a:latin typeface="Franklin Gothic Medium Cond" panose="020B0606030402020204" pitchFamily="34" charset="0"/>
                        </a:rPr>
                        <a:t>Mar. 2018</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3828548435"/>
                  </a:ext>
                </a:extLst>
              </a:tr>
              <a:tr h="417195">
                <a:tc>
                  <a:txBody>
                    <a:bodyPr/>
                    <a:lstStyle/>
                    <a:p>
                      <a:pPr algn="ctr" fontAlgn="b"/>
                      <a:r>
                        <a:rPr lang="en-US" sz="2700" u="none" strike="noStrike" dirty="0" err="1">
                          <a:effectLst/>
                          <a:latin typeface="Franklin Gothic Medium Cond" panose="020B0606030402020204" pitchFamily="34" charset="0"/>
                        </a:rPr>
                        <a:t>Agri</a:t>
                      </a:r>
                      <a:r>
                        <a:rPr lang="en-US" sz="2700" u="none" strike="noStrike" dirty="0">
                          <a:effectLst/>
                          <a:latin typeface="Franklin Gothic Medium Cond" panose="020B0606030402020204" pitchFamily="34" charset="0"/>
                        </a:rPr>
                        <a:t> </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700" u="none" strike="noStrike" dirty="0">
                          <a:effectLst/>
                          <a:latin typeface="Franklin Gothic Medium Cond" panose="020B0606030402020204" pitchFamily="34" charset="0"/>
                        </a:rPr>
                        <a:t>10%</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700" u="none" strike="noStrike" dirty="0">
                          <a:effectLst/>
                          <a:latin typeface="Franklin Gothic Medium Cond" panose="020B0606030402020204" pitchFamily="34" charset="0"/>
                        </a:rPr>
                        <a:t>Mar. 2018</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4109505986"/>
                  </a:ext>
                </a:extLst>
              </a:tr>
              <a:tr h="847439">
                <a:tc>
                  <a:txBody>
                    <a:bodyPr/>
                    <a:lstStyle/>
                    <a:p>
                      <a:pPr algn="ctr" fontAlgn="b"/>
                      <a:r>
                        <a:rPr lang="en-US" sz="2100" u="none" strike="noStrike" dirty="0">
                          <a:effectLst/>
                          <a:latin typeface="Franklin Gothic Medium Cond" panose="020B0606030402020204" pitchFamily="34" charset="0"/>
                        </a:rPr>
                        <a:t>*Marginal Farmer (</a:t>
                      </a:r>
                      <a:r>
                        <a:rPr lang="en-US" sz="2100" u="none" strike="noStrike" dirty="0" err="1">
                          <a:effectLst/>
                          <a:latin typeface="Franklin Gothic Medium Cond" panose="020B0606030402020204" pitchFamily="34" charset="0"/>
                        </a:rPr>
                        <a:t>upto</a:t>
                      </a:r>
                      <a:r>
                        <a:rPr lang="en-US" sz="2100" u="none" strike="noStrike" baseline="0" dirty="0">
                          <a:effectLst/>
                          <a:latin typeface="Franklin Gothic Medium Cond" panose="020B0606030402020204" pitchFamily="34" charset="0"/>
                        </a:rPr>
                        <a:t> 1ht)</a:t>
                      </a:r>
                      <a:endParaRPr lang="en-US" sz="2100" u="none" strike="noStrike" dirty="0">
                        <a:effectLst/>
                        <a:latin typeface="Franklin Gothic Medium Cond" panose="020B0606030402020204" pitchFamily="34" charset="0"/>
                      </a:endParaRPr>
                    </a:p>
                    <a:p>
                      <a:pPr algn="ctr" fontAlgn="b"/>
                      <a:r>
                        <a:rPr lang="en-US" sz="2100" u="none" strike="noStrike" dirty="0">
                          <a:effectLst/>
                          <a:latin typeface="Franklin Gothic Medium Cond" panose="020B0606030402020204" pitchFamily="34" charset="0"/>
                        </a:rPr>
                        <a:t>*Small</a:t>
                      </a:r>
                      <a:r>
                        <a:rPr lang="en-US" sz="2100" u="none" strike="noStrike" baseline="0" dirty="0">
                          <a:effectLst/>
                          <a:latin typeface="Franklin Gothic Medium Cond" panose="020B0606030402020204" pitchFamily="34" charset="0"/>
                        </a:rPr>
                        <a:t> farmer (&gt;1 </a:t>
                      </a:r>
                      <a:r>
                        <a:rPr lang="en-US" sz="2100" u="none" strike="noStrike" baseline="0" dirty="0" err="1">
                          <a:effectLst/>
                          <a:latin typeface="Franklin Gothic Medium Cond" panose="020B0606030402020204" pitchFamily="34" charset="0"/>
                        </a:rPr>
                        <a:t>upto</a:t>
                      </a:r>
                      <a:r>
                        <a:rPr lang="en-US" sz="2100" u="none" strike="noStrike" baseline="0" dirty="0">
                          <a:effectLst/>
                          <a:latin typeface="Franklin Gothic Medium Cond" panose="020B0606030402020204" pitchFamily="34" charset="0"/>
                        </a:rPr>
                        <a:t> 2ht)</a:t>
                      </a:r>
                      <a:endParaRPr lang="en-US" sz="21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700" u="none" strike="noStrike" dirty="0">
                          <a:effectLst/>
                          <a:latin typeface="Franklin Gothic Medium Cond" panose="020B0606030402020204" pitchFamily="34" charset="0"/>
                        </a:rPr>
                        <a:t>8%</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700" b="0" i="0" u="none" strike="noStrike" dirty="0">
                          <a:solidFill>
                            <a:srgbClr val="000000"/>
                          </a:solidFill>
                          <a:effectLst/>
                          <a:latin typeface="Franklin Gothic Medium Cond" panose="020B0606030402020204" pitchFamily="34" charset="0"/>
                        </a:rPr>
                        <a:t>Post-2018</a:t>
                      </a:r>
                    </a:p>
                  </a:txBody>
                  <a:tcPr marL="5715" marR="5715" marT="5715" marB="0" anchor="ctr"/>
                </a:tc>
                <a:extLst>
                  <a:ext uri="{0D108BD9-81ED-4DB2-BD59-A6C34878D82A}">
                    <a16:rowId xmlns:a16="http://schemas.microsoft.com/office/drawing/2014/main" val="4112679638"/>
                  </a:ext>
                </a:extLst>
              </a:tr>
              <a:tr h="847439">
                <a:tc>
                  <a:txBody>
                    <a:bodyPr/>
                    <a:lstStyle/>
                    <a:p>
                      <a:pPr algn="ctr" fontAlgn="b"/>
                      <a:r>
                        <a:rPr lang="en-US" sz="2700" u="none" strike="noStrike" dirty="0">
                          <a:effectLst/>
                          <a:latin typeface="Franklin Gothic Medium Cond" panose="020B0606030402020204" pitchFamily="34" charset="0"/>
                        </a:rPr>
                        <a:t>Micro Enterprises</a:t>
                      </a:r>
                    </a:p>
                    <a:p>
                      <a:pPr algn="ctr" fontAlgn="b"/>
                      <a:r>
                        <a:rPr lang="en-US" sz="2700" u="none" strike="noStrike" dirty="0">
                          <a:effectLst/>
                          <a:latin typeface="Franklin Gothic Medium Cond" panose="020B0606030402020204" pitchFamily="34" charset="0"/>
                        </a:rPr>
                        <a:t>Khadi-Village</a:t>
                      </a:r>
                      <a:r>
                        <a:rPr lang="en-US" sz="2700" u="none" strike="noStrike" baseline="0" dirty="0">
                          <a:effectLst/>
                          <a:latin typeface="Franklin Gothic Medium Cond" panose="020B0606030402020204" pitchFamily="34" charset="0"/>
                        </a:rPr>
                        <a:t> </a:t>
                      </a:r>
                      <a:r>
                        <a:rPr lang="en-US" sz="2700" u="none" strike="noStrike" baseline="0" dirty="0" err="1">
                          <a:effectLst/>
                          <a:latin typeface="Franklin Gothic Medium Cond" panose="020B0606030402020204" pitchFamily="34" charset="0"/>
                        </a:rPr>
                        <a:t>indu</a:t>
                      </a:r>
                      <a:r>
                        <a:rPr lang="en-US" sz="2700" u="none" strike="noStrike" baseline="0" dirty="0">
                          <a:effectLst/>
                          <a:latin typeface="Franklin Gothic Medium Cond" panose="020B0606030402020204" pitchFamily="34" charset="0"/>
                        </a:rPr>
                        <a:t>.</a:t>
                      </a:r>
                      <a:endParaRPr lang="en-US" sz="2700" u="none" strike="noStrike" dirty="0">
                        <a:effectLst/>
                        <a:latin typeface="Franklin Gothic Medium Cond" panose="020B0606030402020204" pitchFamily="34" charset="0"/>
                      </a:endParaRPr>
                    </a:p>
                  </a:txBody>
                  <a:tcPr marL="5715" marR="5715" marT="5715" marB="0" anchor="ctr"/>
                </a:tc>
                <a:tc>
                  <a:txBody>
                    <a:bodyPr/>
                    <a:lstStyle/>
                    <a:p>
                      <a:pPr algn="ctr" fontAlgn="b"/>
                      <a:r>
                        <a:rPr lang="en-US" sz="2700" u="none" strike="noStrike" dirty="0">
                          <a:effectLst/>
                          <a:latin typeface="Franklin Gothic Medium Cond" panose="020B0606030402020204" pitchFamily="34" charset="0"/>
                        </a:rPr>
                        <a:t>7.50%</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700" b="0" u="none" strike="noStrike" dirty="0">
                          <a:effectLst/>
                          <a:latin typeface="Franklin Gothic Medium Cond" panose="020B0606030402020204" pitchFamily="34" charset="0"/>
                        </a:rPr>
                        <a:t>Post-2018</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2458131897"/>
                  </a:ext>
                </a:extLst>
              </a:tr>
              <a:tr h="569176">
                <a:tc>
                  <a:txBody>
                    <a:bodyPr/>
                    <a:lstStyle/>
                    <a:p>
                      <a:pPr algn="ctr" fontAlgn="b"/>
                      <a:r>
                        <a:rPr lang="en-US" sz="2700" u="none" strike="noStrike" dirty="0">
                          <a:effectLst/>
                          <a:latin typeface="Franklin Gothic Medium Cond" panose="020B0606030402020204" pitchFamily="34" charset="0"/>
                        </a:rPr>
                        <a:t>All PSL categories</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700" u="none" strike="noStrike" dirty="0">
                          <a:effectLst/>
                          <a:latin typeface="Franklin Gothic Medium Cond" panose="020B0606030402020204" pitchFamily="34" charset="0"/>
                        </a:rPr>
                        <a:t>4.5%</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700" b="0" i="0" u="none" strike="noStrike" dirty="0">
                          <a:solidFill>
                            <a:srgbClr val="000000"/>
                          </a:solidFill>
                          <a:effectLst/>
                          <a:latin typeface="Franklin Gothic Medium Cond" panose="020B0606030402020204" pitchFamily="34" charset="0"/>
                        </a:rPr>
                        <a:t>--</a:t>
                      </a:r>
                    </a:p>
                  </a:txBody>
                  <a:tcPr marL="5715" marR="5715" marT="5715" marB="0" anchor="ctr"/>
                </a:tc>
                <a:extLst>
                  <a:ext uri="{0D108BD9-81ED-4DB2-BD59-A6C34878D82A}">
                    <a16:rowId xmlns:a16="http://schemas.microsoft.com/office/drawing/2014/main" val="507631512"/>
                  </a:ext>
                </a:extLst>
              </a:tr>
              <a:tr h="417195">
                <a:tc>
                  <a:txBody>
                    <a:bodyPr/>
                    <a:lstStyle/>
                    <a:p>
                      <a:pPr algn="ctr" fontAlgn="b"/>
                      <a:r>
                        <a:rPr lang="en-US" sz="2700" u="none" strike="noStrike">
                          <a:effectLst/>
                          <a:latin typeface="Franklin Gothic Medium Cond" panose="020B0606030402020204" pitchFamily="34" charset="0"/>
                        </a:rPr>
                        <a:t>Total PSL</a:t>
                      </a:r>
                      <a:endParaRPr lang="en-US" sz="2700" b="0" i="0" u="none" strike="noStrike">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700" u="none" strike="noStrike" dirty="0">
                          <a:effectLst/>
                          <a:latin typeface="Franklin Gothic Medium Cond" panose="020B0606030402020204" pitchFamily="34" charset="0"/>
                        </a:rPr>
                        <a:t>40%</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700" b="0" i="0" u="none" strike="noStrike" dirty="0">
                          <a:solidFill>
                            <a:srgbClr val="000000"/>
                          </a:solidFill>
                          <a:effectLst/>
                          <a:latin typeface="Franklin Gothic Medium Cond" panose="020B0606030402020204" pitchFamily="34" charset="0"/>
                        </a:rPr>
                        <a:t>Mar.2018</a:t>
                      </a:r>
                    </a:p>
                  </a:txBody>
                  <a:tcPr marL="5715" marR="5715" marT="5715" marB="0" anchor="ctr"/>
                </a:tc>
                <a:extLst>
                  <a:ext uri="{0D108BD9-81ED-4DB2-BD59-A6C34878D82A}">
                    <a16:rowId xmlns:a16="http://schemas.microsoft.com/office/drawing/2014/main" val="2660861523"/>
                  </a:ext>
                </a:extLst>
              </a:tr>
            </a:tbl>
          </a:graphicData>
        </a:graphic>
      </p:graphicFrame>
      <p:sp>
        <p:nvSpPr>
          <p:cNvPr id="6" name="Title 5"/>
          <p:cNvSpPr>
            <a:spLocks noGrp="1"/>
          </p:cNvSpPr>
          <p:nvPr>
            <p:ph type="title"/>
          </p:nvPr>
        </p:nvSpPr>
        <p:spPr/>
        <p:txBody>
          <a:bodyPr>
            <a:normAutofit fontScale="90000"/>
          </a:bodyPr>
          <a:lstStyle/>
          <a:p>
            <a:r>
              <a:rPr lang="en-US" smtClean="0"/>
              <a:t>New PSL:WEF 1/4/15; *=new cat.; Loan given to MFI also counts</a:t>
            </a:r>
            <a:endParaRPr lang="en-US" dirty="0"/>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75384" y="2273281"/>
            <a:ext cx="779256" cy="1254899"/>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75384" y="3528180"/>
            <a:ext cx="1203049" cy="902287"/>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98265" y="1438289"/>
            <a:ext cx="933495" cy="933495"/>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91821" y="4907775"/>
            <a:ext cx="858258" cy="1176260"/>
          </a:xfrm>
          <a:prstGeom prst="rect">
            <a:avLst/>
          </a:prstGeom>
        </p:spPr>
      </p:pic>
    </p:spTree>
    <p:extLst>
      <p:ext uri="{BB962C8B-B14F-4D97-AF65-F5344CB8AC3E}">
        <p14:creationId xmlns:p14="http://schemas.microsoft.com/office/powerpoint/2010/main" val="29123433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1622031963"/>
              </p:ext>
            </p:extLst>
          </p:nvPr>
        </p:nvGraphicFramePr>
        <p:xfrm>
          <a:off x="153988" y="914400"/>
          <a:ext cx="7886700" cy="4390034"/>
        </p:xfrm>
        <a:graphic>
          <a:graphicData uri="http://schemas.openxmlformats.org/drawingml/2006/table">
            <a:tbl>
              <a:tblPr>
                <a:tableStyleId>{35758FB7-9AC5-4552-8A53-C91805E547FA}</a:tableStyleId>
              </a:tblPr>
              <a:tblGrid>
                <a:gridCol w="2869824">
                  <a:extLst>
                    <a:ext uri="{9D8B030D-6E8A-4147-A177-3AD203B41FA5}">
                      <a16:colId xmlns:a16="http://schemas.microsoft.com/office/drawing/2014/main" val="694961036"/>
                    </a:ext>
                  </a:extLst>
                </a:gridCol>
                <a:gridCol w="1140844">
                  <a:extLst>
                    <a:ext uri="{9D8B030D-6E8A-4147-A177-3AD203B41FA5}">
                      <a16:colId xmlns:a16="http://schemas.microsoft.com/office/drawing/2014/main" val="2279978675"/>
                    </a:ext>
                  </a:extLst>
                </a:gridCol>
                <a:gridCol w="1736066">
                  <a:extLst>
                    <a:ext uri="{9D8B030D-6E8A-4147-A177-3AD203B41FA5}">
                      <a16:colId xmlns:a16="http://schemas.microsoft.com/office/drawing/2014/main" val="4182260500"/>
                    </a:ext>
                  </a:extLst>
                </a:gridCol>
                <a:gridCol w="2139966">
                  <a:extLst>
                    <a:ext uri="{9D8B030D-6E8A-4147-A177-3AD203B41FA5}">
                      <a16:colId xmlns:a16="http://schemas.microsoft.com/office/drawing/2014/main" val="3781981606"/>
                    </a:ext>
                  </a:extLst>
                </a:gridCol>
              </a:tblGrid>
              <a:tr h="325755">
                <a:tc>
                  <a:txBody>
                    <a:bodyPr/>
                    <a:lstStyle/>
                    <a:p>
                      <a:pPr algn="ctr" fontAlgn="b"/>
                      <a:r>
                        <a:rPr lang="en-US" sz="2100" b="1" u="none" strike="noStrike" dirty="0">
                          <a:effectLst/>
                          <a:latin typeface="Franklin Gothic Medium Cond" panose="020B0606030402020204" pitchFamily="34" charset="0"/>
                        </a:rPr>
                        <a:t>Category</a:t>
                      </a:r>
                      <a:endParaRPr lang="en-US" sz="2100" b="1"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100" b="1" u="none" strike="noStrike" dirty="0">
                          <a:effectLst/>
                          <a:latin typeface="Franklin Gothic Medium Cond" panose="020B0606030402020204" pitchFamily="34" charset="0"/>
                        </a:rPr>
                        <a:t>% SCB</a:t>
                      </a:r>
                      <a:endParaRPr lang="en-US" sz="2100" b="1"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100" b="1" u="none" strike="noStrike" dirty="0">
                          <a:effectLst/>
                          <a:latin typeface="Franklin Gothic Medium Cond" panose="020B0606030402020204" pitchFamily="34" charset="0"/>
                        </a:rPr>
                        <a:t>FB </a:t>
                      </a:r>
                      <a:r>
                        <a:rPr lang="en-US" sz="2100" b="1" u="none" strike="noStrike" baseline="0" dirty="0">
                          <a:effectLst/>
                          <a:latin typeface="Franklin Gothic Medium Cond" panose="020B0606030402020204" pitchFamily="34" charset="0"/>
                        </a:rPr>
                        <a:t>with 20/&gt;+</a:t>
                      </a:r>
                      <a:endParaRPr lang="en-US" sz="2100" b="1"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100" b="1" u="none" strike="noStrike" dirty="0">
                          <a:effectLst/>
                          <a:latin typeface="Franklin Gothic Medium Cond" panose="020B0606030402020204" pitchFamily="34" charset="0"/>
                        </a:rPr>
                        <a:t>FB &lt;20</a:t>
                      </a:r>
                      <a:endParaRPr lang="en-US" sz="2100" b="1"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535034300"/>
                  </a:ext>
                </a:extLst>
              </a:tr>
              <a:tr h="569176">
                <a:tc>
                  <a:txBody>
                    <a:bodyPr/>
                    <a:lstStyle/>
                    <a:p>
                      <a:pPr algn="ctr" fontAlgn="b"/>
                      <a:r>
                        <a:rPr lang="en-US" sz="2700" u="none" strike="noStrike" dirty="0">
                          <a:effectLst/>
                          <a:latin typeface="Franklin Gothic Medium Cond" panose="020B0606030402020204" pitchFamily="34" charset="0"/>
                        </a:rPr>
                        <a:t>Weaker Sections</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700" u="none" strike="noStrike" dirty="0">
                          <a:effectLst/>
                          <a:latin typeface="Franklin Gothic Medium Cond" panose="020B0606030402020204" pitchFamily="34" charset="0"/>
                        </a:rPr>
                        <a:t>10%</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700" u="none" strike="noStrike" dirty="0">
                          <a:effectLst/>
                          <a:latin typeface="Franklin Gothic Medium Cond" panose="020B0606030402020204" pitchFamily="34" charset="0"/>
                        </a:rPr>
                        <a:t>Mar. 2018</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700" b="0" i="0" u="none" strike="noStrike" dirty="0">
                          <a:solidFill>
                            <a:srgbClr val="000000"/>
                          </a:solidFill>
                          <a:effectLst/>
                          <a:latin typeface="Franklin Gothic Medium Cond" panose="020B0606030402020204" pitchFamily="34" charset="0"/>
                        </a:rPr>
                        <a:t>NA</a:t>
                      </a:r>
                    </a:p>
                  </a:txBody>
                  <a:tcPr marL="5715" marR="5715" marT="5715" marB="0" anchor="ctr"/>
                </a:tc>
                <a:extLst>
                  <a:ext uri="{0D108BD9-81ED-4DB2-BD59-A6C34878D82A}">
                    <a16:rowId xmlns:a16="http://schemas.microsoft.com/office/drawing/2014/main" val="3828548435"/>
                  </a:ext>
                </a:extLst>
              </a:tr>
              <a:tr h="417195">
                <a:tc>
                  <a:txBody>
                    <a:bodyPr/>
                    <a:lstStyle/>
                    <a:p>
                      <a:pPr algn="ctr" fontAlgn="b"/>
                      <a:r>
                        <a:rPr lang="en-US" sz="2700" u="none" strike="noStrike" dirty="0" err="1">
                          <a:effectLst/>
                          <a:latin typeface="Franklin Gothic Medium Cond" panose="020B0606030402020204" pitchFamily="34" charset="0"/>
                        </a:rPr>
                        <a:t>Agri</a:t>
                      </a:r>
                      <a:r>
                        <a:rPr lang="en-US" sz="2700" u="none" strike="noStrike" dirty="0">
                          <a:effectLst/>
                          <a:latin typeface="Franklin Gothic Medium Cond" panose="020B0606030402020204" pitchFamily="34" charset="0"/>
                        </a:rPr>
                        <a:t> </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700" u="none" strike="noStrike" dirty="0">
                          <a:effectLst/>
                          <a:latin typeface="Franklin Gothic Medium Cond" panose="020B0606030402020204" pitchFamily="34" charset="0"/>
                        </a:rPr>
                        <a:t>10%</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700" u="none" strike="noStrike" dirty="0">
                          <a:effectLst/>
                          <a:latin typeface="Franklin Gothic Medium Cond" panose="020B0606030402020204" pitchFamily="34" charset="0"/>
                        </a:rPr>
                        <a:t>Mar. 2018</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700" b="0" i="0" u="none" strike="noStrike" dirty="0">
                          <a:solidFill>
                            <a:srgbClr val="000000"/>
                          </a:solidFill>
                          <a:effectLst/>
                          <a:latin typeface="Franklin Gothic Medium Cond" panose="020B0606030402020204" pitchFamily="34" charset="0"/>
                        </a:rPr>
                        <a:t>NA</a:t>
                      </a:r>
                    </a:p>
                  </a:txBody>
                  <a:tcPr marL="5715" marR="5715" marT="5715" marB="0" anchor="ctr"/>
                </a:tc>
                <a:extLst>
                  <a:ext uri="{0D108BD9-81ED-4DB2-BD59-A6C34878D82A}">
                    <a16:rowId xmlns:a16="http://schemas.microsoft.com/office/drawing/2014/main" val="4109505986"/>
                  </a:ext>
                </a:extLst>
              </a:tr>
              <a:tr h="847439">
                <a:tc>
                  <a:txBody>
                    <a:bodyPr/>
                    <a:lstStyle/>
                    <a:p>
                      <a:pPr algn="ctr" fontAlgn="b"/>
                      <a:r>
                        <a:rPr lang="en-US" sz="2100" u="none" strike="noStrike" dirty="0">
                          <a:effectLst/>
                          <a:latin typeface="Franklin Gothic Medium Cond" panose="020B0606030402020204" pitchFamily="34" charset="0"/>
                        </a:rPr>
                        <a:t>*Marginal Farmer (</a:t>
                      </a:r>
                      <a:r>
                        <a:rPr lang="en-US" sz="2100" u="none" strike="noStrike" dirty="0" err="1">
                          <a:effectLst/>
                          <a:latin typeface="Franklin Gothic Medium Cond" panose="020B0606030402020204" pitchFamily="34" charset="0"/>
                        </a:rPr>
                        <a:t>upto</a:t>
                      </a:r>
                      <a:r>
                        <a:rPr lang="en-US" sz="2100" u="none" strike="noStrike" baseline="0" dirty="0">
                          <a:effectLst/>
                          <a:latin typeface="Franklin Gothic Medium Cond" panose="020B0606030402020204" pitchFamily="34" charset="0"/>
                        </a:rPr>
                        <a:t> 1ht)</a:t>
                      </a:r>
                      <a:endParaRPr lang="en-US" sz="2100" u="none" strike="noStrike" dirty="0">
                        <a:effectLst/>
                        <a:latin typeface="Franklin Gothic Medium Cond" panose="020B0606030402020204" pitchFamily="34" charset="0"/>
                      </a:endParaRPr>
                    </a:p>
                    <a:p>
                      <a:pPr algn="ctr" fontAlgn="b"/>
                      <a:r>
                        <a:rPr lang="en-US" sz="2100" u="none" strike="noStrike" dirty="0">
                          <a:effectLst/>
                          <a:latin typeface="Franklin Gothic Medium Cond" panose="020B0606030402020204" pitchFamily="34" charset="0"/>
                        </a:rPr>
                        <a:t>*Small</a:t>
                      </a:r>
                      <a:r>
                        <a:rPr lang="en-US" sz="2100" u="none" strike="noStrike" baseline="0" dirty="0">
                          <a:effectLst/>
                          <a:latin typeface="Franklin Gothic Medium Cond" panose="020B0606030402020204" pitchFamily="34" charset="0"/>
                        </a:rPr>
                        <a:t> farmer (&gt;1 </a:t>
                      </a:r>
                      <a:r>
                        <a:rPr lang="en-US" sz="2100" u="none" strike="noStrike" baseline="0" dirty="0" err="1">
                          <a:effectLst/>
                          <a:latin typeface="Franklin Gothic Medium Cond" panose="020B0606030402020204" pitchFamily="34" charset="0"/>
                        </a:rPr>
                        <a:t>upto</a:t>
                      </a:r>
                      <a:r>
                        <a:rPr lang="en-US" sz="2100" u="none" strike="noStrike" baseline="0" dirty="0">
                          <a:effectLst/>
                          <a:latin typeface="Franklin Gothic Medium Cond" panose="020B0606030402020204" pitchFamily="34" charset="0"/>
                        </a:rPr>
                        <a:t> 2ht)</a:t>
                      </a:r>
                      <a:endParaRPr lang="en-US" sz="21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700" u="none" strike="noStrike" dirty="0">
                          <a:effectLst/>
                          <a:latin typeface="Franklin Gothic Medium Cond" panose="020B0606030402020204" pitchFamily="34" charset="0"/>
                        </a:rPr>
                        <a:t>8%</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700" b="0" i="0" u="none" strike="noStrike" dirty="0">
                          <a:solidFill>
                            <a:srgbClr val="000000"/>
                          </a:solidFill>
                          <a:effectLst/>
                          <a:latin typeface="Franklin Gothic Medium Cond" panose="020B0606030402020204" pitchFamily="34" charset="0"/>
                        </a:rPr>
                        <a:t>Post-2018</a:t>
                      </a:r>
                    </a:p>
                  </a:txBody>
                  <a:tcPr marL="5715" marR="5715" marT="5715" marB="0" anchor="ctr"/>
                </a:tc>
                <a:tc>
                  <a:txBody>
                    <a:bodyPr/>
                    <a:lstStyle/>
                    <a:p>
                      <a:pPr algn="ctr" fontAlgn="b"/>
                      <a:r>
                        <a:rPr lang="en-US" sz="2700" b="0" i="0" u="none" strike="noStrike" dirty="0">
                          <a:solidFill>
                            <a:srgbClr val="000000"/>
                          </a:solidFill>
                          <a:effectLst/>
                          <a:latin typeface="Franklin Gothic Medium Cond" panose="020B0606030402020204" pitchFamily="34" charset="0"/>
                        </a:rPr>
                        <a:t>NA</a:t>
                      </a:r>
                    </a:p>
                  </a:txBody>
                  <a:tcPr marL="5715" marR="5715" marT="5715" marB="0" anchor="ctr"/>
                </a:tc>
                <a:extLst>
                  <a:ext uri="{0D108BD9-81ED-4DB2-BD59-A6C34878D82A}">
                    <a16:rowId xmlns:a16="http://schemas.microsoft.com/office/drawing/2014/main" val="4112679638"/>
                  </a:ext>
                </a:extLst>
              </a:tr>
              <a:tr h="847439">
                <a:tc>
                  <a:txBody>
                    <a:bodyPr/>
                    <a:lstStyle/>
                    <a:p>
                      <a:pPr algn="ctr" fontAlgn="b"/>
                      <a:r>
                        <a:rPr lang="en-US" sz="2700" u="none" strike="noStrike" dirty="0">
                          <a:effectLst/>
                          <a:latin typeface="Franklin Gothic Medium Cond" panose="020B0606030402020204" pitchFamily="34" charset="0"/>
                        </a:rPr>
                        <a:t>Micro Enterprises</a:t>
                      </a:r>
                    </a:p>
                    <a:p>
                      <a:pPr algn="ctr" fontAlgn="b"/>
                      <a:r>
                        <a:rPr lang="en-US" sz="2700" u="none" strike="noStrike" dirty="0">
                          <a:effectLst/>
                          <a:latin typeface="Franklin Gothic Medium Cond" panose="020B0606030402020204" pitchFamily="34" charset="0"/>
                        </a:rPr>
                        <a:t>Khadi-Village</a:t>
                      </a:r>
                      <a:r>
                        <a:rPr lang="en-US" sz="2700" u="none" strike="noStrike" baseline="0" dirty="0">
                          <a:effectLst/>
                          <a:latin typeface="Franklin Gothic Medium Cond" panose="020B0606030402020204" pitchFamily="34" charset="0"/>
                        </a:rPr>
                        <a:t> </a:t>
                      </a:r>
                      <a:r>
                        <a:rPr lang="en-US" sz="2700" u="none" strike="noStrike" baseline="0" dirty="0" err="1">
                          <a:effectLst/>
                          <a:latin typeface="Franklin Gothic Medium Cond" panose="020B0606030402020204" pitchFamily="34" charset="0"/>
                        </a:rPr>
                        <a:t>indu</a:t>
                      </a:r>
                      <a:r>
                        <a:rPr lang="en-US" sz="2700" u="none" strike="noStrike" baseline="0" dirty="0">
                          <a:effectLst/>
                          <a:latin typeface="Franklin Gothic Medium Cond" panose="020B0606030402020204" pitchFamily="34" charset="0"/>
                        </a:rPr>
                        <a:t>.</a:t>
                      </a:r>
                      <a:endParaRPr lang="en-US" sz="2700" u="none" strike="noStrike" dirty="0">
                        <a:effectLst/>
                        <a:latin typeface="Franklin Gothic Medium Cond" panose="020B0606030402020204" pitchFamily="34" charset="0"/>
                      </a:endParaRPr>
                    </a:p>
                  </a:txBody>
                  <a:tcPr marL="5715" marR="5715" marT="5715" marB="0" anchor="ctr"/>
                </a:tc>
                <a:tc>
                  <a:txBody>
                    <a:bodyPr/>
                    <a:lstStyle/>
                    <a:p>
                      <a:pPr algn="ctr" fontAlgn="b"/>
                      <a:r>
                        <a:rPr lang="en-US" sz="2700" u="none" strike="noStrike" dirty="0">
                          <a:effectLst/>
                          <a:latin typeface="Franklin Gothic Medium Cond" panose="020B0606030402020204" pitchFamily="34" charset="0"/>
                        </a:rPr>
                        <a:t>7.50%</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700" b="0" u="none" strike="noStrike" dirty="0">
                          <a:effectLst/>
                          <a:latin typeface="Franklin Gothic Medium Cond" panose="020B0606030402020204" pitchFamily="34" charset="0"/>
                        </a:rPr>
                        <a:t>Post-2018</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700" b="0" i="0" u="none" strike="noStrike" dirty="0">
                          <a:solidFill>
                            <a:srgbClr val="000000"/>
                          </a:solidFill>
                          <a:effectLst/>
                          <a:latin typeface="Franklin Gothic Medium Cond" panose="020B0606030402020204" pitchFamily="34" charset="0"/>
                        </a:rPr>
                        <a:t>NA</a:t>
                      </a:r>
                    </a:p>
                  </a:txBody>
                  <a:tcPr marL="5715" marR="5715" marT="5715" marB="0" anchor="ctr"/>
                </a:tc>
                <a:extLst>
                  <a:ext uri="{0D108BD9-81ED-4DB2-BD59-A6C34878D82A}">
                    <a16:rowId xmlns:a16="http://schemas.microsoft.com/office/drawing/2014/main" val="2458131897"/>
                  </a:ext>
                </a:extLst>
              </a:tr>
              <a:tr h="965835">
                <a:tc>
                  <a:txBody>
                    <a:bodyPr/>
                    <a:lstStyle/>
                    <a:p>
                      <a:pPr algn="ctr" fontAlgn="b"/>
                      <a:r>
                        <a:rPr lang="en-US" sz="2700" u="none" strike="noStrike" dirty="0">
                          <a:effectLst/>
                          <a:latin typeface="Franklin Gothic Medium Cond" panose="020B0606030402020204" pitchFamily="34" charset="0"/>
                        </a:rPr>
                        <a:t>All PSL categories</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700" u="none" strike="noStrike" dirty="0">
                          <a:effectLst/>
                          <a:latin typeface="Franklin Gothic Medium Cond" panose="020B0606030402020204" pitchFamily="34" charset="0"/>
                        </a:rPr>
                        <a:t>4.5%</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700" b="0" i="0" u="none" strike="noStrike" dirty="0">
                          <a:solidFill>
                            <a:srgbClr val="000000"/>
                          </a:solidFill>
                          <a:effectLst/>
                          <a:latin typeface="Franklin Gothic Medium Cond" panose="020B0606030402020204" pitchFamily="34" charset="0"/>
                        </a:rPr>
                        <a:t>--</a:t>
                      </a:r>
                    </a:p>
                  </a:txBody>
                  <a:tcPr marL="5715" marR="5715" marT="5715" marB="0" anchor="ctr"/>
                </a:tc>
                <a:tc>
                  <a:txBody>
                    <a:bodyPr/>
                    <a:lstStyle/>
                    <a:p>
                      <a:pPr algn="ctr" fontAlgn="b"/>
                      <a:r>
                        <a:rPr lang="en-US" sz="2100" b="0" i="0" u="none" strike="noStrike" dirty="0" err="1">
                          <a:solidFill>
                            <a:srgbClr val="000000"/>
                          </a:solidFill>
                          <a:effectLst/>
                          <a:latin typeface="Franklin Gothic Medium Cond" panose="020B0606030402020204" pitchFamily="34" charset="0"/>
                        </a:rPr>
                        <a:t>Upto</a:t>
                      </a:r>
                      <a:r>
                        <a:rPr lang="en-US" sz="2100" b="0" i="0" u="none" strike="noStrike" dirty="0">
                          <a:solidFill>
                            <a:srgbClr val="000000"/>
                          </a:solidFill>
                          <a:effectLst/>
                          <a:latin typeface="Franklin Gothic Medium Cond" panose="020B0606030402020204" pitchFamily="34" charset="0"/>
                        </a:rPr>
                        <a:t> 32% in</a:t>
                      </a:r>
                      <a:r>
                        <a:rPr lang="en-US" sz="2100" b="0" i="0" u="none" strike="noStrike" baseline="0" dirty="0">
                          <a:solidFill>
                            <a:srgbClr val="000000"/>
                          </a:solidFill>
                          <a:effectLst/>
                          <a:latin typeface="Franklin Gothic Medium Cond" panose="020B0606030402020204" pitchFamily="34" charset="0"/>
                        </a:rPr>
                        <a:t> export units </a:t>
                      </a:r>
                      <a:r>
                        <a:rPr lang="en-US" sz="2100" b="0" i="0" u="none" strike="noStrike" baseline="0" dirty="0" err="1">
                          <a:solidFill>
                            <a:srgbClr val="000000"/>
                          </a:solidFill>
                          <a:effectLst/>
                          <a:latin typeface="Franklin Gothic Medium Cond" panose="020B0606030402020204" pitchFamily="34" charset="0"/>
                        </a:rPr>
                        <a:t>upto</a:t>
                      </a:r>
                      <a:r>
                        <a:rPr lang="en-US" sz="2100" b="0" i="0" u="none" strike="noStrike" baseline="0" dirty="0">
                          <a:solidFill>
                            <a:srgbClr val="000000"/>
                          </a:solidFill>
                          <a:effectLst/>
                          <a:latin typeface="Franklin Gothic Medium Cond" panose="020B0606030402020204" pitchFamily="34" charset="0"/>
                        </a:rPr>
                        <a:t> Rs.100 cr. turnover</a:t>
                      </a:r>
                      <a:endParaRPr lang="en-US" sz="21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507631512"/>
                  </a:ext>
                </a:extLst>
              </a:tr>
              <a:tr h="417195">
                <a:tc>
                  <a:txBody>
                    <a:bodyPr/>
                    <a:lstStyle/>
                    <a:p>
                      <a:pPr algn="ctr" fontAlgn="b"/>
                      <a:r>
                        <a:rPr lang="en-US" sz="2700" u="none" strike="noStrike">
                          <a:effectLst/>
                          <a:latin typeface="Franklin Gothic Medium Cond" panose="020B0606030402020204" pitchFamily="34" charset="0"/>
                        </a:rPr>
                        <a:t>Total PSL</a:t>
                      </a:r>
                      <a:endParaRPr lang="en-US" sz="2700" b="0" i="0" u="none" strike="noStrike">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700" u="none" strike="noStrike" dirty="0">
                          <a:effectLst/>
                          <a:latin typeface="Franklin Gothic Medium Cond" panose="020B0606030402020204" pitchFamily="34" charset="0"/>
                        </a:rPr>
                        <a:t>40%</a:t>
                      </a:r>
                      <a:endParaRPr lang="en-US" sz="27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2700" b="0" i="0" u="none" strike="noStrike" dirty="0">
                          <a:solidFill>
                            <a:srgbClr val="000000"/>
                          </a:solidFill>
                          <a:effectLst/>
                          <a:latin typeface="Franklin Gothic Medium Cond" panose="020B0606030402020204" pitchFamily="34" charset="0"/>
                        </a:rPr>
                        <a:t>Mar.2018</a:t>
                      </a:r>
                    </a:p>
                  </a:txBody>
                  <a:tcPr marL="5715" marR="5715" marT="5715" marB="0" anchor="ctr"/>
                </a:tc>
                <a:tc>
                  <a:txBody>
                    <a:bodyPr/>
                    <a:lstStyle/>
                    <a:p>
                      <a:pPr algn="ctr" fontAlgn="b"/>
                      <a:r>
                        <a:rPr lang="en-US" sz="2000" b="0" i="0" u="none" strike="noStrike" dirty="0">
                          <a:solidFill>
                            <a:srgbClr val="000000"/>
                          </a:solidFill>
                          <a:effectLst/>
                          <a:latin typeface="Franklin Gothic Medium Cond" panose="020B0606030402020204" pitchFamily="34" charset="0"/>
                        </a:rPr>
                        <a:t>40% by </a:t>
                      </a:r>
                      <a:r>
                        <a:rPr lang="en-US" sz="2000" b="0" i="0" u="none" strike="noStrike" dirty="0" smtClean="0">
                          <a:solidFill>
                            <a:srgbClr val="000000"/>
                          </a:solidFill>
                          <a:effectLst/>
                          <a:latin typeface="Franklin Gothic Medium Cond" panose="020B0606030402020204" pitchFamily="34" charset="0"/>
                        </a:rPr>
                        <a:t>31/3/2020</a:t>
                      </a:r>
                      <a:endParaRPr lang="en-US" sz="20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2660861523"/>
                  </a:ext>
                </a:extLst>
              </a:tr>
            </a:tbl>
          </a:graphicData>
        </a:graphic>
      </p:graphicFrame>
      <p:sp>
        <p:nvSpPr>
          <p:cNvPr id="6" name="Title 5"/>
          <p:cNvSpPr>
            <a:spLocks noGrp="1"/>
          </p:cNvSpPr>
          <p:nvPr>
            <p:ph type="title"/>
          </p:nvPr>
        </p:nvSpPr>
        <p:spPr/>
        <p:txBody>
          <a:bodyPr>
            <a:normAutofit fontScale="90000"/>
          </a:bodyPr>
          <a:lstStyle/>
          <a:p>
            <a:r>
              <a:rPr lang="en-US" smtClean="0"/>
              <a:t>New PSL:WEF 1/4/15; *=new cat.; Loan given to MFI also counts</a:t>
            </a:r>
            <a:endParaRPr lang="en-US" dirty="0"/>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40951" y="2288884"/>
            <a:ext cx="779256" cy="1254899"/>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40952" y="3543783"/>
            <a:ext cx="1203049" cy="902287"/>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63832" y="1453892"/>
            <a:ext cx="933495" cy="933495"/>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399542" y="5423311"/>
            <a:ext cx="858258" cy="1176260"/>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74527" y="5423311"/>
            <a:ext cx="858258" cy="1176260"/>
          </a:xfrm>
          <a:prstGeom prst="rect">
            <a:avLst/>
          </a:prstGeom>
        </p:spPr>
      </p:pic>
    </p:spTree>
    <p:extLst>
      <p:ext uri="{BB962C8B-B14F-4D97-AF65-F5344CB8AC3E}">
        <p14:creationId xmlns:p14="http://schemas.microsoft.com/office/powerpoint/2010/main" val="2324228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14350" indent="-514350">
              <a:buFont typeface="+mj-lt"/>
              <a:buAutoNum type="arabicPeriod"/>
            </a:pPr>
            <a:r>
              <a:rPr lang="en-US" sz="3200" dirty="0" smtClean="0"/>
              <a:t>Small, Marginal, Distressed Farmers</a:t>
            </a:r>
          </a:p>
          <a:p>
            <a:pPr marL="514350" indent="-514350">
              <a:buFont typeface="+mj-lt"/>
              <a:buAutoNum type="arabicPeriod"/>
            </a:pPr>
            <a:r>
              <a:rPr lang="en-US" sz="3200" dirty="0" smtClean="0"/>
              <a:t>Women </a:t>
            </a:r>
            <a:r>
              <a:rPr lang="en-US" sz="3200" dirty="0" err="1" smtClean="0"/>
              <a:t>upto</a:t>
            </a:r>
            <a:r>
              <a:rPr lang="en-US" sz="3200" dirty="0" smtClean="0"/>
              <a:t> </a:t>
            </a:r>
            <a:r>
              <a:rPr lang="en-US" sz="3200" dirty="0" smtClean="0">
                <a:solidFill>
                  <a:srgbClr val="FFC000"/>
                </a:solidFill>
              </a:rPr>
              <a:t>Rs. 1 lakh per borrower</a:t>
            </a:r>
          </a:p>
          <a:p>
            <a:pPr marL="514350" indent="-514350">
              <a:buFont typeface="+mj-lt"/>
              <a:buAutoNum type="arabicPeriod"/>
            </a:pPr>
            <a:r>
              <a:rPr lang="en-US" sz="3200" dirty="0" smtClean="0"/>
              <a:t>SC, ST, PH and minorities</a:t>
            </a:r>
          </a:p>
          <a:p>
            <a:pPr marL="514350" indent="-514350">
              <a:buFont typeface="+mj-lt"/>
              <a:buAutoNum type="arabicPeriod"/>
            </a:pPr>
            <a:r>
              <a:rPr lang="en-US" sz="3200" dirty="0" smtClean="0"/>
              <a:t>Artisan, Cottage/Village industry- </a:t>
            </a:r>
            <a:r>
              <a:rPr lang="en-US" sz="3200" dirty="0" err="1" smtClean="0">
                <a:solidFill>
                  <a:srgbClr val="FFC000"/>
                </a:solidFill>
              </a:rPr>
              <a:t>upto</a:t>
            </a:r>
            <a:r>
              <a:rPr lang="en-US" sz="3200" dirty="0" smtClean="0">
                <a:solidFill>
                  <a:srgbClr val="FFC000"/>
                </a:solidFill>
              </a:rPr>
              <a:t> Rs.1L</a:t>
            </a:r>
          </a:p>
          <a:p>
            <a:pPr marL="514350" indent="-514350">
              <a:buFont typeface="+mj-lt"/>
              <a:buAutoNum type="arabicPeriod"/>
            </a:pPr>
            <a:r>
              <a:rPr lang="en-US" sz="3200" dirty="0" smtClean="0"/>
              <a:t>NRLM/NULM Beneficiaries; </a:t>
            </a:r>
          </a:p>
          <a:p>
            <a:pPr marL="514350" indent="-514350">
              <a:buFont typeface="+mj-lt"/>
              <a:buAutoNum type="arabicPeriod"/>
            </a:pPr>
            <a:r>
              <a:rPr lang="en-US" sz="3200" dirty="0" smtClean="0"/>
              <a:t>Rehabilitee Manual Scavengers</a:t>
            </a:r>
          </a:p>
          <a:p>
            <a:pPr marL="514350" indent="-514350">
              <a:buFont typeface="+mj-lt"/>
              <a:buAutoNum type="arabicPeriod"/>
            </a:pPr>
            <a:r>
              <a:rPr lang="en-US" sz="3200" dirty="0" smtClean="0">
                <a:solidFill>
                  <a:srgbClr val="FFC000"/>
                </a:solidFill>
              </a:rPr>
              <a:t>PMJDY overdraft </a:t>
            </a:r>
            <a:r>
              <a:rPr lang="en-US" sz="3200" dirty="0" err="1" smtClean="0">
                <a:solidFill>
                  <a:srgbClr val="FFC000"/>
                </a:solidFill>
              </a:rPr>
              <a:t>upto</a:t>
            </a:r>
            <a:r>
              <a:rPr lang="en-US" sz="3200" dirty="0" smtClean="0">
                <a:solidFill>
                  <a:srgbClr val="FFC000"/>
                </a:solidFill>
              </a:rPr>
              <a:t> Rs.5k : </a:t>
            </a:r>
            <a:r>
              <a:rPr lang="en-US" sz="3200" dirty="0" smtClean="0"/>
              <a:t>provided household annual income does not exceed ₹ 100,000/- for rural areas and ₹ 1,60,000/- for non-rural areas</a:t>
            </a:r>
            <a:endParaRPr lang="en-US" sz="3200" dirty="0"/>
          </a:p>
        </p:txBody>
      </p:sp>
      <p:sp>
        <p:nvSpPr>
          <p:cNvPr id="3" name="Title 2"/>
          <p:cNvSpPr>
            <a:spLocks noGrp="1"/>
          </p:cNvSpPr>
          <p:nvPr>
            <p:ph type="title"/>
          </p:nvPr>
        </p:nvSpPr>
        <p:spPr/>
        <p:txBody>
          <a:bodyPr/>
          <a:lstStyle/>
          <a:p>
            <a:r>
              <a:rPr lang="en-US" dirty="0" smtClean="0"/>
              <a:t>PSL Definition:10% loans should goto Weaker section</a:t>
            </a:r>
            <a:endParaRPr lang="en-US" dirty="0"/>
          </a:p>
        </p:txBody>
      </p:sp>
      <p:sp>
        <p:nvSpPr>
          <p:cNvPr id="4" name="Text Placeholder 3"/>
          <p:cNvSpPr>
            <a:spLocks noGrp="1"/>
          </p:cNvSpPr>
          <p:nvPr>
            <p:ph type="body" sz="quarter" idx="13"/>
          </p:nvPr>
        </p:nvSpPr>
        <p:spPr/>
        <p:txBody>
          <a:bodyPr/>
          <a:lstStyle/>
          <a:p>
            <a:r>
              <a:rPr lang="en-US" dirty="0" smtClean="0"/>
              <a:t>Qualitative tools</a:t>
            </a:r>
            <a:endParaRPr lang="en-US" dirty="0"/>
          </a:p>
        </p:txBody>
      </p:sp>
      <p:pic>
        <p:nvPicPr>
          <p:cNvPr id="8" name="Content Placeholder 7"/>
          <p:cNvPicPr>
            <a:picLocks noGrp="1" noChangeAspect="1"/>
          </p:cNvPicPr>
          <p:nvPr>
            <p:ph sz="quarter" idx="14"/>
          </p:nvPr>
        </p:nvPicPr>
        <p:blipFill>
          <a:blip r:embed="rId3" cstate="email">
            <a:extLst>
              <a:ext uri="{28A0092B-C50C-407E-A947-70E740481C1C}">
                <a14:useLocalDpi xmlns:a14="http://schemas.microsoft.com/office/drawing/2010/main"/>
              </a:ext>
            </a:extLst>
          </a:blip>
          <a:stretch>
            <a:fillRect/>
          </a:stretch>
        </p:blipFill>
        <p:spPr>
          <a:xfrm>
            <a:off x="6664325" y="3028016"/>
            <a:ext cx="2305050" cy="3054631"/>
          </a:xfrm>
        </p:spPr>
      </p:pic>
    </p:spTree>
    <p:extLst>
      <p:ext uri="{BB962C8B-B14F-4D97-AF65-F5344CB8AC3E}">
        <p14:creationId xmlns:p14="http://schemas.microsoft.com/office/powerpoint/2010/main" val="28496200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2" grpId="0" build="p">
        <p:tmplLst>
          <p:tmpl lvl="1">
            <p:tnLst>
              <p:par>
                <p:cTn presetID="10"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Lst>
      </p:b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364389542"/>
              </p:ext>
            </p:extLst>
          </p:nvPr>
        </p:nvGraphicFramePr>
        <p:xfrm>
          <a:off x="109728" y="1543050"/>
          <a:ext cx="9034272" cy="4409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a:bodyPr>
          <a:lstStyle/>
          <a:p>
            <a:r>
              <a:rPr lang="en-US" dirty="0" smtClean="0"/>
              <a:t>PSL Definitions </a:t>
            </a:r>
            <a:r>
              <a:rPr lang="en-US" dirty="0"/>
              <a:t>of </a:t>
            </a:r>
            <a:r>
              <a:rPr lang="en-US" dirty="0" smtClean="0"/>
              <a:t>MSME </a:t>
            </a:r>
            <a:r>
              <a:rPr lang="en-US" dirty="0"/>
              <a:t>industry</a:t>
            </a:r>
          </a:p>
        </p:txBody>
      </p:sp>
      <p:sp>
        <p:nvSpPr>
          <p:cNvPr id="4" name="Up Arrow Callout 3"/>
          <p:cNvSpPr/>
          <p:nvPr/>
        </p:nvSpPr>
        <p:spPr>
          <a:xfrm>
            <a:off x="1054311" y="5188243"/>
            <a:ext cx="7812852" cy="1142912"/>
          </a:xfrm>
          <a:prstGeom prst="upArrow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dirty="0">
                <a:latin typeface="Franklin Gothic Medium Cond" panose="020B0606030402020204" pitchFamily="34" charset="0"/>
              </a:rPr>
              <a:t>All eligible, but special quota of 7.5% for Micro enterprises &amp; Khadi-Village industries </a:t>
            </a:r>
            <a:endParaRPr lang="en-US" sz="3200" dirty="0">
              <a:latin typeface="Franklin Gothic Medium Cond" panose="020B0606030402020204" pitchFamily="34" charset="0"/>
            </a:endParaRPr>
          </a:p>
        </p:txBody>
      </p:sp>
      <p:sp>
        <p:nvSpPr>
          <p:cNvPr id="5" name="Rectangular Callout 4"/>
          <p:cNvSpPr/>
          <p:nvPr/>
        </p:nvSpPr>
        <p:spPr>
          <a:xfrm>
            <a:off x="6994340" y="5983280"/>
            <a:ext cx="2011241" cy="716991"/>
          </a:xfrm>
          <a:prstGeom prst="wedgeRectCallout">
            <a:avLst>
              <a:gd name="adj1" fmla="val -65006"/>
              <a:gd name="adj2" fmla="val -11819"/>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500" dirty="0">
                <a:latin typeface="Franklin Gothic Medium Cond" panose="020B0606030402020204" pitchFamily="34" charset="0"/>
              </a:rPr>
              <a:t>Area &lt;10k population</a:t>
            </a:r>
          </a:p>
          <a:p>
            <a:pPr algn="ctr"/>
            <a:r>
              <a:rPr lang="en-US" sz="1500" dirty="0">
                <a:latin typeface="Franklin Gothic Medium Cond" panose="020B0606030402020204" pitchFamily="34" charset="0"/>
              </a:rPr>
              <a:t>Investment&lt;15k /  worker</a:t>
            </a:r>
          </a:p>
        </p:txBody>
      </p:sp>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492733" y="1748741"/>
            <a:ext cx="2844376" cy="1188193"/>
          </a:xfrm>
          <a:prstGeom prst="rect">
            <a:avLst/>
          </a:prstGeom>
        </p:spPr>
      </p:pic>
      <p:pic>
        <p:nvPicPr>
          <p:cNvPr id="9" name="Picture 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05797" y="1744910"/>
            <a:ext cx="2705099" cy="1130012"/>
          </a:xfrm>
          <a:prstGeom prst="rect">
            <a:avLst/>
          </a:prstGeom>
        </p:spPr>
      </p:pic>
    </p:spTree>
    <p:extLst>
      <p:ext uri="{BB962C8B-B14F-4D97-AF65-F5344CB8AC3E}">
        <p14:creationId xmlns:p14="http://schemas.microsoft.com/office/powerpoint/2010/main" val="42503898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0BB3165C-CF5B-4DA2-A840-7368E12CC8D1}"/>
                                            </p:graphicEl>
                                          </p:spTgt>
                                        </p:tgtEl>
                                        <p:attrNameLst>
                                          <p:attrName>style.visibility</p:attrName>
                                        </p:attrNameLst>
                                      </p:cBhvr>
                                      <p:to>
                                        <p:strVal val="visible"/>
                                      </p:to>
                                    </p:set>
                                    <p:animEffect transition="in" filter="fade">
                                      <p:cBhvr>
                                        <p:cTn id="7" dur="500"/>
                                        <p:tgtEl>
                                          <p:spTgt spid="8">
                                            <p:graphicEl>
                                              <a:dgm id="{0BB3165C-CF5B-4DA2-A840-7368E12CC8D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8990E600-5C73-4015-9626-EC0FD0BA5AAE}"/>
                                            </p:graphicEl>
                                          </p:spTgt>
                                        </p:tgtEl>
                                        <p:attrNameLst>
                                          <p:attrName>style.visibility</p:attrName>
                                        </p:attrNameLst>
                                      </p:cBhvr>
                                      <p:to>
                                        <p:strVal val="visible"/>
                                      </p:to>
                                    </p:set>
                                    <p:animEffect transition="in" filter="fade">
                                      <p:cBhvr>
                                        <p:cTn id="10" dur="500"/>
                                        <p:tgtEl>
                                          <p:spTgt spid="8">
                                            <p:graphicEl>
                                              <a:dgm id="{8990E600-5C73-4015-9626-EC0FD0BA5AA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6E6FCBF2-13E2-4559-99A4-EB73D1DE79CC}"/>
                                            </p:graphicEl>
                                          </p:spTgt>
                                        </p:tgtEl>
                                        <p:attrNameLst>
                                          <p:attrName>style.visibility</p:attrName>
                                        </p:attrNameLst>
                                      </p:cBhvr>
                                      <p:to>
                                        <p:strVal val="visible"/>
                                      </p:to>
                                    </p:set>
                                    <p:animEffect transition="in" filter="fade">
                                      <p:cBhvr>
                                        <p:cTn id="15" dur="500"/>
                                        <p:tgtEl>
                                          <p:spTgt spid="8">
                                            <p:graphicEl>
                                              <a:dgm id="{6E6FCBF2-13E2-4559-99A4-EB73D1DE79CC}"/>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39DC820A-8BC6-4546-B5FF-46CE2A56CDEC}"/>
                                            </p:graphicEl>
                                          </p:spTgt>
                                        </p:tgtEl>
                                        <p:attrNameLst>
                                          <p:attrName>style.visibility</p:attrName>
                                        </p:attrNameLst>
                                      </p:cBhvr>
                                      <p:to>
                                        <p:strVal val="visible"/>
                                      </p:to>
                                    </p:set>
                                    <p:animEffect transition="in" filter="fade">
                                      <p:cBhvr>
                                        <p:cTn id="20" dur="500"/>
                                        <p:tgtEl>
                                          <p:spTgt spid="8">
                                            <p:graphicEl>
                                              <a:dgm id="{39DC820A-8BC6-4546-B5FF-46CE2A56CDE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graphicEl>
                                              <a:dgm id="{ACA015C2-922F-4BDC-8323-CEAA0C405EA2}"/>
                                            </p:graphicEl>
                                          </p:spTgt>
                                        </p:tgtEl>
                                        <p:attrNameLst>
                                          <p:attrName>style.visibility</p:attrName>
                                        </p:attrNameLst>
                                      </p:cBhvr>
                                      <p:to>
                                        <p:strVal val="visible"/>
                                      </p:to>
                                    </p:set>
                                    <p:animEffect transition="in" filter="fade">
                                      <p:cBhvr>
                                        <p:cTn id="23" dur="500"/>
                                        <p:tgtEl>
                                          <p:spTgt spid="8">
                                            <p:graphicEl>
                                              <a:dgm id="{ACA015C2-922F-4BDC-8323-CEAA0C405EA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30D7434C-12EE-421A-A016-62C4899C1C4F}"/>
                                            </p:graphicEl>
                                          </p:spTgt>
                                        </p:tgtEl>
                                        <p:attrNameLst>
                                          <p:attrName>style.visibility</p:attrName>
                                        </p:attrNameLst>
                                      </p:cBhvr>
                                      <p:to>
                                        <p:strVal val="visible"/>
                                      </p:to>
                                    </p:set>
                                    <p:animEffect transition="in" filter="fade">
                                      <p:cBhvr>
                                        <p:cTn id="28" dur="500"/>
                                        <p:tgtEl>
                                          <p:spTgt spid="8">
                                            <p:graphicEl>
                                              <a:dgm id="{30D7434C-12EE-421A-A016-62C4899C1C4F}"/>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222351635"/>
              </p:ext>
            </p:extLst>
          </p:nvPr>
        </p:nvGraphicFramePr>
        <p:xfrm>
          <a:off x="173037" y="914400"/>
          <a:ext cx="8797925" cy="5738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smtClean="0"/>
              <a:t>PSL: other categories [** new cat.] </a:t>
            </a:r>
            <a:r>
              <a:rPr lang="en-US" smtClean="0">
                <a:hlinkClick r:id="rId8"/>
              </a:rPr>
              <a:t>Technical Details</a:t>
            </a:r>
            <a:endParaRPr lang="en-US" dirty="0"/>
          </a:p>
        </p:txBody>
      </p:sp>
    </p:spTree>
    <p:extLst>
      <p:ext uri="{BB962C8B-B14F-4D97-AF65-F5344CB8AC3E}">
        <p14:creationId xmlns:p14="http://schemas.microsoft.com/office/powerpoint/2010/main" val="12383141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C2AEC29-F5D9-47D7-A65A-EDC6EC254E5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4189BEAD-9F7B-4E03-ADB4-70C24521928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F42118A7-16B7-4392-8638-7E4D2286FEDC}"/>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CEBF73DB-1C51-494D-9830-0595F875C47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77F5F959-257C-47F9-888F-A5C710F60CB8}"/>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4E000677-4F10-4AFC-AEB0-4F0ED042137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37141" y="0"/>
            <a:ext cx="6806859" cy="6858000"/>
          </a:xfrm>
          <a:prstGeom prst="rect">
            <a:avLst/>
          </a:prstGeom>
        </p:spPr>
      </p:pic>
      <p:sp>
        <p:nvSpPr>
          <p:cNvPr id="4" name="Title 3"/>
          <p:cNvSpPr txBox="1">
            <a:spLocks/>
          </p:cNvSpPr>
          <p:nvPr/>
        </p:nvSpPr>
        <p:spPr>
          <a:xfrm>
            <a:off x="0" y="155850"/>
            <a:ext cx="6623752" cy="526256"/>
          </a:xfrm>
          <a:prstGeom prst="rect">
            <a:avLst/>
          </a:prstGeom>
          <a:solidFill>
            <a:srgbClr val="1B587C">
              <a:alpha val="50000"/>
            </a:srgbClr>
          </a:solidFill>
          <a:ln>
            <a:noFill/>
          </a:ln>
          <a:effectLst/>
        </p:spPr>
        <p:txBody>
          <a:bodyPr vert="horz" lIns="68580" tIns="34290" rIns="68580" bIns="34290" rtlCol="0" anchor="ctr">
            <a:normAutofit/>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685800">
              <a:defRPr/>
            </a:pPr>
            <a:r>
              <a:rPr lang="en-US" sz="3300" dirty="0">
                <a:solidFill>
                  <a:sysClr val="window" lastClr="FFFFFF"/>
                </a:solidFill>
              </a:rPr>
              <a:t>Monetary Policy: Tools</a:t>
            </a:r>
          </a:p>
        </p:txBody>
      </p:sp>
      <p:graphicFrame>
        <p:nvGraphicFramePr>
          <p:cNvPr id="5" name="Content Placeholder 5"/>
          <p:cNvGraphicFramePr>
            <a:graphicFrameLocks/>
          </p:cNvGraphicFramePr>
          <p:nvPr>
            <p:extLst>
              <p:ext uri="{D42A27DB-BD31-4B8C-83A1-F6EECF244321}">
                <p14:modId xmlns:p14="http://schemas.microsoft.com/office/powerpoint/2010/main" val="1831700604"/>
              </p:ext>
            </p:extLst>
          </p:nvPr>
        </p:nvGraphicFramePr>
        <p:xfrm>
          <a:off x="53579" y="837957"/>
          <a:ext cx="6624058" cy="57725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Notched Right Arrow 1"/>
          <p:cNvSpPr/>
          <p:nvPr/>
        </p:nvSpPr>
        <p:spPr>
          <a:xfrm>
            <a:off x="5025006" y="5885532"/>
            <a:ext cx="4074385" cy="847288"/>
          </a:xfrm>
          <a:prstGeom prst="notchedRightArrow">
            <a:avLst>
              <a:gd name="adj1" fmla="val 100000"/>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ffectLst>
                  <a:outerShdw blurRad="38100" dist="38100" dir="2700000" algn="tl">
                    <a:srgbClr val="000000">
                      <a:alpha val="43137"/>
                    </a:srgbClr>
                  </a:outerShdw>
                </a:effectLst>
              </a:rPr>
              <a:t>…Then limitation of MP &amp;  </a:t>
            </a:r>
          </a:p>
          <a:p>
            <a:pPr algn="ctr"/>
            <a:r>
              <a:rPr lang="en-US" sz="2000" dirty="0">
                <a:effectLst>
                  <a:outerShdw blurRad="38100" dist="38100" dir="2700000" algn="tl">
                    <a:srgbClr val="000000">
                      <a:alpha val="43137"/>
                    </a:srgbClr>
                  </a:outerShdw>
                </a:effectLst>
              </a:rPr>
              <a:t>Mains Answer Writing Practice</a:t>
            </a:r>
          </a:p>
        </p:txBody>
      </p:sp>
      <p:sp>
        <p:nvSpPr>
          <p:cNvPr id="3" name="Right Arrow 2"/>
          <p:cNvSpPr/>
          <p:nvPr/>
        </p:nvSpPr>
        <p:spPr>
          <a:xfrm rot="20899872">
            <a:off x="5872294" y="682106"/>
            <a:ext cx="1736521" cy="112152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Volume of credit</a:t>
            </a:r>
            <a:endParaRPr lang="en-US" dirty="0"/>
          </a:p>
        </p:txBody>
      </p:sp>
      <p:sp>
        <p:nvSpPr>
          <p:cNvPr id="7" name="Right Arrow 6"/>
          <p:cNvSpPr/>
          <p:nvPr/>
        </p:nvSpPr>
        <p:spPr>
          <a:xfrm rot="957930">
            <a:off x="5897573" y="3646191"/>
            <a:ext cx="1736521" cy="112152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Distribution of credit</a:t>
            </a:r>
            <a:endParaRPr lang="en-US" dirty="0"/>
          </a:p>
        </p:txBody>
      </p:sp>
    </p:spTree>
    <p:extLst>
      <p:ext uri="{BB962C8B-B14F-4D97-AF65-F5344CB8AC3E}">
        <p14:creationId xmlns:p14="http://schemas.microsoft.com/office/powerpoint/2010/main" val="21757165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1788DC5B-7106-4C6E-91A9-17F5C999B125}"/>
                                            </p:graphicEl>
                                          </p:spTgt>
                                        </p:tgtEl>
                                        <p:attrNameLst>
                                          <p:attrName>style.visibility</p:attrName>
                                        </p:attrNameLst>
                                      </p:cBhvr>
                                      <p:to>
                                        <p:strVal val="visible"/>
                                      </p:to>
                                    </p:set>
                                    <p:animEffect transition="in" filter="fade">
                                      <p:cBhvr>
                                        <p:cTn id="7" dur="500"/>
                                        <p:tgtEl>
                                          <p:spTgt spid="5">
                                            <p:graphicEl>
                                              <a:dgm id="{1788DC5B-7106-4C6E-91A9-17F5C999B12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7010B559-FB08-4893-B1DA-5F8BF00CF383}"/>
                                            </p:graphicEl>
                                          </p:spTgt>
                                        </p:tgtEl>
                                        <p:attrNameLst>
                                          <p:attrName>style.visibility</p:attrName>
                                        </p:attrNameLst>
                                      </p:cBhvr>
                                      <p:to>
                                        <p:strVal val="visible"/>
                                      </p:to>
                                    </p:set>
                                    <p:animEffect transition="in" filter="fade">
                                      <p:cBhvr>
                                        <p:cTn id="10" dur="500"/>
                                        <p:tgtEl>
                                          <p:spTgt spid="5">
                                            <p:graphicEl>
                                              <a:dgm id="{7010B559-FB08-4893-B1DA-5F8BF00CF38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0699BE69-639C-4ECE-B3BF-B56477592864}"/>
                                            </p:graphicEl>
                                          </p:spTgt>
                                        </p:tgtEl>
                                        <p:attrNameLst>
                                          <p:attrName>style.visibility</p:attrName>
                                        </p:attrNameLst>
                                      </p:cBhvr>
                                      <p:to>
                                        <p:strVal val="visible"/>
                                      </p:to>
                                    </p:set>
                                    <p:animEffect transition="in" filter="fade">
                                      <p:cBhvr>
                                        <p:cTn id="15" dur="500"/>
                                        <p:tgtEl>
                                          <p:spTgt spid="5">
                                            <p:graphicEl>
                                              <a:dgm id="{0699BE69-639C-4ECE-B3BF-B5647759286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839B7839-990A-43CC-A7E1-6883DC84DFE5}"/>
                                            </p:graphicEl>
                                          </p:spTgt>
                                        </p:tgtEl>
                                        <p:attrNameLst>
                                          <p:attrName>style.visibility</p:attrName>
                                        </p:attrNameLst>
                                      </p:cBhvr>
                                      <p:to>
                                        <p:strVal val="visible"/>
                                      </p:to>
                                    </p:set>
                                    <p:animEffect transition="in" filter="fade">
                                      <p:cBhvr>
                                        <p:cTn id="18" dur="500"/>
                                        <p:tgtEl>
                                          <p:spTgt spid="5">
                                            <p:graphicEl>
                                              <a:dgm id="{839B7839-990A-43CC-A7E1-6883DC84DFE5}"/>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500"/>
                                        <p:tgtEl>
                                          <p:spTgt spid="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
                                            <p:txEl>
                                              <p:pRg st="1" end="1"/>
                                            </p:txEl>
                                          </p:spTgt>
                                        </p:tgtEl>
                                        <p:attrNameLst>
                                          <p:attrName>style.visibility</p:attrName>
                                        </p:attrNameLst>
                                      </p:cBhvr>
                                      <p:to>
                                        <p:strVal val="visible"/>
                                      </p:to>
                                    </p:set>
                                    <p:animEffect transition="in" filter="wipe(down)">
                                      <p:cBhvr>
                                        <p:cTn id="28"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95452183"/>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smtClean="0"/>
              <a:t>PSL: other categories [** new cat.] </a:t>
            </a:r>
            <a:r>
              <a:rPr lang="en-US" smtClean="0">
                <a:hlinkClick r:id="rId8"/>
              </a:rPr>
              <a:t>Technical Details</a:t>
            </a:r>
            <a:endParaRPr lang="en-US" dirty="0"/>
          </a:p>
        </p:txBody>
      </p:sp>
    </p:spTree>
    <p:extLst>
      <p:ext uri="{BB962C8B-B14F-4D97-AF65-F5344CB8AC3E}">
        <p14:creationId xmlns:p14="http://schemas.microsoft.com/office/powerpoint/2010/main" val="7603300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7232FB5B-CE43-46F3-AF7C-93CC8D65DC57}"/>
                                            </p:graphicEl>
                                          </p:spTgt>
                                        </p:tgtEl>
                                        <p:attrNameLst>
                                          <p:attrName>style.visibility</p:attrName>
                                        </p:attrNameLst>
                                      </p:cBhvr>
                                      <p:to>
                                        <p:strVal val="visible"/>
                                      </p:to>
                                    </p:set>
                                    <p:animEffect transition="in" filter="fade">
                                      <p:cBhvr>
                                        <p:cTn id="7" dur="500"/>
                                        <p:tgtEl>
                                          <p:spTgt spid="4">
                                            <p:graphicEl>
                                              <a:dgm id="{7232FB5B-CE43-46F3-AF7C-93CC8D65DC5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6C97C156-7900-4FFF-9D96-0406AB556EE9}"/>
                                            </p:graphicEl>
                                          </p:spTgt>
                                        </p:tgtEl>
                                        <p:attrNameLst>
                                          <p:attrName>style.visibility</p:attrName>
                                        </p:attrNameLst>
                                      </p:cBhvr>
                                      <p:to>
                                        <p:strVal val="visible"/>
                                      </p:to>
                                    </p:set>
                                    <p:animEffect transition="in" filter="fade">
                                      <p:cBhvr>
                                        <p:cTn id="10" dur="500"/>
                                        <p:tgtEl>
                                          <p:spTgt spid="4">
                                            <p:graphicEl>
                                              <a:dgm id="{6C97C156-7900-4FFF-9D96-0406AB556EE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8E5EA7F6-0A38-4605-A5E5-BC7928BEC30E}"/>
                                            </p:graphicEl>
                                          </p:spTgt>
                                        </p:tgtEl>
                                        <p:attrNameLst>
                                          <p:attrName>style.visibility</p:attrName>
                                        </p:attrNameLst>
                                      </p:cBhvr>
                                      <p:to>
                                        <p:strVal val="visible"/>
                                      </p:to>
                                    </p:set>
                                    <p:animEffect transition="in" filter="fade">
                                      <p:cBhvr>
                                        <p:cTn id="15" dur="500"/>
                                        <p:tgtEl>
                                          <p:spTgt spid="4">
                                            <p:graphicEl>
                                              <a:dgm id="{8E5EA7F6-0A38-4605-A5E5-BC7928BEC30E}"/>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1895F10B-9470-4DB8-AF84-7F9EC6F039F3}"/>
                                            </p:graphicEl>
                                          </p:spTgt>
                                        </p:tgtEl>
                                        <p:attrNameLst>
                                          <p:attrName>style.visibility</p:attrName>
                                        </p:attrNameLst>
                                      </p:cBhvr>
                                      <p:to>
                                        <p:strVal val="visible"/>
                                      </p:to>
                                    </p:set>
                                    <p:animEffect transition="in" filter="fade">
                                      <p:cBhvr>
                                        <p:cTn id="18" dur="500"/>
                                        <p:tgtEl>
                                          <p:spTgt spid="4">
                                            <p:graphicEl>
                                              <a:dgm id="{1895F10B-9470-4DB8-AF84-7F9EC6F039F3}"/>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3C96DA2B-DD5F-4561-9A92-91A9782B1783}"/>
                                            </p:graphicEl>
                                          </p:spTgt>
                                        </p:tgtEl>
                                        <p:attrNameLst>
                                          <p:attrName>style.visibility</p:attrName>
                                        </p:attrNameLst>
                                      </p:cBhvr>
                                      <p:to>
                                        <p:strVal val="visible"/>
                                      </p:to>
                                    </p:set>
                                    <p:animEffect transition="in" filter="fade">
                                      <p:cBhvr>
                                        <p:cTn id="23" dur="500"/>
                                        <p:tgtEl>
                                          <p:spTgt spid="4">
                                            <p:graphicEl>
                                              <a:dgm id="{3C96DA2B-DD5F-4561-9A92-91A9782B1783}"/>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AC183A93-306D-4605-9188-1578FF83C84F}"/>
                                            </p:graphicEl>
                                          </p:spTgt>
                                        </p:tgtEl>
                                        <p:attrNameLst>
                                          <p:attrName>style.visibility</p:attrName>
                                        </p:attrNameLst>
                                      </p:cBhvr>
                                      <p:to>
                                        <p:strVal val="visible"/>
                                      </p:to>
                                    </p:set>
                                    <p:animEffect transition="in" filter="fade">
                                      <p:cBhvr>
                                        <p:cTn id="26" dur="500"/>
                                        <p:tgtEl>
                                          <p:spTgt spid="4">
                                            <p:graphicEl>
                                              <a:dgm id="{AC183A93-306D-4605-9188-1578FF83C84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153986" y="914400"/>
          <a:ext cx="7060545" cy="5755685"/>
        </p:xfrm>
        <a:graphic>
          <a:graphicData uri="http://schemas.openxmlformats.org/drawingml/2006/table">
            <a:tbl>
              <a:tblPr>
                <a:tableStyleId>{35758FB7-9AC5-4552-8A53-C91805E547FA}</a:tableStyleId>
              </a:tblPr>
              <a:tblGrid>
                <a:gridCol w="5052156">
                  <a:extLst>
                    <a:ext uri="{9D8B030D-6E8A-4147-A177-3AD203B41FA5}">
                      <a16:colId xmlns:a16="http://schemas.microsoft.com/office/drawing/2014/main" val="694961036"/>
                    </a:ext>
                  </a:extLst>
                </a:gridCol>
                <a:gridCol w="2008389">
                  <a:extLst>
                    <a:ext uri="{9D8B030D-6E8A-4147-A177-3AD203B41FA5}">
                      <a16:colId xmlns:a16="http://schemas.microsoft.com/office/drawing/2014/main" val="2279978675"/>
                    </a:ext>
                  </a:extLst>
                </a:gridCol>
              </a:tblGrid>
              <a:tr h="467392">
                <a:tc>
                  <a:txBody>
                    <a:bodyPr/>
                    <a:lstStyle/>
                    <a:p>
                      <a:pPr algn="ctr" fontAlgn="b"/>
                      <a:r>
                        <a:rPr lang="en-US" sz="3200" b="1" u="none" strike="noStrike" dirty="0">
                          <a:effectLst/>
                          <a:latin typeface="Franklin Gothic Medium Cond" panose="020B0606030402020204" pitchFamily="34" charset="0"/>
                        </a:rPr>
                        <a:t>Category</a:t>
                      </a:r>
                      <a:endParaRPr lang="en-US" sz="3200" b="1"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b="1" u="none" strike="noStrike" dirty="0">
                          <a:effectLst/>
                          <a:latin typeface="Franklin Gothic Medium Cond" panose="020B0606030402020204" pitchFamily="34" charset="0"/>
                        </a:rPr>
                        <a:t>% </a:t>
                      </a:r>
                      <a:r>
                        <a:rPr lang="en-US" sz="3200" b="1" u="none" strike="noStrike" dirty="0" smtClean="0">
                          <a:effectLst/>
                          <a:latin typeface="Franklin Gothic Medium Cond" panose="020B0606030402020204" pitchFamily="34" charset="0"/>
                        </a:rPr>
                        <a:t>SCB loans</a:t>
                      </a:r>
                      <a:endParaRPr lang="en-US" sz="3200" b="1"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535034300"/>
                  </a:ext>
                </a:extLst>
              </a:tr>
              <a:tr h="816652">
                <a:tc>
                  <a:txBody>
                    <a:bodyPr/>
                    <a:lstStyle/>
                    <a:p>
                      <a:pPr algn="ctr" fontAlgn="b"/>
                      <a:r>
                        <a:rPr lang="en-US" sz="3200" u="none" strike="noStrike" dirty="0">
                          <a:effectLst/>
                          <a:latin typeface="Franklin Gothic Medium Cond" panose="020B0606030402020204" pitchFamily="34" charset="0"/>
                        </a:rPr>
                        <a:t>Weaker Sections</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10%</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3828548435"/>
                  </a:ext>
                </a:extLst>
              </a:tr>
              <a:tr h="598590">
                <a:tc>
                  <a:txBody>
                    <a:bodyPr/>
                    <a:lstStyle/>
                    <a:p>
                      <a:pPr algn="ctr" fontAlgn="b"/>
                      <a:r>
                        <a:rPr lang="en-US" sz="3200" u="none" strike="noStrike" dirty="0" err="1">
                          <a:effectLst/>
                          <a:latin typeface="Franklin Gothic Medium Cond" panose="020B0606030402020204" pitchFamily="34" charset="0"/>
                        </a:rPr>
                        <a:t>Agri</a:t>
                      </a:r>
                      <a:r>
                        <a:rPr lang="en-US" sz="3200" u="none" strike="noStrike" dirty="0">
                          <a:effectLst/>
                          <a:latin typeface="Franklin Gothic Medium Cond" panose="020B0606030402020204" pitchFamily="34" charset="0"/>
                        </a:rPr>
                        <a:t> </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10%</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4109505986"/>
                  </a:ext>
                </a:extLst>
              </a:tr>
              <a:tr h="1215903">
                <a:tc>
                  <a:txBody>
                    <a:bodyPr/>
                    <a:lstStyle/>
                    <a:p>
                      <a:pPr algn="ctr" fontAlgn="b"/>
                      <a:r>
                        <a:rPr lang="en-US" sz="3200" u="none" strike="noStrike" dirty="0">
                          <a:effectLst/>
                          <a:latin typeface="Franklin Gothic Medium Cond" panose="020B0606030402020204" pitchFamily="34" charset="0"/>
                        </a:rPr>
                        <a:t>*Marginal Farmer (</a:t>
                      </a:r>
                      <a:r>
                        <a:rPr lang="en-US" sz="3200" u="none" strike="noStrike" dirty="0" err="1">
                          <a:effectLst/>
                          <a:latin typeface="Franklin Gothic Medium Cond" panose="020B0606030402020204" pitchFamily="34" charset="0"/>
                        </a:rPr>
                        <a:t>upto</a:t>
                      </a:r>
                      <a:r>
                        <a:rPr lang="en-US" sz="3200" u="none" strike="noStrike" baseline="0" dirty="0">
                          <a:effectLst/>
                          <a:latin typeface="Franklin Gothic Medium Cond" panose="020B0606030402020204" pitchFamily="34" charset="0"/>
                        </a:rPr>
                        <a:t> 1ht)</a:t>
                      </a:r>
                      <a:endParaRPr lang="en-US" sz="3200" u="none" strike="noStrike" dirty="0">
                        <a:effectLst/>
                        <a:latin typeface="Franklin Gothic Medium Cond" panose="020B0606030402020204" pitchFamily="34" charset="0"/>
                      </a:endParaRPr>
                    </a:p>
                    <a:p>
                      <a:pPr algn="ctr" fontAlgn="b"/>
                      <a:r>
                        <a:rPr lang="en-US" sz="3200" u="none" strike="noStrike" dirty="0">
                          <a:effectLst/>
                          <a:latin typeface="Franklin Gothic Medium Cond" panose="020B0606030402020204" pitchFamily="34" charset="0"/>
                        </a:rPr>
                        <a:t>*Small</a:t>
                      </a:r>
                      <a:r>
                        <a:rPr lang="en-US" sz="3200" u="none" strike="noStrike" baseline="0" dirty="0">
                          <a:effectLst/>
                          <a:latin typeface="Franklin Gothic Medium Cond" panose="020B0606030402020204" pitchFamily="34" charset="0"/>
                        </a:rPr>
                        <a:t> farmer (&gt;1 </a:t>
                      </a:r>
                      <a:r>
                        <a:rPr lang="en-US" sz="3200" u="none" strike="noStrike" baseline="0" dirty="0" err="1">
                          <a:effectLst/>
                          <a:latin typeface="Franklin Gothic Medium Cond" panose="020B0606030402020204" pitchFamily="34" charset="0"/>
                        </a:rPr>
                        <a:t>upto</a:t>
                      </a:r>
                      <a:r>
                        <a:rPr lang="en-US" sz="3200" u="none" strike="noStrike" baseline="0" dirty="0">
                          <a:effectLst/>
                          <a:latin typeface="Franklin Gothic Medium Cond" panose="020B0606030402020204" pitchFamily="34" charset="0"/>
                        </a:rPr>
                        <a:t> 2ht)</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8%</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4112679638"/>
                  </a:ext>
                </a:extLst>
              </a:tr>
              <a:tr h="1215903">
                <a:tc>
                  <a:txBody>
                    <a:bodyPr/>
                    <a:lstStyle/>
                    <a:p>
                      <a:pPr algn="ctr" fontAlgn="b"/>
                      <a:r>
                        <a:rPr lang="en-US" sz="3200" u="none" strike="noStrike" dirty="0">
                          <a:effectLst/>
                          <a:latin typeface="Franklin Gothic Medium Cond" panose="020B0606030402020204" pitchFamily="34" charset="0"/>
                        </a:rPr>
                        <a:t>Micro Enterprises</a:t>
                      </a:r>
                    </a:p>
                    <a:p>
                      <a:pPr algn="ctr" fontAlgn="b"/>
                      <a:r>
                        <a:rPr lang="en-US" sz="3200" u="none" strike="noStrike" dirty="0">
                          <a:effectLst/>
                          <a:latin typeface="Franklin Gothic Medium Cond" panose="020B0606030402020204" pitchFamily="34" charset="0"/>
                        </a:rPr>
                        <a:t>Khadi-Village</a:t>
                      </a:r>
                      <a:r>
                        <a:rPr lang="en-US" sz="3200" u="none" strike="noStrike" baseline="0" dirty="0">
                          <a:effectLst/>
                          <a:latin typeface="Franklin Gothic Medium Cond" panose="020B0606030402020204" pitchFamily="34" charset="0"/>
                        </a:rPr>
                        <a:t> </a:t>
                      </a:r>
                      <a:r>
                        <a:rPr lang="en-US" sz="3200" u="none" strike="noStrike" baseline="0" dirty="0" err="1">
                          <a:effectLst/>
                          <a:latin typeface="Franklin Gothic Medium Cond" panose="020B0606030402020204" pitchFamily="34" charset="0"/>
                        </a:rPr>
                        <a:t>indu</a:t>
                      </a:r>
                      <a:r>
                        <a:rPr lang="en-US" sz="3200" u="none" strike="noStrike" baseline="0" dirty="0">
                          <a:effectLst/>
                          <a:latin typeface="Franklin Gothic Medium Cond" panose="020B0606030402020204" pitchFamily="34" charset="0"/>
                        </a:rPr>
                        <a:t>.</a:t>
                      </a:r>
                      <a:endParaRPr lang="en-US" sz="3200" u="none" strike="noStrike" dirty="0">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7.50%</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2458131897"/>
                  </a:ext>
                </a:extLst>
              </a:tr>
              <a:tr h="816652">
                <a:tc>
                  <a:txBody>
                    <a:bodyPr/>
                    <a:lstStyle/>
                    <a:p>
                      <a:pPr algn="ctr" fontAlgn="b"/>
                      <a:r>
                        <a:rPr lang="en-US" sz="2800" u="none" strike="noStrike" dirty="0">
                          <a:effectLst/>
                          <a:latin typeface="Franklin Gothic Medium Cond" panose="020B0606030402020204" pitchFamily="34" charset="0"/>
                        </a:rPr>
                        <a:t>All </a:t>
                      </a:r>
                      <a:r>
                        <a:rPr lang="en-US" sz="2800" u="none" strike="noStrike" dirty="0" smtClean="0">
                          <a:effectLst/>
                          <a:latin typeface="Franklin Gothic Medium Cond" panose="020B0606030402020204" pitchFamily="34" charset="0"/>
                        </a:rPr>
                        <a:t>PSL categories</a:t>
                      </a:r>
                      <a:endParaRPr lang="en-US" sz="28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4.5%</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507631512"/>
                  </a:ext>
                </a:extLst>
              </a:tr>
              <a:tr h="598590">
                <a:tc>
                  <a:txBody>
                    <a:bodyPr/>
                    <a:lstStyle/>
                    <a:p>
                      <a:pPr algn="ctr" fontAlgn="b"/>
                      <a:r>
                        <a:rPr lang="en-US" sz="3200" u="none" strike="noStrike">
                          <a:effectLst/>
                          <a:latin typeface="Franklin Gothic Medium Cond" panose="020B0606030402020204" pitchFamily="34" charset="0"/>
                        </a:rPr>
                        <a:t>Total PSL</a:t>
                      </a:r>
                      <a:endParaRPr lang="en-US" sz="3200" b="0" i="0" u="none" strike="noStrike">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40%</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2660861523"/>
                  </a:ext>
                </a:extLst>
              </a:tr>
            </a:tbl>
          </a:graphicData>
        </a:graphic>
      </p:graphicFrame>
      <p:sp>
        <p:nvSpPr>
          <p:cNvPr id="6" name="Title 5"/>
          <p:cNvSpPr>
            <a:spLocks noGrp="1"/>
          </p:cNvSpPr>
          <p:nvPr>
            <p:ph type="title"/>
          </p:nvPr>
        </p:nvSpPr>
        <p:spPr/>
        <p:txBody>
          <a:bodyPr>
            <a:normAutofit fontScale="90000"/>
          </a:bodyPr>
          <a:lstStyle/>
          <a:p>
            <a:r>
              <a:rPr lang="en-US" smtClean="0"/>
              <a:t>New PSL:WEF 1/4/15; *=new cat.; Loan given to MFI also counts</a:t>
            </a:r>
            <a:endParaRPr lang="en-US" dirty="0"/>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95306" y="2243532"/>
            <a:ext cx="1068930" cy="1721384"/>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95306" y="4220961"/>
            <a:ext cx="1203049" cy="902287"/>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78740" y="1155798"/>
            <a:ext cx="1087734" cy="1087734"/>
          </a:xfrm>
          <a:prstGeom prst="rect">
            <a:avLst/>
          </a:prstGeom>
        </p:spPr>
      </p:pic>
      <p:sp>
        <p:nvSpPr>
          <p:cNvPr id="3" name="Rectangle 2"/>
          <p:cNvSpPr/>
          <p:nvPr/>
        </p:nvSpPr>
        <p:spPr>
          <a:xfrm>
            <a:off x="6778869" y="6093069"/>
            <a:ext cx="2233246" cy="577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RRB &amp; SFB:75%</a:t>
            </a:r>
            <a:endParaRPr lang="en-US" sz="2400" dirty="0"/>
          </a:p>
        </p:txBody>
      </p:sp>
    </p:spTree>
    <p:extLst>
      <p:ext uri="{BB962C8B-B14F-4D97-AF65-F5344CB8AC3E}">
        <p14:creationId xmlns:p14="http://schemas.microsoft.com/office/powerpoint/2010/main" val="38802980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82360917"/>
              </p:ext>
            </p:extLst>
          </p:nvPr>
        </p:nvGraphicFramePr>
        <p:xfrm>
          <a:off x="104447" y="795523"/>
          <a:ext cx="8797528" cy="4246684"/>
        </p:xfrm>
        <a:graphic>
          <a:graphicData uri="http://schemas.openxmlformats.org/drawingml/2006/table">
            <a:tbl>
              <a:tblPr>
                <a:tableStyleId>{5DA37D80-6434-44D0-A028-1B22A696006F}</a:tableStyleId>
              </a:tblPr>
              <a:tblGrid>
                <a:gridCol w="4398764">
                  <a:extLst>
                    <a:ext uri="{9D8B030D-6E8A-4147-A177-3AD203B41FA5}">
                      <a16:colId xmlns:a16="http://schemas.microsoft.com/office/drawing/2014/main" val="20000"/>
                    </a:ext>
                  </a:extLst>
                </a:gridCol>
                <a:gridCol w="4398764">
                  <a:extLst>
                    <a:ext uri="{9D8B030D-6E8A-4147-A177-3AD203B41FA5}">
                      <a16:colId xmlns:a16="http://schemas.microsoft.com/office/drawing/2014/main" val="20001"/>
                    </a:ext>
                  </a:extLst>
                </a:gridCol>
              </a:tblGrid>
              <a:tr h="432533">
                <a:tc>
                  <a:txBody>
                    <a:bodyPr/>
                    <a:lstStyle/>
                    <a:p>
                      <a:pPr algn="ctr"/>
                      <a:r>
                        <a:rPr lang="en-US" sz="2400" dirty="0">
                          <a:solidFill>
                            <a:schemeClr val="tx1"/>
                          </a:solidFill>
                          <a:latin typeface="Franklin Gothic Demi Cond" panose="020B0706030402020204" pitchFamily="34" charset="0"/>
                        </a:rPr>
                        <a:t>Desi (+Foreign 20/&gt;)</a:t>
                      </a:r>
                    </a:p>
                  </a:txBody>
                  <a:tcPr marL="0" marR="0" marT="0" marB="0" anchor="ctr">
                    <a:solidFill>
                      <a:schemeClr val="accent5">
                        <a:lumMod val="50000"/>
                      </a:schemeClr>
                    </a:solidFill>
                  </a:tcPr>
                </a:tc>
                <a:tc>
                  <a:txBody>
                    <a:bodyPr/>
                    <a:lstStyle/>
                    <a:p>
                      <a:pPr algn="ctr"/>
                      <a:r>
                        <a:rPr lang="en-US" sz="2400" dirty="0">
                          <a:solidFill>
                            <a:schemeClr val="tx1"/>
                          </a:solidFill>
                          <a:latin typeface="Franklin Gothic Demi Cond" panose="020B0706030402020204" pitchFamily="34" charset="0"/>
                        </a:rPr>
                        <a:t>Foreign bank &lt;20</a:t>
                      </a:r>
                    </a:p>
                  </a:txBody>
                  <a:tcPr marL="0" marR="0" marT="0" marB="0" anchor="ctr">
                    <a:solidFill>
                      <a:schemeClr val="accent5">
                        <a:lumMod val="50000"/>
                      </a:schemeClr>
                    </a:solidFill>
                  </a:tcPr>
                </a:tc>
                <a:extLst>
                  <a:ext uri="{0D108BD9-81ED-4DB2-BD59-A6C34878D82A}">
                    <a16:rowId xmlns:a16="http://schemas.microsoft.com/office/drawing/2014/main" val="10000"/>
                  </a:ext>
                </a:extLst>
              </a:tr>
              <a:tr h="432533">
                <a:tc>
                  <a:txBody>
                    <a:bodyPr/>
                    <a:lstStyle/>
                    <a:p>
                      <a:pPr algn="ctr"/>
                      <a:r>
                        <a:rPr lang="en-US" sz="2400" dirty="0">
                          <a:solidFill>
                            <a:schemeClr val="tx1"/>
                          </a:solidFill>
                          <a:latin typeface="Franklin Gothic Demi Cond" panose="020B0706030402020204" pitchFamily="34" charset="0"/>
                        </a:rPr>
                        <a:t>Remaining $$ to RIDF</a:t>
                      </a:r>
                    </a:p>
                  </a:txBody>
                  <a:tcPr marL="0" marR="0" marT="0" marB="0" anchor="ctr"/>
                </a:tc>
                <a:tc>
                  <a:txBody>
                    <a:bodyPr/>
                    <a:lstStyle/>
                    <a:p>
                      <a:pPr algn="ctr"/>
                      <a:r>
                        <a:rPr lang="en-US" sz="2400" dirty="0">
                          <a:solidFill>
                            <a:schemeClr val="tx1"/>
                          </a:solidFill>
                          <a:latin typeface="Franklin Gothic Demi Cond" panose="020B0706030402020204" pitchFamily="34" charset="0"/>
                        </a:rPr>
                        <a:t>To SEDF</a:t>
                      </a:r>
                    </a:p>
                  </a:txBody>
                  <a:tcPr marL="0" marR="0" marT="0" marB="0" anchor="ctr"/>
                </a:tc>
                <a:extLst>
                  <a:ext uri="{0D108BD9-81ED-4DB2-BD59-A6C34878D82A}">
                    <a16:rowId xmlns:a16="http://schemas.microsoft.com/office/drawing/2014/main" val="10001"/>
                  </a:ext>
                </a:extLst>
              </a:tr>
              <a:tr h="786422">
                <a:tc>
                  <a:txBody>
                    <a:bodyPr/>
                    <a:lstStyle/>
                    <a:p>
                      <a:pPr algn="ctr"/>
                      <a:r>
                        <a:rPr lang="en-US" sz="2400" dirty="0">
                          <a:solidFill>
                            <a:schemeClr val="tx1"/>
                          </a:solidFill>
                          <a:latin typeface="Franklin Gothic Demi Cond" panose="020B0706030402020204" pitchFamily="34" charset="0"/>
                        </a:rPr>
                        <a:t>Rural infra. </a:t>
                      </a:r>
                    </a:p>
                    <a:p>
                      <a:pPr algn="ctr"/>
                      <a:r>
                        <a:rPr lang="en-US" sz="2400" dirty="0">
                          <a:solidFill>
                            <a:schemeClr val="tx1"/>
                          </a:solidFill>
                          <a:latin typeface="Franklin Gothic Demi Cond" panose="020B0706030402020204" pitchFamily="34" charset="0"/>
                        </a:rPr>
                        <a:t>Development fund</a:t>
                      </a:r>
                    </a:p>
                  </a:txBody>
                  <a:tcPr marL="0" marR="0" marT="0" marB="0" anchor="ctr"/>
                </a:tc>
                <a:tc>
                  <a:txBody>
                    <a:bodyPr/>
                    <a:lstStyle/>
                    <a:p>
                      <a:pPr algn="ctr"/>
                      <a:r>
                        <a:rPr lang="en-US" sz="2400" dirty="0">
                          <a:solidFill>
                            <a:schemeClr val="tx1"/>
                          </a:solidFill>
                          <a:latin typeface="Franklin Gothic Demi Cond" panose="020B0706030402020204" pitchFamily="34" charset="0"/>
                        </a:rPr>
                        <a:t>small enterprises </a:t>
                      </a:r>
                    </a:p>
                    <a:p>
                      <a:pPr algn="ctr"/>
                      <a:r>
                        <a:rPr lang="en-US" sz="2400" dirty="0">
                          <a:solidFill>
                            <a:schemeClr val="tx1"/>
                          </a:solidFill>
                          <a:latin typeface="Franklin Gothic Demi Cond" panose="020B0706030402020204" pitchFamily="34" charset="0"/>
                        </a:rPr>
                        <a:t>development fund</a:t>
                      </a:r>
                    </a:p>
                  </a:txBody>
                  <a:tcPr marL="0" marR="0" marT="0" marB="0" anchor="ctr"/>
                </a:tc>
                <a:extLst>
                  <a:ext uri="{0D108BD9-81ED-4DB2-BD59-A6C34878D82A}">
                    <a16:rowId xmlns:a16="http://schemas.microsoft.com/office/drawing/2014/main" val="10002"/>
                  </a:ext>
                </a:extLst>
              </a:tr>
              <a:tr h="432533">
                <a:tc>
                  <a:txBody>
                    <a:bodyPr/>
                    <a:lstStyle/>
                    <a:p>
                      <a:pPr algn="ctr"/>
                      <a:r>
                        <a:rPr lang="en-US" sz="2400" dirty="0">
                          <a:solidFill>
                            <a:schemeClr val="tx1"/>
                          </a:solidFill>
                          <a:latin typeface="Franklin Gothic Demi Cond" panose="020B0706030402020204" pitchFamily="34" charset="0"/>
                        </a:rPr>
                        <a:t>NABARD manages</a:t>
                      </a:r>
                    </a:p>
                  </a:txBody>
                  <a:tcPr marL="0" marR="0" marT="0" marB="0" anchor="ctr"/>
                </a:tc>
                <a:tc>
                  <a:txBody>
                    <a:bodyPr/>
                    <a:lstStyle/>
                    <a:p>
                      <a:pPr algn="ctr"/>
                      <a:r>
                        <a:rPr lang="en-US" sz="2400" dirty="0">
                          <a:solidFill>
                            <a:schemeClr val="tx1"/>
                          </a:solidFill>
                          <a:latin typeface="Franklin Gothic Demi Cond" panose="020B0706030402020204" pitchFamily="34" charset="0"/>
                        </a:rPr>
                        <a:t>SIDBI manages</a:t>
                      </a:r>
                    </a:p>
                  </a:txBody>
                  <a:tcPr marL="0" marR="0" marT="0" marB="0" anchor="ctr"/>
                </a:tc>
                <a:extLst>
                  <a:ext uri="{0D108BD9-81ED-4DB2-BD59-A6C34878D82A}">
                    <a16:rowId xmlns:a16="http://schemas.microsoft.com/office/drawing/2014/main" val="10003"/>
                  </a:ext>
                </a:extLst>
              </a:tr>
              <a:tr h="865065">
                <a:tc>
                  <a:txBody>
                    <a:bodyPr/>
                    <a:lstStyle/>
                    <a:p>
                      <a:pPr algn="ctr"/>
                      <a:r>
                        <a:rPr lang="en-US" sz="2400" dirty="0">
                          <a:solidFill>
                            <a:schemeClr val="tx1"/>
                          </a:solidFill>
                          <a:latin typeface="Franklin Gothic Demi Cond" panose="020B0706030402020204" pitchFamily="34" charset="0"/>
                        </a:rPr>
                        <a:t>NABARD pays </a:t>
                      </a:r>
                      <a:r>
                        <a:rPr lang="en-US" sz="2400" dirty="0" smtClean="0">
                          <a:solidFill>
                            <a:schemeClr val="tx1"/>
                          </a:solidFill>
                          <a:latin typeface="Franklin Gothic Demi Cond" panose="020B0706030402020204" pitchFamily="34" charset="0"/>
                        </a:rPr>
                        <a:t>interest &amp; principal </a:t>
                      </a:r>
                      <a:r>
                        <a:rPr lang="en-US" sz="2400" dirty="0">
                          <a:solidFill>
                            <a:schemeClr val="tx1"/>
                          </a:solidFill>
                          <a:latin typeface="Franklin Gothic Demi Cond" panose="020B0706030402020204" pitchFamily="34" charset="0"/>
                        </a:rPr>
                        <a:t>to</a:t>
                      </a:r>
                      <a:r>
                        <a:rPr lang="en-US" sz="2400" baseline="0" dirty="0">
                          <a:solidFill>
                            <a:schemeClr val="tx1"/>
                          </a:solidFill>
                          <a:latin typeface="Franklin Gothic Demi Cond" panose="020B0706030402020204" pitchFamily="34" charset="0"/>
                        </a:rPr>
                        <a:t> </a:t>
                      </a:r>
                      <a:r>
                        <a:rPr lang="en-US" sz="2400" baseline="0" dirty="0" smtClean="0">
                          <a:solidFill>
                            <a:schemeClr val="tx1"/>
                          </a:solidFill>
                          <a:latin typeface="Franklin Gothic Demi Cond" panose="020B0706030402020204" pitchFamily="34" charset="0"/>
                        </a:rPr>
                        <a:t>the bank</a:t>
                      </a:r>
                      <a:endParaRPr lang="en-US" sz="2400" dirty="0">
                        <a:solidFill>
                          <a:schemeClr val="tx1"/>
                        </a:solidFill>
                        <a:latin typeface="Franklin Gothic Demi Cond" panose="020B0706030402020204" pitchFamily="34" charset="0"/>
                      </a:endParaRPr>
                    </a:p>
                  </a:txBody>
                  <a:tcPr marL="0" marR="0" marT="0" marB="0" anchor="ctr"/>
                </a:tc>
                <a:tc>
                  <a:txBody>
                    <a:bodyPr/>
                    <a:lstStyle/>
                    <a:p>
                      <a:pPr algn="ctr"/>
                      <a:r>
                        <a:rPr lang="en-US" sz="2400" dirty="0">
                          <a:solidFill>
                            <a:schemeClr val="tx1"/>
                          </a:solidFill>
                          <a:latin typeface="Franklin Gothic Demi Cond" panose="020B0706030402020204" pitchFamily="34" charset="0"/>
                        </a:rPr>
                        <a:t>Same by SIDBI</a:t>
                      </a:r>
                    </a:p>
                  </a:txBody>
                  <a:tcPr marL="0" marR="0" marT="0" marB="0" anchor="ctr"/>
                </a:tc>
                <a:extLst>
                  <a:ext uri="{0D108BD9-81ED-4DB2-BD59-A6C34878D82A}">
                    <a16:rowId xmlns:a16="http://schemas.microsoft.com/office/drawing/2014/main" val="10004"/>
                  </a:ext>
                </a:extLst>
              </a:tr>
              <a:tr h="1297598">
                <a:tc>
                  <a:txBody>
                    <a:bodyPr/>
                    <a:lstStyle/>
                    <a:p>
                      <a:pPr algn="ctr"/>
                      <a:r>
                        <a:rPr lang="en-US" sz="2400" dirty="0">
                          <a:solidFill>
                            <a:schemeClr val="tx1"/>
                          </a:solidFill>
                          <a:latin typeface="Franklin Gothic Demi Cond" panose="020B0706030402020204" pitchFamily="34" charset="0"/>
                        </a:rPr>
                        <a:t>State governments </a:t>
                      </a:r>
                    </a:p>
                    <a:p>
                      <a:pPr algn="ctr"/>
                      <a:r>
                        <a:rPr lang="en-US" sz="2400" dirty="0">
                          <a:solidFill>
                            <a:schemeClr val="tx1"/>
                          </a:solidFill>
                          <a:latin typeface="Franklin Gothic Demi Cond" panose="020B0706030402020204" pitchFamily="34" charset="0"/>
                        </a:rPr>
                        <a:t>get infra. </a:t>
                      </a:r>
                      <a:r>
                        <a:rPr lang="en-US" sz="2400" dirty="0" smtClean="0">
                          <a:solidFill>
                            <a:schemeClr val="tx1"/>
                          </a:solidFill>
                          <a:latin typeface="Franklin Gothic Demi Cond" panose="020B0706030402020204" pitchFamily="34" charset="0"/>
                        </a:rPr>
                        <a:t>Loan</a:t>
                      </a:r>
                      <a:endParaRPr lang="en-US" sz="2400" dirty="0">
                        <a:solidFill>
                          <a:schemeClr val="tx1"/>
                        </a:solidFill>
                        <a:latin typeface="Franklin Gothic Demi Cond" panose="020B0706030402020204" pitchFamily="34" charset="0"/>
                      </a:endParaRPr>
                    </a:p>
                  </a:txBody>
                  <a:tcPr marL="0" marR="0" marT="0" marB="0" anchor="ctr"/>
                </a:tc>
                <a:tc>
                  <a:txBody>
                    <a:bodyPr/>
                    <a:lstStyle/>
                    <a:p>
                      <a:pPr algn="ctr"/>
                      <a:r>
                        <a:rPr lang="en-US" sz="2400" dirty="0">
                          <a:solidFill>
                            <a:schemeClr val="tx1"/>
                          </a:solidFill>
                          <a:latin typeface="Franklin Gothic Demi Cond" panose="020B0706030402020204" pitchFamily="34" charset="0"/>
                        </a:rPr>
                        <a:t>Similar case: state industrial </a:t>
                      </a:r>
                      <a:r>
                        <a:rPr lang="en-US" sz="2400" dirty="0" err="1">
                          <a:solidFill>
                            <a:schemeClr val="tx1"/>
                          </a:solidFill>
                          <a:latin typeface="Franklin Gothic Demi Cond" panose="020B0706030402020204" pitchFamily="34" charset="0"/>
                        </a:rPr>
                        <a:t>fin.corp</a:t>
                      </a:r>
                      <a:r>
                        <a:rPr lang="en-US" sz="2400" dirty="0">
                          <a:solidFill>
                            <a:schemeClr val="tx1"/>
                          </a:solidFill>
                          <a:latin typeface="Franklin Gothic Demi Cond" panose="020B0706030402020204" pitchFamily="34" charset="0"/>
                        </a:rPr>
                        <a:t>.</a:t>
                      </a:r>
                    </a:p>
                  </a:txBody>
                  <a:tcPr marL="0" marR="0" marT="0" marB="0"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normAutofit/>
          </a:bodyPr>
          <a:lstStyle/>
          <a:p>
            <a:r>
              <a:rPr lang="en-US" dirty="0"/>
              <a:t>PSL: What if targets not met?</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60753" y="5143501"/>
            <a:ext cx="1714499" cy="1714499"/>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5603" y="4858040"/>
            <a:ext cx="1439168" cy="1771684"/>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0619" y="4682901"/>
            <a:ext cx="2072390" cy="2002309"/>
          </a:xfrm>
          <a:prstGeom prst="rect">
            <a:avLst/>
          </a:prstGeom>
        </p:spPr>
      </p:pic>
      <p:sp>
        <p:nvSpPr>
          <p:cNvPr id="8" name="Rectangle 7"/>
          <p:cNvSpPr/>
          <p:nvPr/>
        </p:nvSpPr>
        <p:spPr>
          <a:xfrm>
            <a:off x="4471332" y="795523"/>
            <a:ext cx="4672668" cy="6062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68529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63621"/>
            <a:ext cx="9433111" cy="1187746"/>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 y="1202205"/>
            <a:ext cx="8758106" cy="1165106"/>
          </a:xfrm>
          <a:prstGeom prst="rect">
            <a:avLst/>
          </a:prstGeom>
        </p:spPr>
      </p:pic>
      <p:sp>
        <p:nvSpPr>
          <p:cNvPr id="6" name="Rectangle 5"/>
          <p:cNvSpPr/>
          <p:nvPr/>
        </p:nvSpPr>
        <p:spPr>
          <a:xfrm>
            <a:off x="1694576" y="530252"/>
            <a:ext cx="5436066" cy="40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TheHindu, October 2015</a:t>
            </a:r>
            <a:endParaRPr lang="en-US" sz="2800" dirty="0"/>
          </a:p>
        </p:txBody>
      </p:sp>
      <p:graphicFrame>
        <p:nvGraphicFramePr>
          <p:cNvPr id="7" name="Diagram 6"/>
          <p:cNvGraphicFramePr/>
          <p:nvPr>
            <p:extLst>
              <p:ext uri="{D42A27DB-BD31-4B8C-83A1-F6EECF244321}">
                <p14:modId xmlns:p14="http://schemas.microsoft.com/office/powerpoint/2010/main" val="259408330"/>
              </p:ext>
            </p:extLst>
          </p:nvPr>
        </p:nvGraphicFramePr>
        <p:xfrm>
          <a:off x="1" y="2367311"/>
          <a:ext cx="8951051" cy="43774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442700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9C09F075-B0FB-4B38-97A1-6780751CFE06}"/>
                                            </p:graphicEl>
                                          </p:spTgt>
                                        </p:tgtEl>
                                        <p:attrNameLst>
                                          <p:attrName>style.visibility</p:attrName>
                                        </p:attrNameLst>
                                      </p:cBhvr>
                                      <p:to>
                                        <p:strVal val="visible"/>
                                      </p:to>
                                    </p:set>
                                    <p:animEffect transition="in" filter="fade">
                                      <p:cBhvr>
                                        <p:cTn id="7" dur="500"/>
                                        <p:tgtEl>
                                          <p:spTgt spid="7">
                                            <p:graphicEl>
                                              <a:dgm id="{9C09F075-B0FB-4B38-97A1-6780751CFE0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43254644-9230-487A-B67D-FEBCF50C9F10}"/>
                                            </p:graphicEl>
                                          </p:spTgt>
                                        </p:tgtEl>
                                        <p:attrNameLst>
                                          <p:attrName>style.visibility</p:attrName>
                                        </p:attrNameLst>
                                      </p:cBhvr>
                                      <p:to>
                                        <p:strVal val="visible"/>
                                      </p:to>
                                    </p:set>
                                    <p:animEffect transition="in" filter="fade">
                                      <p:cBhvr>
                                        <p:cTn id="12" dur="500"/>
                                        <p:tgtEl>
                                          <p:spTgt spid="7">
                                            <p:graphicEl>
                                              <a:dgm id="{43254644-9230-487A-B67D-FEBCF50C9F1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0970E73F-F224-403F-AC10-03DA5F16A739}"/>
                                            </p:graphicEl>
                                          </p:spTgt>
                                        </p:tgtEl>
                                        <p:attrNameLst>
                                          <p:attrName>style.visibility</p:attrName>
                                        </p:attrNameLst>
                                      </p:cBhvr>
                                      <p:to>
                                        <p:strVal val="visible"/>
                                      </p:to>
                                    </p:set>
                                    <p:animEffect transition="in" filter="fade">
                                      <p:cBhvr>
                                        <p:cTn id="17" dur="500"/>
                                        <p:tgtEl>
                                          <p:spTgt spid="7">
                                            <p:graphicEl>
                                              <a:dgm id="{0970E73F-F224-403F-AC10-03DA5F16A73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dgm id="{76471BF3-276A-474D-B85E-1FF1F3F02222}"/>
                                            </p:graphicEl>
                                          </p:spTgt>
                                        </p:tgtEl>
                                        <p:attrNameLst>
                                          <p:attrName>style.visibility</p:attrName>
                                        </p:attrNameLst>
                                      </p:cBhvr>
                                      <p:to>
                                        <p:strVal val="visible"/>
                                      </p:to>
                                    </p:set>
                                    <p:animEffect transition="in" filter="fade">
                                      <p:cBhvr>
                                        <p:cTn id="22" dur="500"/>
                                        <p:tgtEl>
                                          <p:spTgt spid="7">
                                            <p:graphicEl>
                                              <a:dgm id="{76471BF3-276A-474D-B85E-1FF1F3F0222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graphicEl>
                                              <a:dgm id="{C923E499-FAB7-4FCF-B566-D0C901205888}"/>
                                            </p:graphicEl>
                                          </p:spTgt>
                                        </p:tgtEl>
                                        <p:attrNameLst>
                                          <p:attrName>style.visibility</p:attrName>
                                        </p:attrNameLst>
                                      </p:cBhvr>
                                      <p:to>
                                        <p:strVal val="visible"/>
                                      </p:to>
                                    </p:set>
                                    <p:animEffect transition="in" filter="fade">
                                      <p:cBhvr>
                                        <p:cTn id="27" dur="500"/>
                                        <p:tgtEl>
                                          <p:spTgt spid="7">
                                            <p:graphicEl>
                                              <a:dgm id="{C923E499-FAB7-4FCF-B566-D0C901205888}"/>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Graphic spid="7"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82360917"/>
              </p:ext>
            </p:extLst>
          </p:nvPr>
        </p:nvGraphicFramePr>
        <p:xfrm>
          <a:off x="104447" y="795523"/>
          <a:ext cx="8797528" cy="4246684"/>
        </p:xfrm>
        <a:graphic>
          <a:graphicData uri="http://schemas.openxmlformats.org/drawingml/2006/table">
            <a:tbl>
              <a:tblPr>
                <a:tableStyleId>{5DA37D80-6434-44D0-A028-1B22A696006F}</a:tableStyleId>
              </a:tblPr>
              <a:tblGrid>
                <a:gridCol w="4398764">
                  <a:extLst>
                    <a:ext uri="{9D8B030D-6E8A-4147-A177-3AD203B41FA5}">
                      <a16:colId xmlns:a16="http://schemas.microsoft.com/office/drawing/2014/main" val="20000"/>
                    </a:ext>
                  </a:extLst>
                </a:gridCol>
                <a:gridCol w="4398764">
                  <a:extLst>
                    <a:ext uri="{9D8B030D-6E8A-4147-A177-3AD203B41FA5}">
                      <a16:colId xmlns:a16="http://schemas.microsoft.com/office/drawing/2014/main" val="20001"/>
                    </a:ext>
                  </a:extLst>
                </a:gridCol>
              </a:tblGrid>
              <a:tr h="432533">
                <a:tc>
                  <a:txBody>
                    <a:bodyPr/>
                    <a:lstStyle/>
                    <a:p>
                      <a:pPr algn="ctr"/>
                      <a:r>
                        <a:rPr lang="en-US" sz="2400" dirty="0">
                          <a:solidFill>
                            <a:schemeClr val="tx1"/>
                          </a:solidFill>
                          <a:latin typeface="Franklin Gothic Demi Cond" panose="020B0706030402020204" pitchFamily="34" charset="0"/>
                        </a:rPr>
                        <a:t>Desi (+Foreign 20/&gt;)</a:t>
                      </a:r>
                    </a:p>
                  </a:txBody>
                  <a:tcPr marL="0" marR="0" marT="0" marB="0" anchor="ctr">
                    <a:solidFill>
                      <a:schemeClr val="accent5">
                        <a:lumMod val="50000"/>
                      </a:schemeClr>
                    </a:solidFill>
                  </a:tcPr>
                </a:tc>
                <a:tc>
                  <a:txBody>
                    <a:bodyPr/>
                    <a:lstStyle/>
                    <a:p>
                      <a:pPr algn="ctr"/>
                      <a:r>
                        <a:rPr lang="en-US" sz="2400" dirty="0">
                          <a:solidFill>
                            <a:schemeClr val="tx1"/>
                          </a:solidFill>
                          <a:latin typeface="Franklin Gothic Demi Cond" panose="020B0706030402020204" pitchFamily="34" charset="0"/>
                        </a:rPr>
                        <a:t>Foreign bank &lt;20</a:t>
                      </a:r>
                    </a:p>
                  </a:txBody>
                  <a:tcPr marL="0" marR="0" marT="0" marB="0" anchor="ctr">
                    <a:solidFill>
                      <a:schemeClr val="accent5">
                        <a:lumMod val="50000"/>
                      </a:schemeClr>
                    </a:solidFill>
                  </a:tcPr>
                </a:tc>
                <a:extLst>
                  <a:ext uri="{0D108BD9-81ED-4DB2-BD59-A6C34878D82A}">
                    <a16:rowId xmlns:a16="http://schemas.microsoft.com/office/drawing/2014/main" val="10000"/>
                  </a:ext>
                </a:extLst>
              </a:tr>
              <a:tr h="432533">
                <a:tc>
                  <a:txBody>
                    <a:bodyPr/>
                    <a:lstStyle/>
                    <a:p>
                      <a:pPr algn="ctr"/>
                      <a:r>
                        <a:rPr lang="en-US" sz="2400" dirty="0">
                          <a:solidFill>
                            <a:schemeClr val="tx1"/>
                          </a:solidFill>
                          <a:latin typeface="Franklin Gothic Demi Cond" panose="020B0706030402020204" pitchFamily="34" charset="0"/>
                        </a:rPr>
                        <a:t>Remaining $$ to RIDF</a:t>
                      </a:r>
                    </a:p>
                  </a:txBody>
                  <a:tcPr marL="0" marR="0" marT="0" marB="0" anchor="ctr"/>
                </a:tc>
                <a:tc>
                  <a:txBody>
                    <a:bodyPr/>
                    <a:lstStyle/>
                    <a:p>
                      <a:pPr algn="ctr"/>
                      <a:r>
                        <a:rPr lang="en-US" sz="2400" dirty="0">
                          <a:solidFill>
                            <a:schemeClr val="tx1"/>
                          </a:solidFill>
                          <a:latin typeface="Franklin Gothic Demi Cond" panose="020B0706030402020204" pitchFamily="34" charset="0"/>
                        </a:rPr>
                        <a:t>To SEDF</a:t>
                      </a:r>
                    </a:p>
                  </a:txBody>
                  <a:tcPr marL="0" marR="0" marT="0" marB="0" anchor="ctr"/>
                </a:tc>
                <a:extLst>
                  <a:ext uri="{0D108BD9-81ED-4DB2-BD59-A6C34878D82A}">
                    <a16:rowId xmlns:a16="http://schemas.microsoft.com/office/drawing/2014/main" val="10001"/>
                  </a:ext>
                </a:extLst>
              </a:tr>
              <a:tr h="786422">
                <a:tc>
                  <a:txBody>
                    <a:bodyPr/>
                    <a:lstStyle/>
                    <a:p>
                      <a:pPr algn="ctr"/>
                      <a:r>
                        <a:rPr lang="en-US" sz="2400" dirty="0">
                          <a:solidFill>
                            <a:schemeClr val="tx1"/>
                          </a:solidFill>
                          <a:latin typeface="Franklin Gothic Demi Cond" panose="020B0706030402020204" pitchFamily="34" charset="0"/>
                        </a:rPr>
                        <a:t>Rural infra. </a:t>
                      </a:r>
                    </a:p>
                    <a:p>
                      <a:pPr algn="ctr"/>
                      <a:r>
                        <a:rPr lang="en-US" sz="2400" dirty="0">
                          <a:solidFill>
                            <a:schemeClr val="tx1"/>
                          </a:solidFill>
                          <a:latin typeface="Franklin Gothic Demi Cond" panose="020B0706030402020204" pitchFamily="34" charset="0"/>
                        </a:rPr>
                        <a:t>Development fund</a:t>
                      </a:r>
                    </a:p>
                  </a:txBody>
                  <a:tcPr marL="0" marR="0" marT="0" marB="0" anchor="ctr"/>
                </a:tc>
                <a:tc>
                  <a:txBody>
                    <a:bodyPr/>
                    <a:lstStyle/>
                    <a:p>
                      <a:pPr algn="ctr"/>
                      <a:r>
                        <a:rPr lang="en-US" sz="2400" dirty="0">
                          <a:solidFill>
                            <a:schemeClr val="tx1"/>
                          </a:solidFill>
                          <a:latin typeface="Franklin Gothic Demi Cond" panose="020B0706030402020204" pitchFamily="34" charset="0"/>
                        </a:rPr>
                        <a:t>small enterprises </a:t>
                      </a:r>
                    </a:p>
                    <a:p>
                      <a:pPr algn="ctr"/>
                      <a:r>
                        <a:rPr lang="en-US" sz="2400" dirty="0">
                          <a:solidFill>
                            <a:schemeClr val="tx1"/>
                          </a:solidFill>
                          <a:latin typeface="Franklin Gothic Demi Cond" panose="020B0706030402020204" pitchFamily="34" charset="0"/>
                        </a:rPr>
                        <a:t>development fund</a:t>
                      </a:r>
                    </a:p>
                  </a:txBody>
                  <a:tcPr marL="0" marR="0" marT="0" marB="0" anchor="ctr"/>
                </a:tc>
                <a:extLst>
                  <a:ext uri="{0D108BD9-81ED-4DB2-BD59-A6C34878D82A}">
                    <a16:rowId xmlns:a16="http://schemas.microsoft.com/office/drawing/2014/main" val="10002"/>
                  </a:ext>
                </a:extLst>
              </a:tr>
              <a:tr h="432533">
                <a:tc>
                  <a:txBody>
                    <a:bodyPr/>
                    <a:lstStyle/>
                    <a:p>
                      <a:pPr algn="ctr"/>
                      <a:r>
                        <a:rPr lang="en-US" sz="2400" dirty="0">
                          <a:solidFill>
                            <a:schemeClr val="tx1"/>
                          </a:solidFill>
                          <a:latin typeface="Franklin Gothic Demi Cond" panose="020B0706030402020204" pitchFamily="34" charset="0"/>
                        </a:rPr>
                        <a:t>NABARD manages</a:t>
                      </a:r>
                    </a:p>
                  </a:txBody>
                  <a:tcPr marL="0" marR="0" marT="0" marB="0" anchor="ctr"/>
                </a:tc>
                <a:tc>
                  <a:txBody>
                    <a:bodyPr/>
                    <a:lstStyle/>
                    <a:p>
                      <a:pPr algn="ctr"/>
                      <a:r>
                        <a:rPr lang="en-US" sz="2400" dirty="0">
                          <a:solidFill>
                            <a:schemeClr val="tx1"/>
                          </a:solidFill>
                          <a:latin typeface="Franklin Gothic Demi Cond" panose="020B0706030402020204" pitchFamily="34" charset="0"/>
                        </a:rPr>
                        <a:t>SIDBI manages</a:t>
                      </a:r>
                    </a:p>
                  </a:txBody>
                  <a:tcPr marL="0" marR="0" marT="0" marB="0" anchor="ctr"/>
                </a:tc>
                <a:extLst>
                  <a:ext uri="{0D108BD9-81ED-4DB2-BD59-A6C34878D82A}">
                    <a16:rowId xmlns:a16="http://schemas.microsoft.com/office/drawing/2014/main" val="10003"/>
                  </a:ext>
                </a:extLst>
              </a:tr>
              <a:tr h="865065">
                <a:tc>
                  <a:txBody>
                    <a:bodyPr/>
                    <a:lstStyle/>
                    <a:p>
                      <a:pPr algn="ctr"/>
                      <a:r>
                        <a:rPr lang="en-US" sz="2400" dirty="0">
                          <a:solidFill>
                            <a:schemeClr val="tx1"/>
                          </a:solidFill>
                          <a:latin typeface="Franklin Gothic Demi Cond" panose="020B0706030402020204" pitchFamily="34" charset="0"/>
                        </a:rPr>
                        <a:t>NABARD pays </a:t>
                      </a:r>
                      <a:r>
                        <a:rPr lang="en-US" sz="2400" dirty="0" smtClean="0">
                          <a:solidFill>
                            <a:schemeClr val="tx1"/>
                          </a:solidFill>
                          <a:latin typeface="Franklin Gothic Demi Cond" panose="020B0706030402020204" pitchFamily="34" charset="0"/>
                        </a:rPr>
                        <a:t>interest &amp; principal </a:t>
                      </a:r>
                      <a:r>
                        <a:rPr lang="en-US" sz="2400" dirty="0">
                          <a:solidFill>
                            <a:schemeClr val="tx1"/>
                          </a:solidFill>
                          <a:latin typeface="Franklin Gothic Demi Cond" panose="020B0706030402020204" pitchFamily="34" charset="0"/>
                        </a:rPr>
                        <a:t>to</a:t>
                      </a:r>
                      <a:r>
                        <a:rPr lang="en-US" sz="2400" baseline="0" dirty="0">
                          <a:solidFill>
                            <a:schemeClr val="tx1"/>
                          </a:solidFill>
                          <a:latin typeface="Franklin Gothic Demi Cond" panose="020B0706030402020204" pitchFamily="34" charset="0"/>
                        </a:rPr>
                        <a:t> </a:t>
                      </a:r>
                      <a:r>
                        <a:rPr lang="en-US" sz="2400" baseline="0" dirty="0" smtClean="0">
                          <a:solidFill>
                            <a:schemeClr val="tx1"/>
                          </a:solidFill>
                          <a:latin typeface="Franklin Gothic Demi Cond" panose="020B0706030402020204" pitchFamily="34" charset="0"/>
                        </a:rPr>
                        <a:t>the bank</a:t>
                      </a:r>
                      <a:endParaRPr lang="en-US" sz="2400" dirty="0">
                        <a:solidFill>
                          <a:schemeClr val="tx1"/>
                        </a:solidFill>
                        <a:latin typeface="Franklin Gothic Demi Cond" panose="020B0706030402020204" pitchFamily="34" charset="0"/>
                      </a:endParaRPr>
                    </a:p>
                  </a:txBody>
                  <a:tcPr marL="0" marR="0" marT="0" marB="0" anchor="ctr"/>
                </a:tc>
                <a:tc>
                  <a:txBody>
                    <a:bodyPr/>
                    <a:lstStyle/>
                    <a:p>
                      <a:pPr algn="ctr"/>
                      <a:r>
                        <a:rPr lang="en-US" sz="2400" dirty="0">
                          <a:solidFill>
                            <a:schemeClr val="tx1"/>
                          </a:solidFill>
                          <a:latin typeface="Franklin Gothic Demi Cond" panose="020B0706030402020204" pitchFamily="34" charset="0"/>
                        </a:rPr>
                        <a:t>Same by SIDBI</a:t>
                      </a:r>
                    </a:p>
                  </a:txBody>
                  <a:tcPr marL="0" marR="0" marT="0" marB="0" anchor="ctr"/>
                </a:tc>
                <a:extLst>
                  <a:ext uri="{0D108BD9-81ED-4DB2-BD59-A6C34878D82A}">
                    <a16:rowId xmlns:a16="http://schemas.microsoft.com/office/drawing/2014/main" val="10004"/>
                  </a:ext>
                </a:extLst>
              </a:tr>
              <a:tr h="1297598">
                <a:tc>
                  <a:txBody>
                    <a:bodyPr/>
                    <a:lstStyle/>
                    <a:p>
                      <a:pPr algn="ctr"/>
                      <a:r>
                        <a:rPr lang="en-US" sz="2400" dirty="0">
                          <a:solidFill>
                            <a:schemeClr val="tx1"/>
                          </a:solidFill>
                          <a:latin typeface="Franklin Gothic Demi Cond" panose="020B0706030402020204" pitchFamily="34" charset="0"/>
                        </a:rPr>
                        <a:t>State governments </a:t>
                      </a:r>
                    </a:p>
                    <a:p>
                      <a:pPr algn="ctr"/>
                      <a:r>
                        <a:rPr lang="en-US" sz="2400" dirty="0">
                          <a:solidFill>
                            <a:schemeClr val="tx1"/>
                          </a:solidFill>
                          <a:latin typeface="Franklin Gothic Demi Cond" panose="020B0706030402020204" pitchFamily="34" charset="0"/>
                        </a:rPr>
                        <a:t>get infra. </a:t>
                      </a:r>
                      <a:r>
                        <a:rPr lang="en-US" sz="2400" dirty="0" smtClean="0">
                          <a:solidFill>
                            <a:schemeClr val="tx1"/>
                          </a:solidFill>
                          <a:latin typeface="Franklin Gothic Demi Cond" panose="020B0706030402020204" pitchFamily="34" charset="0"/>
                        </a:rPr>
                        <a:t>Loan</a:t>
                      </a:r>
                      <a:endParaRPr lang="en-US" sz="2400" dirty="0">
                        <a:solidFill>
                          <a:schemeClr val="tx1"/>
                        </a:solidFill>
                        <a:latin typeface="Franklin Gothic Demi Cond" panose="020B0706030402020204" pitchFamily="34" charset="0"/>
                      </a:endParaRPr>
                    </a:p>
                  </a:txBody>
                  <a:tcPr marL="0" marR="0" marT="0" marB="0" anchor="ctr"/>
                </a:tc>
                <a:tc>
                  <a:txBody>
                    <a:bodyPr/>
                    <a:lstStyle/>
                    <a:p>
                      <a:pPr algn="ctr"/>
                      <a:r>
                        <a:rPr lang="en-US" sz="2400" dirty="0">
                          <a:solidFill>
                            <a:schemeClr val="tx1"/>
                          </a:solidFill>
                          <a:latin typeface="Franklin Gothic Demi Cond" panose="020B0706030402020204" pitchFamily="34" charset="0"/>
                        </a:rPr>
                        <a:t>Similar case: state industrial </a:t>
                      </a:r>
                      <a:r>
                        <a:rPr lang="en-US" sz="2400" dirty="0" err="1">
                          <a:solidFill>
                            <a:schemeClr val="tx1"/>
                          </a:solidFill>
                          <a:latin typeface="Franklin Gothic Demi Cond" panose="020B0706030402020204" pitchFamily="34" charset="0"/>
                        </a:rPr>
                        <a:t>fin.corp</a:t>
                      </a:r>
                      <a:r>
                        <a:rPr lang="en-US" sz="2400" dirty="0">
                          <a:solidFill>
                            <a:schemeClr val="tx1"/>
                          </a:solidFill>
                          <a:latin typeface="Franklin Gothic Demi Cond" panose="020B0706030402020204" pitchFamily="34" charset="0"/>
                        </a:rPr>
                        <a:t>.</a:t>
                      </a:r>
                    </a:p>
                  </a:txBody>
                  <a:tcPr marL="0" marR="0" marT="0" marB="0"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normAutofit/>
          </a:bodyPr>
          <a:lstStyle/>
          <a:p>
            <a:r>
              <a:rPr lang="en-US" dirty="0"/>
              <a:t>PSL: What if targets not met?</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60753" y="5143501"/>
            <a:ext cx="1714499" cy="1714499"/>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5603" y="4858040"/>
            <a:ext cx="1439168" cy="1771684"/>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0619" y="4682901"/>
            <a:ext cx="2072390" cy="2002309"/>
          </a:xfrm>
          <a:prstGeom prst="rect">
            <a:avLst/>
          </a:prstGeom>
        </p:spPr>
      </p:pic>
    </p:spTree>
    <p:extLst>
      <p:ext uri="{BB962C8B-B14F-4D97-AF65-F5344CB8AC3E}">
        <p14:creationId xmlns:p14="http://schemas.microsoft.com/office/powerpoint/2010/main" val="26898173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822026782"/>
              </p:ext>
            </p:extLst>
          </p:nvPr>
        </p:nvGraphicFramePr>
        <p:xfrm>
          <a:off x="-299019" y="914402"/>
          <a:ext cx="7060545" cy="5371213"/>
        </p:xfrm>
        <a:graphic>
          <a:graphicData uri="http://schemas.openxmlformats.org/drawingml/2006/table">
            <a:tbl>
              <a:tblPr>
                <a:tableStyleId>{35758FB7-9AC5-4552-8A53-C91805E547FA}</a:tableStyleId>
              </a:tblPr>
              <a:tblGrid>
                <a:gridCol w="5052156">
                  <a:extLst>
                    <a:ext uri="{9D8B030D-6E8A-4147-A177-3AD203B41FA5}">
                      <a16:colId xmlns:a16="http://schemas.microsoft.com/office/drawing/2014/main" val="694961036"/>
                    </a:ext>
                  </a:extLst>
                </a:gridCol>
                <a:gridCol w="2008389">
                  <a:extLst>
                    <a:ext uri="{9D8B030D-6E8A-4147-A177-3AD203B41FA5}">
                      <a16:colId xmlns:a16="http://schemas.microsoft.com/office/drawing/2014/main" val="2279978675"/>
                    </a:ext>
                  </a:extLst>
                </a:gridCol>
              </a:tblGrid>
              <a:tr h="482747">
                <a:tc>
                  <a:txBody>
                    <a:bodyPr/>
                    <a:lstStyle/>
                    <a:p>
                      <a:pPr algn="ctr" fontAlgn="b"/>
                      <a:r>
                        <a:rPr lang="en-US" sz="3200" b="1" u="none" strike="noStrike" dirty="0">
                          <a:effectLst/>
                          <a:latin typeface="Franklin Gothic Medium Cond" panose="020B0606030402020204" pitchFamily="34" charset="0"/>
                        </a:rPr>
                        <a:t>Category</a:t>
                      </a:r>
                      <a:endParaRPr lang="en-US" sz="3200" b="1"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b="1" u="none" strike="noStrike" dirty="0">
                          <a:effectLst/>
                          <a:latin typeface="Franklin Gothic Medium Cond" panose="020B0606030402020204" pitchFamily="34" charset="0"/>
                        </a:rPr>
                        <a:t>% </a:t>
                      </a:r>
                      <a:r>
                        <a:rPr lang="en-US" sz="3200" b="1" u="none" strike="noStrike" dirty="0" smtClean="0">
                          <a:effectLst/>
                          <a:latin typeface="Franklin Gothic Medium Cond" panose="020B0606030402020204" pitchFamily="34" charset="0"/>
                        </a:rPr>
                        <a:t>SCB loans</a:t>
                      </a:r>
                      <a:endParaRPr lang="en-US" sz="3200" b="1"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535034300"/>
                  </a:ext>
                </a:extLst>
              </a:tr>
              <a:tr h="756986">
                <a:tc>
                  <a:txBody>
                    <a:bodyPr/>
                    <a:lstStyle/>
                    <a:p>
                      <a:pPr algn="ctr" fontAlgn="b"/>
                      <a:r>
                        <a:rPr lang="en-US" sz="3200" u="none" strike="noStrike" dirty="0">
                          <a:effectLst/>
                          <a:latin typeface="Franklin Gothic Medium Cond" panose="020B0606030402020204" pitchFamily="34" charset="0"/>
                        </a:rPr>
                        <a:t>Weaker Sections</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10%</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3828548435"/>
                  </a:ext>
                </a:extLst>
              </a:tr>
              <a:tr h="554856">
                <a:tc>
                  <a:txBody>
                    <a:bodyPr/>
                    <a:lstStyle/>
                    <a:p>
                      <a:pPr algn="ctr" fontAlgn="b"/>
                      <a:r>
                        <a:rPr lang="en-US" sz="3200" u="none" strike="noStrike" dirty="0" err="1">
                          <a:effectLst/>
                          <a:latin typeface="Franklin Gothic Medium Cond" panose="020B0606030402020204" pitchFamily="34" charset="0"/>
                        </a:rPr>
                        <a:t>Agri</a:t>
                      </a:r>
                      <a:r>
                        <a:rPr lang="en-US" sz="3200" u="none" strike="noStrike" dirty="0">
                          <a:effectLst/>
                          <a:latin typeface="Franklin Gothic Medium Cond" panose="020B0606030402020204" pitchFamily="34" charset="0"/>
                        </a:rPr>
                        <a:t> </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10%</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4109505986"/>
                  </a:ext>
                </a:extLst>
              </a:tr>
              <a:tr h="1127067">
                <a:tc>
                  <a:txBody>
                    <a:bodyPr/>
                    <a:lstStyle/>
                    <a:p>
                      <a:pPr algn="ctr" fontAlgn="b"/>
                      <a:r>
                        <a:rPr lang="en-US" sz="3200" u="none" strike="noStrike" dirty="0">
                          <a:effectLst/>
                          <a:latin typeface="Franklin Gothic Medium Cond" panose="020B0606030402020204" pitchFamily="34" charset="0"/>
                        </a:rPr>
                        <a:t>*Marginal Farmer (</a:t>
                      </a:r>
                      <a:r>
                        <a:rPr lang="en-US" sz="3200" u="none" strike="noStrike" dirty="0" err="1">
                          <a:effectLst/>
                          <a:latin typeface="Franklin Gothic Medium Cond" panose="020B0606030402020204" pitchFamily="34" charset="0"/>
                        </a:rPr>
                        <a:t>upto</a:t>
                      </a:r>
                      <a:r>
                        <a:rPr lang="en-US" sz="3200" u="none" strike="noStrike" baseline="0" dirty="0">
                          <a:effectLst/>
                          <a:latin typeface="Franklin Gothic Medium Cond" panose="020B0606030402020204" pitchFamily="34" charset="0"/>
                        </a:rPr>
                        <a:t> 1ht)</a:t>
                      </a:r>
                      <a:endParaRPr lang="en-US" sz="3200" u="none" strike="noStrike" dirty="0">
                        <a:effectLst/>
                        <a:latin typeface="Franklin Gothic Medium Cond" panose="020B0606030402020204" pitchFamily="34" charset="0"/>
                      </a:endParaRPr>
                    </a:p>
                    <a:p>
                      <a:pPr algn="ctr" fontAlgn="b"/>
                      <a:r>
                        <a:rPr lang="en-US" sz="3200" u="none" strike="noStrike" dirty="0">
                          <a:effectLst/>
                          <a:latin typeface="Franklin Gothic Medium Cond" panose="020B0606030402020204" pitchFamily="34" charset="0"/>
                        </a:rPr>
                        <a:t>*Small</a:t>
                      </a:r>
                      <a:r>
                        <a:rPr lang="en-US" sz="3200" u="none" strike="noStrike" baseline="0" dirty="0">
                          <a:effectLst/>
                          <a:latin typeface="Franklin Gothic Medium Cond" panose="020B0606030402020204" pitchFamily="34" charset="0"/>
                        </a:rPr>
                        <a:t> farmer (&gt;1 </a:t>
                      </a:r>
                      <a:r>
                        <a:rPr lang="en-US" sz="3200" u="none" strike="noStrike" baseline="0" dirty="0" err="1">
                          <a:effectLst/>
                          <a:latin typeface="Franklin Gothic Medium Cond" panose="020B0606030402020204" pitchFamily="34" charset="0"/>
                        </a:rPr>
                        <a:t>upto</a:t>
                      </a:r>
                      <a:r>
                        <a:rPr lang="en-US" sz="3200" u="none" strike="noStrike" baseline="0" dirty="0">
                          <a:effectLst/>
                          <a:latin typeface="Franklin Gothic Medium Cond" panose="020B0606030402020204" pitchFamily="34" charset="0"/>
                        </a:rPr>
                        <a:t> 2ht)</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8%</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4112679638"/>
                  </a:ext>
                </a:extLst>
              </a:tr>
              <a:tr h="1127067">
                <a:tc>
                  <a:txBody>
                    <a:bodyPr/>
                    <a:lstStyle/>
                    <a:p>
                      <a:pPr algn="ctr" fontAlgn="b"/>
                      <a:r>
                        <a:rPr lang="en-US" sz="3200" u="none" strike="noStrike" dirty="0">
                          <a:effectLst/>
                          <a:latin typeface="Franklin Gothic Medium Cond" panose="020B0606030402020204" pitchFamily="34" charset="0"/>
                        </a:rPr>
                        <a:t>Micro Enterprises</a:t>
                      </a:r>
                    </a:p>
                    <a:p>
                      <a:pPr algn="ctr" fontAlgn="b"/>
                      <a:r>
                        <a:rPr lang="en-US" sz="3200" u="none" strike="noStrike" dirty="0">
                          <a:effectLst/>
                          <a:latin typeface="Franklin Gothic Medium Cond" panose="020B0606030402020204" pitchFamily="34" charset="0"/>
                        </a:rPr>
                        <a:t>Khadi-Village</a:t>
                      </a:r>
                      <a:r>
                        <a:rPr lang="en-US" sz="3200" u="none" strike="noStrike" baseline="0" dirty="0">
                          <a:effectLst/>
                          <a:latin typeface="Franklin Gothic Medium Cond" panose="020B0606030402020204" pitchFamily="34" charset="0"/>
                        </a:rPr>
                        <a:t> </a:t>
                      </a:r>
                      <a:r>
                        <a:rPr lang="en-US" sz="3200" u="none" strike="noStrike" baseline="0" dirty="0" err="1">
                          <a:effectLst/>
                          <a:latin typeface="Franklin Gothic Medium Cond" panose="020B0606030402020204" pitchFamily="34" charset="0"/>
                        </a:rPr>
                        <a:t>indu</a:t>
                      </a:r>
                      <a:r>
                        <a:rPr lang="en-US" sz="3200" u="none" strike="noStrike" baseline="0" dirty="0">
                          <a:effectLst/>
                          <a:latin typeface="Franklin Gothic Medium Cond" panose="020B0606030402020204" pitchFamily="34" charset="0"/>
                        </a:rPr>
                        <a:t>.</a:t>
                      </a:r>
                      <a:endParaRPr lang="en-US" sz="3200" u="none" strike="noStrike" dirty="0">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7.50%</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2458131897"/>
                  </a:ext>
                </a:extLst>
              </a:tr>
              <a:tr h="756986">
                <a:tc>
                  <a:txBody>
                    <a:bodyPr/>
                    <a:lstStyle/>
                    <a:p>
                      <a:pPr algn="ctr" fontAlgn="b"/>
                      <a:r>
                        <a:rPr lang="en-US" sz="2800" u="none" strike="noStrike" dirty="0">
                          <a:effectLst/>
                          <a:latin typeface="Franklin Gothic Medium Cond" panose="020B0606030402020204" pitchFamily="34" charset="0"/>
                        </a:rPr>
                        <a:t>All </a:t>
                      </a:r>
                      <a:r>
                        <a:rPr lang="en-US" sz="2800" u="none" strike="noStrike" dirty="0" smtClean="0">
                          <a:effectLst/>
                          <a:latin typeface="Franklin Gothic Medium Cond" panose="020B0606030402020204" pitchFamily="34" charset="0"/>
                        </a:rPr>
                        <a:t>PSL categories</a:t>
                      </a:r>
                      <a:endParaRPr lang="en-US" sz="28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4.5%</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507631512"/>
                  </a:ext>
                </a:extLst>
              </a:tr>
              <a:tr h="554856">
                <a:tc>
                  <a:txBody>
                    <a:bodyPr/>
                    <a:lstStyle/>
                    <a:p>
                      <a:pPr algn="ctr" fontAlgn="b"/>
                      <a:r>
                        <a:rPr lang="en-US" sz="3200" u="none" strike="noStrike" dirty="0">
                          <a:effectLst/>
                          <a:latin typeface="Franklin Gothic Medium Cond" panose="020B0606030402020204" pitchFamily="34" charset="0"/>
                        </a:rPr>
                        <a:t>Total PSL</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40%</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2660861523"/>
                  </a:ext>
                </a:extLst>
              </a:tr>
            </a:tbl>
          </a:graphicData>
        </a:graphic>
      </p:graphicFrame>
      <p:sp>
        <p:nvSpPr>
          <p:cNvPr id="6" name="Title 5"/>
          <p:cNvSpPr>
            <a:spLocks noGrp="1"/>
          </p:cNvSpPr>
          <p:nvPr>
            <p:ph type="title"/>
          </p:nvPr>
        </p:nvSpPr>
        <p:spPr/>
        <p:txBody>
          <a:bodyPr>
            <a:normAutofit/>
          </a:bodyPr>
          <a:lstStyle/>
          <a:p>
            <a:r>
              <a:rPr lang="en-US" dirty="0" smtClean="0"/>
              <a:t>Why PSL lending certificates?</a:t>
            </a:r>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78972" y="4128379"/>
            <a:ext cx="2064670" cy="2541706"/>
          </a:xfrm>
          <a:prstGeom prst="rect">
            <a:avLst/>
          </a:prstGeom>
        </p:spPr>
      </p:pic>
      <p:sp>
        <p:nvSpPr>
          <p:cNvPr id="5" name="Rectangular Callout 4"/>
          <p:cNvSpPr/>
          <p:nvPr/>
        </p:nvSpPr>
        <p:spPr>
          <a:xfrm>
            <a:off x="6761526" y="914400"/>
            <a:ext cx="2299562" cy="2818701"/>
          </a:xfrm>
          <a:prstGeom prst="wedgeRectCallout">
            <a:avLst>
              <a:gd name="adj1" fmla="val -2593"/>
              <a:gd name="adj2" fmla="val 6521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Our rural presence is low, how can we accomplish these internal quotas?</a:t>
            </a:r>
          </a:p>
          <a:p>
            <a:pPr algn="ctr"/>
            <a:r>
              <a:rPr lang="en-US" sz="2400" dirty="0" smtClean="0">
                <a:effectLst>
                  <a:outerShdw blurRad="38100" dist="38100" dir="2700000" algn="tl">
                    <a:srgbClr val="000000">
                      <a:alpha val="43137"/>
                    </a:srgbClr>
                  </a:outerShdw>
                </a:effectLst>
              </a:rPr>
              <a:t>RIDF: principal stuck for long term</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479699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Priority sector lending certificate (2016,Apr) </a:t>
            </a:r>
            <a:r>
              <a:rPr lang="en-US" dirty="0" smtClean="0"/>
              <a:t>technical </a:t>
            </a:r>
            <a:r>
              <a:rPr lang="en-US" dirty="0">
                <a:hlinkClick r:id="rId3"/>
              </a:rPr>
              <a:t>here</a:t>
            </a:r>
            <a:endParaRPr lang="en-US" dirty="0"/>
          </a:p>
        </p:txBody>
      </p:sp>
      <p:pic>
        <p:nvPicPr>
          <p:cNvPr id="12" name="Picture 1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668202" y="1585360"/>
            <a:ext cx="1587425" cy="1808247"/>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916" y="4373822"/>
            <a:ext cx="1817798" cy="1626929"/>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69285" y="4373821"/>
            <a:ext cx="1817798" cy="1626929"/>
          </a:xfrm>
          <a:prstGeom prst="rect">
            <a:avLst/>
          </a:prstGeom>
        </p:spPr>
      </p:pic>
      <p:sp>
        <p:nvSpPr>
          <p:cNvPr id="15" name="TextBox 14"/>
          <p:cNvSpPr txBox="1"/>
          <p:nvPr/>
        </p:nvSpPr>
        <p:spPr>
          <a:xfrm>
            <a:off x="1668202" y="3305784"/>
            <a:ext cx="1587425" cy="461665"/>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a:spAutoFit/>
          </a:bodyPr>
          <a:lstStyle/>
          <a:p>
            <a:pPr algn="ctr">
              <a:defRPr/>
            </a:pPr>
            <a:r>
              <a:rPr lang="en-US" sz="2400" dirty="0">
                <a:latin typeface="Franklin Gothic Demi Cond" panose="020B0706030402020204" pitchFamily="34" charset="0"/>
              </a:rPr>
              <a:t>20 cr. loan</a:t>
            </a:r>
          </a:p>
        </p:txBody>
      </p:sp>
      <p:sp>
        <p:nvSpPr>
          <p:cNvPr id="16" name="TextBox 15"/>
          <p:cNvSpPr txBox="1"/>
          <p:nvPr/>
        </p:nvSpPr>
        <p:spPr>
          <a:xfrm>
            <a:off x="6471353" y="3264144"/>
            <a:ext cx="1525252" cy="461665"/>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a:spAutoFit/>
          </a:bodyPr>
          <a:lstStyle/>
          <a:p>
            <a:pPr algn="ctr">
              <a:defRPr/>
            </a:pPr>
            <a:r>
              <a:rPr lang="en-US" sz="2400" dirty="0">
                <a:latin typeface="Franklin Gothic Demi Cond" panose="020B0706030402020204" pitchFamily="34" charset="0"/>
              </a:rPr>
              <a:t>16 cr. loan</a:t>
            </a:r>
          </a:p>
        </p:txBody>
      </p:sp>
      <p:sp>
        <p:nvSpPr>
          <p:cNvPr id="18" name="TextBox 17"/>
          <p:cNvSpPr txBox="1"/>
          <p:nvPr/>
        </p:nvSpPr>
        <p:spPr>
          <a:xfrm>
            <a:off x="3374323" y="4373820"/>
            <a:ext cx="5333790" cy="1292662"/>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a:spAutoFit/>
          </a:bodyPr>
          <a:lstStyle/>
          <a:p>
            <a:pPr algn="ctr">
              <a:defRPr/>
            </a:pPr>
            <a:r>
              <a:rPr lang="en-US" sz="2100" dirty="0">
                <a:latin typeface="Franklin Gothic Demi Cond" panose="020B0706030402020204" pitchFamily="34" charset="0"/>
              </a:rPr>
              <a:t>Short term accounting instrument (expire @FY)</a:t>
            </a:r>
          </a:p>
          <a:p>
            <a:pPr algn="ctr">
              <a:defRPr/>
            </a:pPr>
            <a:r>
              <a:rPr lang="en-US" sz="2100" dirty="0">
                <a:latin typeface="Franklin Gothic Demi Cond" panose="020B0706030402020204" pitchFamily="34" charset="0"/>
              </a:rPr>
              <a:t>Min. pack 25 lakh x 8=2 Cr.</a:t>
            </a:r>
          </a:p>
          <a:p>
            <a:pPr algn="ctr">
              <a:defRPr/>
            </a:pPr>
            <a:r>
              <a:rPr lang="en-US" dirty="0">
                <a:latin typeface="Franklin Gothic Demi Cond" panose="020B0706030402020204" pitchFamily="34" charset="0"/>
              </a:rPr>
              <a:t>Seller fee (Market determined; will be counted as “Misc. income of the seller bank)</a:t>
            </a:r>
          </a:p>
        </p:txBody>
      </p:sp>
      <p:sp>
        <p:nvSpPr>
          <p:cNvPr id="19" name="TextBox 18"/>
          <p:cNvSpPr txBox="1"/>
          <p:nvPr/>
        </p:nvSpPr>
        <p:spPr>
          <a:xfrm>
            <a:off x="1786898" y="3496070"/>
            <a:ext cx="1587425" cy="461665"/>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algn="ctr">
              <a:defRPr/>
            </a:pPr>
            <a:r>
              <a:rPr lang="en-US" sz="2400" dirty="0">
                <a:latin typeface="Franklin Gothic Demi Cond" panose="020B0706030402020204" pitchFamily="34" charset="0"/>
              </a:rPr>
              <a:t>18 cr. loan</a:t>
            </a:r>
          </a:p>
        </p:txBody>
      </p:sp>
      <p:sp>
        <p:nvSpPr>
          <p:cNvPr id="20" name="TextBox 19"/>
          <p:cNvSpPr txBox="1"/>
          <p:nvPr/>
        </p:nvSpPr>
        <p:spPr>
          <a:xfrm>
            <a:off x="6590049" y="3454430"/>
            <a:ext cx="1525252" cy="461665"/>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algn="ctr">
              <a:defRPr/>
            </a:pPr>
            <a:r>
              <a:rPr lang="en-US" sz="2400" dirty="0">
                <a:latin typeface="Franklin Gothic Demi Cond" panose="020B0706030402020204" pitchFamily="34" charset="0"/>
              </a:rPr>
              <a:t>18 cr. loan</a:t>
            </a:r>
          </a:p>
        </p:txBody>
      </p:sp>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78606" y="2902925"/>
            <a:ext cx="1165394" cy="1682880"/>
          </a:xfrm>
          <a:prstGeom prst="rect">
            <a:avLst/>
          </a:prstGeom>
        </p:spPr>
      </p:pic>
      <p:pic>
        <p:nvPicPr>
          <p:cNvPr id="22" name="Picture 2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485213" y="2247598"/>
            <a:ext cx="2857899" cy="614448"/>
          </a:xfrm>
          <a:prstGeom prst="rect">
            <a:avLst/>
          </a:prstGeom>
        </p:spPr>
      </p:pic>
      <p:sp>
        <p:nvSpPr>
          <p:cNvPr id="23" name="TextBox 22"/>
          <p:cNvSpPr txBox="1"/>
          <p:nvPr/>
        </p:nvSpPr>
        <p:spPr>
          <a:xfrm>
            <a:off x="4305895" y="2335531"/>
            <a:ext cx="1587425"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a:pPr>
            <a:r>
              <a:rPr lang="en-US" sz="2400" dirty="0">
                <a:solidFill>
                  <a:schemeClr val="bg1"/>
                </a:solidFill>
                <a:latin typeface="Franklin Gothic Demi Cond" panose="020B0706030402020204" pitchFamily="34" charset="0"/>
              </a:rPr>
              <a:t>RBI E-</a:t>
            </a:r>
            <a:r>
              <a:rPr lang="en-US" sz="2400" dirty="0" err="1">
                <a:solidFill>
                  <a:schemeClr val="bg1"/>
                </a:solidFill>
                <a:latin typeface="Franklin Gothic Demi Cond" panose="020B0706030402020204" pitchFamily="34" charset="0"/>
              </a:rPr>
              <a:t>Kuber</a:t>
            </a:r>
            <a:endParaRPr lang="en-US" sz="2400" dirty="0">
              <a:solidFill>
                <a:schemeClr val="bg1"/>
              </a:solidFill>
              <a:latin typeface="Franklin Gothic Demi Cond" panose="020B0706030402020204" pitchFamily="34" charset="0"/>
            </a:endParaRPr>
          </a:p>
        </p:txBody>
      </p:sp>
      <p:sp>
        <p:nvSpPr>
          <p:cNvPr id="24" name="TextBox 23"/>
          <p:cNvSpPr txBox="1"/>
          <p:nvPr/>
        </p:nvSpPr>
        <p:spPr>
          <a:xfrm rot="19431698">
            <a:off x="142705" y="2793443"/>
            <a:ext cx="1587425" cy="1200329"/>
          </a:xfrm>
          <a:prstGeom prst="homePlate">
            <a:avLst>
              <a:gd name="adj" fmla="val 17927"/>
            </a:avLst>
          </a:prstGeom>
        </p:spPr>
        <p:style>
          <a:lnRef idx="3">
            <a:schemeClr val="lt1"/>
          </a:lnRef>
          <a:fillRef idx="1">
            <a:schemeClr val="accent4"/>
          </a:fillRef>
          <a:effectRef idx="1">
            <a:schemeClr val="accent4"/>
          </a:effectRef>
          <a:fontRef idx="minor">
            <a:schemeClr val="lt1"/>
          </a:fontRef>
        </p:style>
        <p:txBody>
          <a:bodyPr wrap="square">
            <a:spAutoFit/>
          </a:bodyPr>
          <a:lstStyle/>
          <a:p>
            <a:pPr algn="ctr">
              <a:defRPr/>
            </a:pPr>
            <a:r>
              <a:rPr lang="en-US" sz="2400" dirty="0">
                <a:latin typeface="Franklin Gothic Demi Cond" panose="020B0706030402020204" pitchFamily="34" charset="0"/>
              </a:rPr>
              <a:t>Credit Risk</a:t>
            </a:r>
          </a:p>
          <a:p>
            <a:pPr algn="ctr">
              <a:defRPr/>
            </a:pPr>
            <a:r>
              <a:rPr lang="en-US" sz="2400" dirty="0">
                <a:latin typeface="Franklin Gothic Demi Cond" panose="020B0706030402020204" pitchFamily="34" charset="0"/>
              </a:rPr>
              <a:t>Assets</a:t>
            </a:r>
          </a:p>
          <a:p>
            <a:pPr algn="ctr">
              <a:defRPr/>
            </a:pPr>
            <a:r>
              <a:rPr lang="en-US" sz="2400" dirty="0">
                <a:latin typeface="Franklin Gothic Demi Cond" panose="020B0706030402020204" pitchFamily="34" charset="0"/>
              </a:rPr>
              <a:t>Cash flow</a:t>
            </a:r>
          </a:p>
        </p:txBody>
      </p:sp>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471353" y="1365341"/>
            <a:ext cx="1565002" cy="1926591"/>
          </a:xfrm>
          <a:prstGeom prst="rect">
            <a:avLst/>
          </a:prstGeom>
        </p:spPr>
      </p:pic>
      <p:sp>
        <p:nvSpPr>
          <p:cNvPr id="3" name="Rectangular Callout 2"/>
          <p:cNvSpPr/>
          <p:nvPr/>
        </p:nvSpPr>
        <p:spPr>
          <a:xfrm>
            <a:off x="3485213" y="864066"/>
            <a:ext cx="3200813" cy="1031846"/>
          </a:xfrm>
          <a:prstGeom prst="wedgeRectCallout">
            <a:avLst>
              <a:gd name="adj1" fmla="val -66808"/>
              <a:gd name="adj2" fmla="val 3160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RG “</a:t>
            </a:r>
            <a:r>
              <a:rPr lang="en-US" sz="2400" dirty="0" err="1" smtClean="0">
                <a:effectLst>
                  <a:outerShdw blurRad="38100" dist="38100" dir="2700000" algn="tl">
                    <a:srgbClr val="000000">
                      <a:alpha val="43137"/>
                    </a:srgbClr>
                  </a:outerShdw>
                </a:effectLst>
              </a:rPr>
              <a:t>humse</a:t>
            </a:r>
            <a:r>
              <a:rPr lang="en-US" sz="2400" dirty="0" smtClean="0">
                <a:effectLst>
                  <a:outerShdw blurRad="38100" dist="38100" dir="2700000" algn="tl">
                    <a:srgbClr val="000000">
                      <a:alpha val="43137"/>
                    </a:srgbClr>
                  </a:outerShdw>
                </a:effectLst>
              </a:rPr>
              <a:t> PSL-Quota </a:t>
            </a:r>
            <a:r>
              <a:rPr lang="en-US" sz="2400" dirty="0" err="1" smtClean="0">
                <a:effectLst>
                  <a:outerShdw blurRad="38100" dist="38100" dir="2700000" algn="tl">
                    <a:srgbClr val="000000">
                      <a:alpha val="43137"/>
                    </a:srgbClr>
                  </a:outerShdw>
                </a:effectLst>
              </a:rPr>
              <a:t>karid</a:t>
            </a:r>
            <a:r>
              <a:rPr lang="en-US" sz="2400" dirty="0" smtClean="0">
                <a:effectLst>
                  <a:outerShdw blurRad="38100" dist="38100" dir="2700000" algn="tl">
                    <a:srgbClr val="000000">
                      <a:alpha val="43137"/>
                    </a:srgbClr>
                  </a:outerShdw>
                </a:effectLst>
              </a:rPr>
              <a:t>-lo YOJANA”</a:t>
            </a:r>
            <a:endParaRPr lang="en-US" sz="2400" dirty="0">
              <a:effectLst>
                <a:outerShdw blurRad="38100" dist="38100" dir="2700000" algn="tl">
                  <a:srgbClr val="000000">
                    <a:alpha val="43137"/>
                  </a:srgbClr>
                </a:outerShdw>
              </a:effectLst>
            </a:endParaRPr>
          </a:p>
        </p:txBody>
      </p:sp>
      <p:sp>
        <p:nvSpPr>
          <p:cNvPr id="4" name="Rectangle 3"/>
          <p:cNvSpPr/>
          <p:nvPr/>
        </p:nvSpPr>
        <p:spPr>
          <a:xfrm>
            <a:off x="1317072" y="6065240"/>
            <a:ext cx="7826928" cy="63756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t>Suppose in PSL- each bank had to give 18 cr. Each to farmers?</a:t>
            </a:r>
            <a:endParaRPr lang="en-US" sz="2400" dirty="0"/>
          </a:p>
        </p:txBody>
      </p:sp>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899" y="777212"/>
            <a:ext cx="1661689" cy="1636181"/>
          </a:xfrm>
          <a:prstGeom prst="rect">
            <a:avLst/>
          </a:prstGeom>
        </p:spPr>
      </p:pic>
    </p:spTree>
    <p:extLst>
      <p:ext uri="{BB962C8B-B14F-4D97-AF65-F5344CB8AC3E}">
        <p14:creationId xmlns:p14="http://schemas.microsoft.com/office/powerpoint/2010/main" val="40414183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0-#ppt_w/2"/>
                                          </p:val>
                                        </p:tav>
                                        <p:tav tm="100000">
                                          <p:val>
                                            <p:strVal val="#ppt_x"/>
                                          </p:val>
                                        </p:tav>
                                      </p:tavLst>
                                    </p:anim>
                                    <p:anim calcmode="lin" valueType="num">
                                      <p:cBhvr additive="base">
                                        <p:cTn id="13" dur="500" fill="hold"/>
                                        <p:tgtEl>
                                          <p:spTgt spid="22"/>
                                        </p:tgtEl>
                                        <p:attrNameLst>
                                          <p:attrName>ppt_y</p:attrName>
                                        </p:attrNameLst>
                                      </p:cBhvr>
                                      <p:tavLst>
                                        <p:tav tm="0">
                                          <p:val>
                                            <p:strVal val="0-#ppt_h/2"/>
                                          </p:val>
                                        </p:tav>
                                        <p:tav tm="100000">
                                          <p:val>
                                            <p:strVal val="#ppt_y"/>
                                          </p:val>
                                        </p:tav>
                                      </p:tavLst>
                                    </p:anim>
                                  </p:childTnLst>
                                </p:cTn>
                              </p:par>
                              <p:par>
                                <p:cTn id="14" presetID="2" presetClass="entr" presetSubtype="9"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0-#ppt_w/2"/>
                                          </p:val>
                                        </p:tav>
                                        <p:tav tm="100000">
                                          <p:val>
                                            <p:strVal val="#ppt_x"/>
                                          </p:val>
                                        </p:tav>
                                      </p:tavLst>
                                    </p:anim>
                                    <p:anim calcmode="lin" valueType="num">
                                      <p:cBhvr additive="base">
                                        <p:cTn id="17" dur="500" fill="hold"/>
                                        <p:tgtEl>
                                          <p:spTgt spid="23"/>
                                        </p:tgtEl>
                                        <p:attrNameLst>
                                          <p:attrName>ppt_y</p:attrName>
                                        </p:attrNameLst>
                                      </p:cBhvr>
                                      <p:tavLst>
                                        <p:tav tm="0">
                                          <p:val>
                                            <p:strVal val="0-#ppt_h/2"/>
                                          </p:val>
                                        </p:tav>
                                        <p:tav tm="100000">
                                          <p:val>
                                            <p:strVal val="#ppt_y"/>
                                          </p:val>
                                        </p:tav>
                                      </p:tavLst>
                                    </p:anim>
                                  </p:childTnLst>
                                </p:cTn>
                              </p:par>
                              <p:par>
                                <p:cTn id="18" presetID="2" presetClass="entr" presetSubtype="9"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0-#ppt_w/2"/>
                                          </p:val>
                                        </p:tav>
                                        <p:tav tm="100000">
                                          <p:val>
                                            <p:strVal val="#ppt_x"/>
                                          </p:val>
                                        </p:tav>
                                      </p:tavLst>
                                    </p:anim>
                                    <p:anim calcmode="lin" valueType="num">
                                      <p:cBhvr additive="base">
                                        <p:cTn id="21"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inVertical)">
                                      <p:cBhvr>
                                        <p:cTn id="26" dur="500"/>
                                        <p:tgtEl>
                                          <p:spTgt spid="19"/>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arn(inVertical)">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3" grpId="0" animBg="1"/>
      <p:bldP spid="24" grpId="0" animBg="1"/>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
          <p:cNvGraphicFramePr>
            <a:graphicFrameLocks noGrp="1"/>
          </p:cNvGraphicFramePr>
          <p:nvPr>
            <p:ph idx="1"/>
            <p:extLst>
              <p:ext uri="{D42A27DB-BD31-4B8C-83A1-F6EECF244321}">
                <p14:modId xmlns:p14="http://schemas.microsoft.com/office/powerpoint/2010/main" val="2378696401"/>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smtClean="0"/>
              <a:t>Priority sector lending certificate</a:t>
            </a:r>
            <a:endParaRPr lang="en-US" dirty="0"/>
          </a:p>
        </p:txBody>
      </p:sp>
      <p:pic>
        <p:nvPicPr>
          <p:cNvPr id="4" name="Picture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080767" y="6227763"/>
            <a:ext cx="2857899" cy="614448"/>
          </a:xfrm>
          <a:prstGeom prst="rect">
            <a:avLst/>
          </a:prstGeom>
          <a:solidFill>
            <a:schemeClr val="tx1"/>
          </a:solidFill>
        </p:spPr>
      </p:pic>
      <p:sp>
        <p:nvSpPr>
          <p:cNvPr id="6" name="TextBox 5"/>
          <p:cNvSpPr txBox="1"/>
          <p:nvPr/>
        </p:nvSpPr>
        <p:spPr>
          <a:xfrm>
            <a:off x="3901449" y="6315696"/>
            <a:ext cx="1587425" cy="4616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a:pPr>
            <a:r>
              <a:rPr lang="en-US" sz="2400" dirty="0">
                <a:solidFill>
                  <a:schemeClr val="bg1"/>
                </a:solidFill>
                <a:latin typeface="Franklin Gothic Demi Cond" panose="020B0706030402020204" pitchFamily="34" charset="0"/>
              </a:rPr>
              <a:t>RBI E-</a:t>
            </a:r>
            <a:r>
              <a:rPr lang="en-US" sz="2400" dirty="0" err="1">
                <a:solidFill>
                  <a:schemeClr val="bg1"/>
                </a:solidFill>
                <a:latin typeface="Franklin Gothic Demi Cond" panose="020B0706030402020204" pitchFamily="34" charset="0"/>
              </a:rPr>
              <a:t>Kuber</a:t>
            </a:r>
            <a:endParaRPr lang="en-US" sz="24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13862228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61EAB2CE-13E6-4FC8-9E17-09478758BDDC}"/>
                                            </p:graphicEl>
                                          </p:spTgt>
                                        </p:tgtEl>
                                        <p:attrNameLst>
                                          <p:attrName>style.visibility</p:attrName>
                                        </p:attrNameLst>
                                      </p:cBhvr>
                                      <p:to>
                                        <p:strVal val="visible"/>
                                      </p:to>
                                    </p:set>
                                    <p:animEffect transition="in" filter="fade">
                                      <p:cBhvr>
                                        <p:cTn id="7" dur="500"/>
                                        <p:tgtEl>
                                          <p:spTgt spid="5">
                                            <p:graphicEl>
                                              <a:dgm id="{61EAB2CE-13E6-4FC8-9E17-09478758BDD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32A7BCB5-3CC2-484E-B50D-3143AA372E4F}"/>
                                            </p:graphicEl>
                                          </p:spTgt>
                                        </p:tgtEl>
                                        <p:attrNameLst>
                                          <p:attrName>style.visibility</p:attrName>
                                        </p:attrNameLst>
                                      </p:cBhvr>
                                      <p:to>
                                        <p:strVal val="visible"/>
                                      </p:to>
                                    </p:set>
                                    <p:animEffect transition="in" filter="fade">
                                      <p:cBhvr>
                                        <p:cTn id="12" dur="500"/>
                                        <p:tgtEl>
                                          <p:spTgt spid="5">
                                            <p:graphicEl>
                                              <a:dgm id="{32A7BCB5-3CC2-484E-B50D-3143AA372E4F}"/>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04DA9CE1-00D8-45ED-B8C2-E28353A9FC98}"/>
                                            </p:graphicEl>
                                          </p:spTgt>
                                        </p:tgtEl>
                                        <p:attrNameLst>
                                          <p:attrName>style.visibility</p:attrName>
                                        </p:attrNameLst>
                                      </p:cBhvr>
                                      <p:to>
                                        <p:strVal val="visible"/>
                                      </p:to>
                                    </p:set>
                                    <p:animEffect transition="in" filter="fade">
                                      <p:cBhvr>
                                        <p:cTn id="17" dur="500"/>
                                        <p:tgtEl>
                                          <p:spTgt spid="5">
                                            <p:graphicEl>
                                              <a:dgm id="{04DA9CE1-00D8-45ED-B8C2-E28353A9FC9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782A0799-FA12-42E7-9697-3E5C18E6B6B7}"/>
                                            </p:graphicEl>
                                          </p:spTgt>
                                        </p:tgtEl>
                                        <p:attrNameLst>
                                          <p:attrName>style.visibility</p:attrName>
                                        </p:attrNameLst>
                                      </p:cBhvr>
                                      <p:to>
                                        <p:strVal val="visible"/>
                                      </p:to>
                                    </p:set>
                                    <p:animEffect transition="in" filter="fade">
                                      <p:cBhvr>
                                        <p:cTn id="22" dur="500"/>
                                        <p:tgtEl>
                                          <p:spTgt spid="5">
                                            <p:graphicEl>
                                              <a:dgm id="{782A0799-FA12-42E7-9697-3E5C18E6B6B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9"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3988" y="453006"/>
          <a:ext cx="7421271" cy="6761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sz="2400" dirty="0" smtClean="0"/>
              <a:t>Selective credit control : “Distribution” of credit</a:t>
            </a:r>
            <a:endParaRPr lang="en-US" sz="2400" dirty="0"/>
          </a:p>
        </p:txBody>
      </p:sp>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306383" y="5214448"/>
            <a:ext cx="2161297" cy="1450771"/>
          </a:xfrm>
          <a:prstGeom prst="rect">
            <a:avLst/>
          </a:prstGeom>
        </p:spPr>
      </p:pic>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43307" y="1016558"/>
            <a:ext cx="1700693" cy="1275520"/>
          </a:xfrm>
          <a:prstGeom prst="rect">
            <a:avLst/>
          </a:prstGeom>
        </p:spPr>
      </p:pic>
      <p:pic>
        <p:nvPicPr>
          <p:cNvPr id="5" name="Picture 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820249" y="2082977"/>
            <a:ext cx="2499920" cy="1696375"/>
          </a:xfrm>
          <a:prstGeom prst="rect">
            <a:avLst/>
          </a:prstGeom>
        </p:spPr>
      </p:pic>
      <p:pic>
        <p:nvPicPr>
          <p:cNvPr id="8" name="Picture 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306383" y="3447235"/>
            <a:ext cx="1974539" cy="1767213"/>
          </a:xfrm>
          <a:prstGeom prst="rect">
            <a:avLst/>
          </a:prstGeom>
        </p:spPr>
      </p:pic>
      <p:pic>
        <p:nvPicPr>
          <p:cNvPr id="9" name="Picture 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237065" y="829597"/>
            <a:ext cx="1462481" cy="1462481"/>
          </a:xfrm>
          <a:prstGeom prst="rect">
            <a:avLst/>
          </a:prstGeom>
        </p:spPr>
      </p:pic>
      <p:pic>
        <p:nvPicPr>
          <p:cNvPr id="12" name="Picture 1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317407" y="3691156"/>
            <a:ext cx="1279373" cy="1279373"/>
          </a:xfrm>
          <a:prstGeom prst="rect">
            <a:avLst/>
          </a:prstGeom>
        </p:spPr>
      </p:pic>
      <p:sp>
        <p:nvSpPr>
          <p:cNvPr id="10" name="Rectangular Callout 9"/>
          <p:cNvSpPr/>
          <p:nvPr/>
        </p:nvSpPr>
        <p:spPr>
          <a:xfrm>
            <a:off x="1543575" y="5553939"/>
            <a:ext cx="3179427" cy="1199199"/>
          </a:xfrm>
          <a:prstGeom prst="wedgeRectCallout">
            <a:avLst>
              <a:gd name="adj1" fmla="val 71515"/>
              <a:gd name="adj2" fmla="val -11380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In “</a:t>
            </a:r>
            <a:r>
              <a:rPr lang="en-US" sz="2400" dirty="0" err="1" smtClean="0">
                <a:effectLst>
                  <a:outerShdw blurRad="38100" dist="38100" dir="2700000" algn="tl">
                    <a:srgbClr val="000000">
                      <a:alpha val="43137"/>
                    </a:srgbClr>
                  </a:outerShdw>
                </a:effectLst>
              </a:rPr>
              <a:t>rationing”..if</a:t>
            </a:r>
            <a:r>
              <a:rPr lang="en-US" sz="2400" dirty="0" smtClean="0">
                <a:effectLst>
                  <a:outerShdw blurRad="38100" dist="38100" dir="2700000" algn="tl">
                    <a:srgbClr val="000000">
                      <a:alpha val="43137"/>
                    </a:srgbClr>
                  </a:outerShdw>
                </a:effectLst>
              </a:rPr>
              <a:t> “subsidy” given then fiscal policy starts to overlap</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41568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cstate="email">
            <a:extLst>
              <a:ext uri="{28A0092B-C50C-407E-A947-70E740481C1C}">
                <a14:useLocalDpi xmlns:a14="http://schemas.microsoft.com/office/drawing/2010/main"/>
              </a:ext>
            </a:extLst>
          </a:blip>
          <a:stretch>
            <a:fillRect/>
          </a:stretch>
        </p:blipFill>
        <p:spPr>
          <a:xfrm>
            <a:off x="6664325" y="3648678"/>
            <a:ext cx="2305050" cy="1813306"/>
          </a:xfrm>
        </p:spPr>
      </p:pic>
      <p:sp>
        <p:nvSpPr>
          <p:cNvPr id="5" name="Content Placeholder 4"/>
          <p:cNvSpPr>
            <a:spLocks noGrp="1"/>
          </p:cNvSpPr>
          <p:nvPr>
            <p:ph idx="1"/>
          </p:nvPr>
        </p:nvSpPr>
        <p:spPr/>
        <p:txBody>
          <a:bodyPr/>
          <a:lstStyle/>
          <a:p>
            <a:r>
              <a:rPr lang="en-US" dirty="0" smtClean="0">
                <a:solidFill>
                  <a:srgbClr val="FFC000"/>
                </a:solidFill>
              </a:rPr>
              <a:t>1968: </a:t>
            </a:r>
            <a:r>
              <a:rPr lang="en-US" dirty="0" smtClean="0"/>
              <a:t>Export credit interest subsidy</a:t>
            </a:r>
          </a:p>
          <a:p>
            <a:r>
              <a:rPr lang="en-US" dirty="0" smtClean="0">
                <a:solidFill>
                  <a:srgbClr val="FFC000"/>
                </a:solidFill>
              </a:rPr>
              <a:t>1972: </a:t>
            </a:r>
            <a:r>
              <a:rPr lang="en-US" dirty="0" smtClean="0"/>
              <a:t>Differential interest rate scheme in PSB: for low income groups</a:t>
            </a:r>
          </a:p>
          <a:p>
            <a:r>
              <a:rPr lang="en-US" dirty="0" smtClean="0">
                <a:solidFill>
                  <a:srgbClr val="FFC000"/>
                </a:solidFill>
              </a:rPr>
              <a:t>2006: </a:t>
            </a:r>
            <a:r>
              <a:rPr lang="en-US" dirty="0" smtClean="0"/>
              <a:t>Interest subvention scheme for farmers (7-3=4%)</a:t>
            </a:r>
          </a:p>
          <a:p>
            <a:r>
              <a:rPr lang="en-US" dirty="0" smtClean="0">
                <a:solidFill>
                  <a:srgbClr val="FFC000"/>
                </a:solidFill>
              </a:rPr>
              <a:t>2016: </a:t>
            </a:r>
            <a:r>
              <a:rPr lang="en-US" dirty="0" smtClean="0"/>
              <a:t>Interest subvention Home loans (post-demonetization)</a:t>
            </a:r>
            <a:endParaRPr lang="en-US" dirty="0"/>
          </a:p>
        </p:txBody>
      </p:sp>
      <p:sp>
        <p:nvSpPr>
          <p:cNvPr id="4" name="Title 3"/>
          <p:cNvSpPr>
            <a:spLocks noGrp="1"/>
          </p:cNvSpPr>
          <p:nvPr>
            <p:ph type="title"/>
          </p:nvPr>
        </p:nvSpPr>
        <p:spPr/>
        <p:txBody>
          <a:bodyPr/>
          <a:lstStyle/>
          <a:p>
            <a:r>
              <a:rPr lang="en-US" dirty="0" smtClean="0"/>
              <a:t>Credit “Rationing”</a:t>
            </a:r>
            <a:br>
              <a:rPr lang="en-US" dirty="0" smtClean="0"/>
            </a:br>
            <a:r>
              <a:rPr lang="en-US" dirty="0" smtClean="0"/>
              <a:t>fiscal policy encroaches on monetary policy</a:t>
            </a:r>
            <a:endParaRPr lang="en-US" dirty="0"/>
          </a:p>
        </p:txBody>
      </p:sp>
      <p:sp>
        <p:nvSpPr>
          <p:cNvPr id="6" name="Text Placeholder 5"/>
          <p:cNvSpPr>
            <a:spLocks noGrp="1"/>
          </p:cNvSpPr>
          <p:nvPr>
            <p:ph type="body" sz="quarter" idx="13"/>
          </p:nvPr>
        </p:nvSpPr>
        <p:spPr/>
        <p:txBody>
          <a:bodyPr/>
          <a:lstStyle/>
          <a:p>
            <a:r>
              <a:rPr lang="en-US" smtClean="0"/>
              <a:t>Qualitative tools</a:t>
            </a:r>
            <a:endParaRPr lang="en-US" dirty="0"/>
          </a:p>
        </p:txBody>
      </p:sp>
    </p:spTree>
    <p:extLst>
      <p:ext uri="{BB962C8B-B14F-4D97-AF65-F5344CB8AC3E}">
        <p14:creationId xmlns:p14="http://schemas.microsoft.com/office/powerpoint/2010/main" val="31313453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53988" y="914400"/>
          <a:ext cx="8797925" cy="5313363"/>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WHY SELECTIVE CREDIT CONTROL?</a:t>
            </a:r>
            <a:endParaRPr lang="en-US" dirty="0"/>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95976" y="2213579"/>
            <a:ext cx="1532963" cy="2348896"/>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52772" y="994209"/>
            <a:ext cx="1219370" cy="1219370"/>
          </a:xfrm>
          <a:prstGeom prst="rect">
            <a:avLst/>
          </a:prstGeom>
        </p:spPr>
      </p:pic>
      <p:sp>
        <p:nvSpPr>
          <p:cNvPr id="5" name="Pentagon 4"/>
          <p:cNvSpPr/>
          <p:nvPr/>
        </p:nvSpPr>
        <p:spPr>
          <a:xfrm rot="758540">
            <a:off x="6923590" y="4920369"/>
            <a:ext cx="2091228" cy="1371600"/>
          </a:xfrm>
          <a:prstGeom prst="homePlate">
            <a:avLst>
              <a:gd name="adj" fmla="val 230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effectLst>
                  <a:outerShdw blurRad="38100" dist="38100" dir="2700000" algn="tl">
                    <a:srgbClr val="000000">
                      <a:alpha val="43137"/>
                    </a:srgbClr>
                  </a:outerShdw>
                </a:effectLst>
              </a:rPr>
              <a:t>Nationalization</a:t>
            </a:r>
          </a:p>
          <a:p>
            <a:pPr algn="ctr"/>
            <a:r>
              <a:rPr lang="en-US" sz="2400" dirty="0" smtClean="0">
                <a:effectLst>
                  <a:outerShdw blurRad="38100" dist="38100" dir="2700000" algn="tl">
                    <a:srgbClr val="000000">
                      <a:alpha val="43137"/>
                    </a:srgbClr>
                  </a:outerShdw>
                </a:effectLst>
              </a:rPr>
              <a:t>‘69 (14 banks)</a:t>
            </a:r>
          </a:p>
          <a:p>
            <a:pPr algn="ctr"/>
            <a:r>
              <a:rPr lang="en-US" sz="2400" dirty="0" smtClean="0">
                <a:effectLst>
                  <a:outerShdw blurRad="38100" dist="38100" dir="2700000" algn="tl">
                    <a:srgbClr val="000000">
                      <a:alpha val="43137"/>
                    </a:srgbClr>
                  </a:outerShdw>
                </a:effectLst>
              </a:rPr>
              <a:t>‘80 (6 banks)</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97541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fade">
                                      <p:cBhvr>
                                        <p:cTn id="12" dur="500"/>
                                        <p:tgtEl>
                                          <p:spTgt spid="6">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fade">
                                      <p:cBhvr>
                                        <p:cTn id="17" dur="500"/>
                                        <p:tgtEl>
                                          <p:spTgt spid="6">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chart seriesIdx="-4" categoryIdx="2" bldStep="category"/>
                                            </p:graphicEl>
                                          </p:spTgt>
                                        </p:tgtEl>
                                        <p:attrNameLst>
                                          <p:attrName>style.visibility</p:attrName>
                                        </p:attrNameLst>
                                      </p:cBhvr>
                                      <p:to>
                                        <p:strVal val="visible"/>
                                      </p:to>
                                    </p:set>
                                    <p:animEffect transition="in" filter="fade">
                                      <p:cBhvr>
                                        <p:cTn id="22" dur="500"/>
                                        <p:tgtEl>
                                          <p:spTgt spid="6">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80">
                                          <p:stCondLst>
                                            <p:cond delay="0"/>
                                          </p:stCondLst>
                                        </p:cTn>
                                        <p:tgtEl>
                                          <p:spTgt spid="5"/>
                                        </p:tgtEl>
                                      </p:cBhvr>
                                    </p:animEffect>
                                    <p:anim calcmode="lin" valueType="num">
                                      <p:cBhvr>
                                        <p:cTn id="2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3" dur="26">
                                          <p:stCondLst>
                                            <p:cond delay="650"/>
                                          </p:stCondLst>
                                        </p:cTn>
                                        <p:tgtEl>
                                          <p:spTgt spid="5"/>
                                        </p:tgtEl>
                                      </p:cBhvr>
                                      <p:to x="100000" y="60000"/>
                                    </p:animScale>
                                    <p:animScale>
                                      <p:cBhvr>
                                        <p:cTn id="34" dur="166" decel="50000">
                                          <p:stCondLst>
                                            <p:cond delay="676"/>
                                          </p:stCondLst>
                                        </p:cTn>
                                        <p:tgtEl>
                                          <p:spTgt spid="5"/>
                                        </p:tgtEl>
                                      </p:cBhvr>
                                      <p:to x="100000" y="100000"/>
                                    </p:animScale>
                                    <p:animScale>
                                      <p:cBhvr>
                                        <p:cTn id="35" dur="26">
                                          <p:stCondLst>
                                            <p:cond delay="1312"/>
                                          </p:stCondLst>
                                        </p:cTn>
                                        <p:tgtEl>
                                          <p:spTgt spid="5"/>
                                        </p:tgtEl>
                                      </p:cBhvr>
                                      <p:to x="100000" y="80000"/>
                                    </p:animScale>
                                    <p:animScale>
                                      <p:cBhvr>
                                        <p:cTn id="36" dur="166" decel="50000">
                                          <p:stCondLst>
                                            <p:cond delay="1338"/>
                                          </p:stCondLst>
                                        </p:cTn>
                                        <p:tgtEl>
                                          <p:spTgt spid="5"/>
                                        </p:tgtEl>
                                      </p:cBhvr>
                                      <p:to x="100000" y="100000"/>
                                    </p:animScale>
                                    <p:animScale>
                                      <p:cBhvr>
                                        <p:cTn id="37" dur="26">
                                          <p:stCondLst>
                                            <p:cond delay="1642"/>
                                          </p:stCondLst>
                                        </p:cTn>
                                        <p:tgtEl>
                                          <p:spTgt spid="5"/>
                                        </p:tgtEl>
                                      </p:cBhvr>
                                      <p:to x="100000" y="90000"/>
                                    </p:animScale>
                                    <p:animScale>
                                      <p:cBhvr>
                                        <p:cTn id="38" dur="166" decel="50000">
                                          <p:stCondLst>
                                            <p:cond delay="1668"/>
                                          </p:stCondLst>
                                        </p:cTn>
                                        <p:tgtEl>
                                          <p:spTgt spid="5"/>
                                        </p:tgtEl>
                                      </p:cBhvr>
                                      <p:to x="100000" y="100000"/>
                                    </p:animScale>
                                    <p:animScale>
                                      <p:cBhvr>
                                        <p:cTn id="39" dur="26">
                                          <p:stCondLst>
                                            <p:cond delay="1808"/>
                                          </p:stCondLst>
                                        </p:cTn>
                                        <p:tgtEl>
                                          <p:spTgt spid="5"/>
                                        </p:tgtEl>
                                      </p:cBhvr>
                                      <p:to x="100000" y="95000"/>
                                    </p:animScale>
                                    <p:animScale>
                                      <p:cBhvr>
                                        <p:cTn id="4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category"/>
        </p:bldSub>
      </p:bldGraphic>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549289924"/>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p:txBody>
          <a:bodyPr/>
          <a:lstStyle/>
          <a:p>
            <a:r>
              <a:rPr lang="en-US" dirty="0" smtClean="0"/>
              <a:t>Interest Subvention scheme (ISS)</a:t>
            </a:r>
            <a:endParaRPr lang="en-US" dirty="0"/>
          </a:p>
        </p:txBody>
      </p:sp>
      <p:graphicFrame>
        <p:nvGraphicFramePr>
          <p:cNvPr id="8" name="Diagram 7"/>
          <p:cNvGraphicFramePr/>
          <p:nvPr>
            <p:extLst>
              <p:ext uri="{D42A27DB-BD31-4B8C-83A1-F6EECF244321}">
                <p14:modId xmlns:p14="http://schemas.microsoft.com/office/powerpoint/2010/main" val="3394936682"/>
              </p:ext>
            </p:extLst>
          </p:nvPr>
        </p:nvGraphicFramePr>
        <p:xfrm>
          <a:off x="4812484" y="1652630"/>
          <a:ext cx="4239238" cy="27725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 name="Picture 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259426" y="5236785"/>
            <a:ext cx="1811413" cy="1621215"/>
          </a:xfrm>
          <a:prstGeom prst="rect">
            <a:avLst/>
          </a:prstGeom>
        </p:spPr>
      </p:pic>
      <p:pic>
        <p:nvPicPr>
          <p:cNvPr id="4" name="Picture 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97062" y="3908240"/>
            <a:ext cx="2438400" cy="2438400"/>
          </a:xfrm>
          <a:prstGeom prst="rect">
            <a:avLst/>
          </a:prstGeom>
        </p:spPr>
      </p:pic>
    </p:spTree>
    <p:extLst>
      <p:ext uri="{BB962C8B-B14F-4D97-AF65-F5344CB8AC3E}">
        <p14:creationId xmlns:p14="http://schemas.microsoft.com/office/powerpoint/2010/main" val="4702433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Agriculture loan targets: “Incrementalism”</a:t>
            </a:r>
            <a:endParaRPr lang="en-US" dirty="0"/>
          </a:p>
        </p:txBody>
      </p:sp>
      <p:graphicFrame>
        <p:nvGraphicFramePr>
          <p:cNvPr id="14" name="Content Placeholder 13"/>
          <p:cNvGraphicFramePr>
            <a:graphicFrameLocks noGrp="1"/>
          </p:cNvGraphicFramePr>
          <p:nvPr>
            <p:ph idx="1"/>
            <p:extLst>
              <p:ext uri="{D42A27DB-BD31-4B8C-83A1-F6EECF244321}">
                <p14:modId xmlns:p14="http://schemas.microsoft.com/office/powerpoint/2010/main" val="3787277293"/>
              </p:ext>
            </p:extLst>
          </p:nvPr>
        </p:nvGraphicFramePr>
        <p:xfrm>
          <a:off x="173037" y="864665"/>
          <a:ext cx="8797925" cy="3875115"/>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52280" y="2402109"/>
            <a:ext cx="933371" cy="1333387"/>
          </a:xfrm>
          <a:prstGeom prst="rect">
            <a:avLst/>
          </a:prstGeom>
        </p:spPr>
      </p:pic>
      <p:sp>
        <p:nvSpPr>
          <p:cNvPr id="17" name="Rectangle 16"/>
          <p:cNvSpPr/>
          <p:nvPr/>
        </p:nvSpPr>
        <p:spPr>
          <a:xfrm>
            <a:off x="906011" y="4739780"/>
            <a:ext cx="7807165" cy="178411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en-US" sz="3600" dirty="0">
                <a:effectLst>
                  <a:outerShdw blurRad="38100" dist="38100" dir="2700000" algn="tl">
                    <a:srgbClr val="000000">
                      <a:alpha val="43137"/>
                    </a:srgbClr>
                  </a:outerShdw>
                </a:effectLst>
              </a:rPr>
              <a:t>Why </a:t>
            </a:r>
            <a:r>
              <a:rPr lang="en-US" sz="3600" dirty="0" err="1">
                <a:effectLst>
                  <a:outerShdw blurRad="38100" dist="38100" dir="2700000" algn="tl">
                    <a:srgbClr val="000000">
                      <a:alpha val="43137"/>
                    </a:srgbClr>
                  </a:outerShdw>
                </a:effectLst>
              </a:rPr>
              <a:t>agri</a:t>
            </a:r>
            <a:r>
              <a:rPr lang="en-US" sz="3600" dirty="0">
                <a:effectLst>
                  <a:outerShdw blurRad="38100" dist="38100" dir="2700000" algn="tl">
                    <a:srgbClr val="000000">
                      <a:alpha val="43137"/>
                    </a:srgbClr>
                  </a:outerShdw>
                </a:effectLst>
              </a:rPr>
              <a:t> not growing more than 4%PA?</a:t>
            </a:r>
          </a:p>
          <a:p>
            <a:pPr marL="285750" indent="-285750">
              <a:buFont typeface="Arial" panose="020B0604020202020204" pitchFamily="34" charset="0"/>
              <a:buChar char="•"/>
            </a:pPr>
            <a:r>
              <a:rPr lang="en-US" sz="3600" dirty="0" smtClean="0">
                <a:effectLst>
                  <a:outerShdw blurRad="38100" dist="38100" dir="2700000" algn="tl">
                    <a:srgbClr val="000000">
                      <a:alpha val="43137"/>
                    </a:srgbClr>
                  </a:outerShdw>
                </a:effectLst>
              </a:rPr>
              <a:t>If this much loans are given then why farmer suicide?</a:t>
            </a:r>
          </a:p>
        </p:txBody>
      </p:sp>
      <p:sp>
        <p:nvSpPr>
          <p:cNvPr id="2" name="Pentagon 1"/>
          <p:cNvSpPr/>
          <p:nvPr/>
        </p:nvSpPr>
        <p:spPr>
          <a:xfrm rot="20726802">
            <a:off x="5187462" y="2497015"/>
            <a:ext cx="1764818" cy="659423"/>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 jump</a:t>
            </a:r>
            <a:endParaRPr lang="en-US" sz="2400" dirty="0"/>
          </a:p>
        </p:txBody>
      </p:sp>
    </p:spTree>
    <p:extLst>
      <p:ext uri="{BB962C8B-B14F-4D97-AF65-F5344CB8AC3E}">
        <p14:creationId xmlns:p14="http://schemas.microsoft.com/office/powerpoint/2010/main" val="9840185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fade">
                                      <p:cBhvr>
                                        <p:cTn id="7" dur="500"/>
                                        <p:tgtEl>
                                          <p:spTgt spid="14">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graphicEl>
                                              <a:chart seriesIdx="-4" categoryIdx="0" bldStep="category"/>
                                            </p:graphicEl>
                                          </p:spTgt>
                                        </p:tgtEl>
                                        <p:attrNameLst>
                                          <p:attrName>style.visibility</p:attrName>
                                        </p:attrNameLst>
                                      </p:cBhvr>
                                      <p:to>
                                        <p:strVal val="visible"/>
                                      </p:to>
                                    </p:set>
                                    <p:animEffect transition="in" filter="fade">
                                      <p:cBhvr>
                                        <p:cTn id="12" dur="500"/>
                                        <p:tgtEl>
                                          <p:spTgt spid="14">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graphicEl>
                                              <a:chart seriesIdx="-4" categoryIdx="1" bldStep="category"/>
                                            </p:graphicEl>
                                          </p:spTgt>
                                        </p:tgtEl>
                                        <p:attrNameLst>
                                          <p:attrName>style.visibility</p:attrName>
                                        </p:attrNameLst>
                                      </p:cBhvr>
                                      <p:to>
                                        <p:strVal val="visible"/>
                                      </p:to>
                                    </p:set>
                                    <p:animEffect transition="in" filter="fade">
                                      <p:cBhvr>
                                        <p:cTn id="17" dur="500"/>
                                        <p:tgtEl>
                                          <p:spTgt spid="14">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graphicEl>
                                              <a:chart seriesIdx="-4" categoryIdx="2" bldStep="category"/>
                                            </p:graphicEl>
                                          </p:spTgt>
                                        </p:tgtEl>
                                        <p:attrNameLst>
                                          <p:attrName>style.visibility</p:attrName>
                                        </p:attrNameLst>
                                      </p:cBhvr>
                                      <p:to>
                                        <p:strVal val="visible"/>
                                      </p:to>
                                    </p:set>
                                    <p:animEffect transition="in" filter="fade">
                                      <p:cBhvr>
                                        <p:cTn id="22" dur="500"/>
                                        <p:tgtEl>
                                          <p:spTgt spid="14">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7">
                                            <p:bg/>
                                          </p:spTgt>
                                        </p:tgtEl>
                                        <p:attrNameLst>
                                          <p:attrName>style.visibility</p:attrName>
                                        </p:attrNameLst>
                                      </p:cBhvr>
                                      <p:to>
                                        <p:strVal val="visible"/>
                                      </p:to>
                                    </p:set>
                                    <p:animEffect transition="in" filter="barn(inVertical)">
                                      <p:cBhvr>
                                        <p:cTn id="27" dur="500"/>
                                        <p:tgtEl>
                                          <p:spTgt spid="17">
                                            <p:bg/>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7">
                                            <p:txEl>
                                              <p:pRg st="0" end="0"/>
                                            </p:txEl>
                                          </p:spTgt>
                                        </p:tgtEl>
                                        <p:attrNameLst>
                                          <p:attrName>style.visibility</p:attrName>
                                        </p:attrNameLst>
                                      </p:cBhvr>
                                      <p:to>
                                        <p:strVal val="visible"/>
                                      </p:to>
                                    </p:set>
                                    <p:animEffect transition="in" filter="barn(inVertical)">
                                      <p:cBhvr>
                                        <p:cTn id="32" dur="500"/>
                                        <p:tgtEl>
                                          <p:spTgt spid="1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7">
                                            <p:txEl>
                                              <p:pRg st="1" end="1"/>
                                            </p:txEl>
                                          </p:spTgt>
                                        </p:tgtEl>
                                        <p:attrNameLst>
                                          <p:attrName>style.visibility</p:attrName>
                                        </p:attrNameLst>
                                      </p:cBhvr>
                                      <p:to>
                                        <p:strVal val="visible"/>
                                      </p:to>
                                    </p:set>
                                    <p:animEffect transition="in" filter="barn(inVertical)">
                                      <p:cBhvr>
                                        <p:cTn id="37"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Chart bld="category"/>
        </p:bldSub>
      </p:bldGraphic>
      <p:bldP spid="17" grpId="0"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7028"/>
            <a:ext cx="9144000" cy="6945922"/>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59495" y="6026989"/>
            <a:ext cx="1084505" cy="671968"/>
          </a:xfrm>
          <a:prstGeom prst="rect">
            <a:avLst/>
          </a:prstGeom>
        </p:spPr>
      </p:pic>
      <p:cxnSp>
        <p:nvCxnSpPr>
          <p:cNvPr id="4" name="Straight Arrow Connector 3"/>
          <p:cNvCxnSpPr/>
          <p:nvPr/>
        </p:nvCxnSpPr>
        <p:spPr>
          <a:xfrm flipH="1" flipV="1">
            <a:off x="4899171" y="3003259"/>
            <a:ext cx="2580954" cy="528506"/>
          </a:xfrm>
          <a:prstGeom prst="straightConnector1">
            <a:avLst/>
          </a:prstGeom>
          <a:ln w="5715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088859" y="3531765"/>
            <a:ext cx="5391266" cy="100668"/>
          </a:xfrm>
          <a:prstGeom prst="straightConnector1">
            <a:avLst/>
          </a:prstGeom>
          <a:ln w="5715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Diagram 11"/>
          <p:cNvGraphicFramePr/>
          <p:nvPr>
            <p:extLst>
              <p:ext uri="{D42A27DB-BD31-4B8C-83A1-F6EECF244321}">
                <p14:modId xmlns:p14="http://schemas.microsoft.com/office/powerpoint/2010/main" val="3347100808"/>
              </p:ext>
            </p:extLst>
          </p:nvPr>
        </p:nvGraphicFramePr>
        <p:xfrm>
          <a:off x="570451" y="1862355"/>
          <a:ext cx="2290194" cy="9882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14" name="Straight Arrow Connector 13"/>
          <p:cNvCxnSpPr/>
          <p:nvPr/>
        </p:nvCxnSpPr>
        <p:spPr>
          <a:xfrm flipH="1">
            <a:off x="989901" y="3582099"/>
            <a:ext cx="6490224" cy="2189527"/>
          </a:xfrm>
          <a:prstGeom prst="straightConnector1">
            <a:avLst/>
          </a:prstGeom>
          <a:ln w="5715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Diagram 10"/>
          <p:cNvGraphicFramePr/>
          <p:nvPr>
            <p:extLst>
              <p:ext uri="{D42A27DB-BD31-4B8C-83A1-F6EECF244321}">
                <p14:modId xmlns:p14="http://schemas.microsoft.com/office/powerpoint/2010/main" val="2371040781"/>
              </p:ext>
            </p:extLst>
          </p:nvPr>
        </p:nvGraphicFramePr>
        <p:xfrm>
          <a:off x="2950128" y="4015026"/>
          <a:ext cx="2318158" cy="192946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6" name="Flowchart: Process 15"/>
          <p:cNvSpPr/>
          <p:nvPr/>
        </p:nvSpPr>
        <p:spPr>
          <a:xfrm>
            <a:off x="293615" y="5494789"/>
            <a:ext cx="696286" cy="21811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75%</a:t>
            </a:r>
            <a:endParaRPr lang="en-US" dirty="0"/>
          </a:p>
        </p:txBody>
      </p:sp>
      <p:sp>
        <p:nvSpPr>
          <p:cNvPr id="17" name="Flowchart: Alternate Process 16"/>
          <p:cNvSpPr/>
          <p:nvPr/>
        </p:nvSpPr>
        <p:spPr>
          <a:xfrm>
            <a:off x="0" y="612396"/>
            <a:ext cx="1510018" cy="1308683"/>
          </a:xfrm>
          <a:prstGeom prst="flowChartAlternateProces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Big farmers near urban areas getting most loans</a:t>
            </a:r>
            <a:endParaRPr lang="en-US" dirty="0"/>
          </a:p>
        </p:txBody>
      </p:sp>
      <p:sp>
        <p:nvSpPr>
          <p:cNvPr id="18" name="Flowchart: Process 17"/>
          <p:cNvSpPr/>
          <p:nvPr/>
        </p:nvSpPr>
        <p:spPr>
          <a:xfrm>
            <a:off x="3799050" y="5838738"/>
            <a:ext cx="1753299" cy="860219"/>
          </a:xfrm>
          <a:prstGeom prst="flowChartProces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Dominant caste, political groups cornering</a:t>
            </a:r>
            <a:endParaRPr lang="en-US" dirty="0"/>
          </a:p>
        </p:txBody>
      </p:sp>
      <p:sp>
        <p:nvSpPr>
          <p:cNvPr id="13" name="Up-Down Arrow 12"/>
          <p:cNvSpPr/>
          <p:nvPr/>
        </p:nvSpPr>
        <p:spPr>
          <a:xfrm>
            <a:off x="5142451" y="4631618"/>
            <a:ext cx="595619" cy="1395371"/>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CBS</a:t>
            </a:r>
            <a:endParaRPr lang="en-US" dirty="0"/>
          </a:p>
        </p:txBody>
      </p:sp>
    </p:spTree>
    <p:extLst>
      <p:ext uri="{BB962C8B-B14F-4D97-AF65-F5344CB8AC3E}">
        <p14:creationId xmlns:p14="http://schemas.microsoft.com/office/powerpoint/2010/main" val="22342097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1">
                                            <p:graphicEl>
                                              <a:dgm id="{8A1C20A3-F840-4BE7-BCF0-E1E7194EF188}"/>
                                            </p:graphicEl>
                                          </p:spTgt>
                                        </p:tgtEl>
                                        <p:attrNameLst>
                                          <p:attrName>style.visibility</p:attrName>
                                        </p:attrNameLst>
                                      </p:cBhvr>
                                      <p:to>
                                        <p:strVal val="visible"/>
                                      </p:to>
                                    </p:set>
                                    <p:animEffect transition="in" filter="randombar(horizontal)">
                                      <p:cBhvr>
                                        <p:cTn id="23" dur="500"/>
                                        <p:tgtEl>
                                          <p:spTgt spid="11">
                                            <p:graphicEl>
                                              <a:dgm id="{8A1C20A3-F840-4BE7-BCF0-E1E7194EF188}"/>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1">
                                            <p:graphicEl>
                                              <a:dgm id="{92BB6C28-F6B3-45A9-8DE2-D4D734453962}"/>
                                            </p:graphicEl>
                                          </p:spTgt>
                                        </p:tgtEl>
                                        <p:attrNameLst>
                                          <p:attrName>style.visibility</p:attrName>
                                        </p:attrNameLst>
                                      </p:cBhvr>
                                      <p:to>
                                        <p:strVal val="visible"/>
                                      </p:to>
                                    </p:set>
                                    <p:animEffect transition="in" filter="randombar(horizontal)">
                                      <p:cBhvr>
                                        <p:cTn id="28" dur="500"/>
                                        <p:tgtEl>
                                          <p:spTgt spid="11">
                                            <p:graphicEl>
                                              <a:dgm id="{92BB6C28-F6B3-45A9-8DE2-D4D734453962}"/>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11">
                                            <p:graphicEl>
                                              <a:dgm id="{EDF5498F-E2DC-44FB-8882-E07763A2227C}"/>
                                            </p:graphicEl>
                                          </p:spTgt>
                                        </p:tgtEl>
                                        <p:attrNameLst>
                                          <p:attrName>style.visibility</p:attrName>
                                        </p:attrNameLst>
                                      </p:cBhvr>
                                      <p:to>
                                        <p:strVal val="visible"/>
                                      </p:to>
                                    </p:set>
                                    <p:animEffect transition="in" filter="randombar(horizontal)">
                                      <p:cBhvr>
                                        <p:cTn id="33" dur="500"/>
                                        <p:tgtEl>
                                          <p:spTgt spid="11">
                                            <p:graphicEl>
                                              <a:dgm id="{EDF5498F-E2DC-44FB-8882-E07763A2227C}"/>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arn(inVertical)">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Graphic spid="11" grpId="0">
        <p:bldSub>
          <a:bldDgm bld="one"/>
        </p:bldSub>
      </p:bldGraphic>
      <p:bldP spid="17"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594"/>
            <a:ext cx="8181541" cy="6858594"/>
          </a:xfrm>
          <a:prstGeom prst="rect">
            <a:avLst/>
          </a:prstGeom>
        </p:spPr>
      </p:pic>
      <p:sp>
        <p:nvSpPr>
          <p:cNvPr id="6" name="Rectangle 5"/>
          <p:cNvSpPr/>
          <p:nvPr/>
        </p:nvSpPr>
        <p:spPr>
          <a:xfrm>
            <a:off x="3516923" y="3638177"/>
            <a:ext cx="5627077" cy="2594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u="sng" dirty="0" smtClean="0"/>
              <a:t>Core Banking Solution  (CBS)</a:t>
            </a:r>
          </a:p>
          <a:p>
            <a:pPr marL="457200" indent="-457200">
              <a:buFont typeface="Arial" panose="020B0604020202020204" pitchFamily="34" charset="0"/>
              <a:buChar char="•"/>
            </a:pPr>
            <a:r>
              <a:rPr lang="en-US" sz="2800" dirty="0" smtClean="0"/>
              <a:t>PACS-&gt; DCCB.</a:t>
            </a:r>
          </a:p>
          <a:p>
            <a:pPr marL="457200" indent="-457200">
              <a:buFont typeface="Arial" panose="020B0604020202020204" pitchFamily="34" charset="0"/>
              <a:buChar char="•"/>
            </a:pPr>
            <a:r>
              <a:rPr lang="en-US" sz="2800" dirty="0" smtClean="0"/>
              <a:t>NABARD given ~1900 cr and 3 years deadline</a:t>
            </a:r>
          </a:p>
          <a:p>
            <a:pPr marL="457200" indent="-457200">
              <a:buFont typeface="Arial" panose="020B0604020202020204" pitchFamily="34" charset="0"/>
              <a:buChar char="•"/>
            </a:pPr>
            <a:r>
              <a:rPr lang="en-US" sz="2800" dirty="0" smtClean="0"/>
              <a:t>JDY: Monitoring, money laundering …</a:t>
            </a:r>
          </a:p>
          <a:p>
            <a:pPr marL="457200" indent="-457200">
              <a:buFont typeface="Arial" panose="020B0604020202020204" pitchFamily="34" charset="0"/>
              <a:buChar char="•"/>
            </a:pPr>
            <a:r>
              <a:rPr lang="en-US" sz="2800" dirty="0" smtClean="0"/>
              <a:t>Farm loans, </a:t>
            </a:r>
            <a:r>
              <a:rPr lang="en-US" sz="2800" dirty="0" err="1" smtClean="0"/>
              <a:t>aadhar</a:t>
            </a:r>
            <a:r>
              <a:rPr lang="en-US" sz="2800" dirty="0" smtClean="0"/>
              <a:t>-seeding</a:t>
            </a:r>
            <a:endParaRPr lang="en-US" sz="2800" dirty="0"/>
          </a:p>
        </p:txBody>
      </p:sp>
    </p:spTree>
    <p:extLst>
      <p:ext uri="{BB962C8B-B14F-4D97-AF65-F5344CB8AC3E}">
        <p14:creationId xmlns:p14="http://schemas.microsoft.com/office/powerpoint/2010/main" val="3475598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71958126"/>
              </p:ext>
            </p:extLst>
          </p:nvPr>
        </p:nvGraphicFramePr>
        <p:xfrm>
          <a:off x="0" y="795523"/>
          <a:ext cx="7085711" cy="5831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Agri PSL: Criticism and reforms</a:t>
            </a:r>
            <a:endParaRPr lang="en-US" dirty="0"/>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978769" y="3524967"/>
            <a:ext cx="3165231" cy="3232365"/>
          </a:xfrm>
          <a:prstGeom prst="rect">
            <a:avLst/>
          </a:prstGeom>
        </p:spPr>
      </p:pic>
      <p:sp>
        <p:nvSpPr>
          <p:cNvPr id="2" name="Rectangle 1"/>
          <p:cNvSpPr/>
          <p:nvPr/>
        </p:nvSpPr>
        <p:spPr>
          <a:xfrm>
            <a:off x="7085711" y="159391"/>
            <a:ext cx="1856953" cy="1786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Examine critically?</a:t>
            </a:r>
          </a:p>
          <a:p>
            <a:pPr algn="ctr"/>
            <a:r>
              <a:rPr lang="en-US" sz="3600" strike="sngStrike" dirty="0" smtClean="0"/>
              <a:t>Criticize </a:t>
            </a:r>
            <a:endParaRPr lang="en-US" sz="3600" strike="sngStrike" dirty="0"/>
          </a:p>
        </p:txBody>
      </p:sp>
    </p:spTree>
    <p:extLst>
      <p:ext uri="{BB962C8B-B14F-4D97-AF65-F5344CB8AC3E}">
        <p14:creationId xmlns:p14="http://schemas.microsoft.com/office/powerpoint/2010/main" val="31598421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86DF0D9B-A24A-4B78-86D8-1854DF581B4E}"/>
                                            </p:graphicEl>
                                          </p:spTgt>
                                        </p:tgtEl>
                                        <p:attrNameLst>
                                          <p:attrName>style.visibility</p:attrName>
                                        </p:attrNameLst>
                                      </p:cBhvr>
                                      <p:to>
                                        <p:strVal val="visible"/>
                                      </p:to>
                                    </p:set>
                                    <p:animEffect transition="in" filter="fade">
                                      <p:cBhvr>
                                        <p:cTn id="7" dur="500"/>
                                        <p:tgtEl>
                                          <p:spTgt spid="4">
                                            <p:graphicEl>
                                              <a:dgm id="{86DF0D9B-A24A-4B78-86D8-1854DF581B4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077ECB82-268A-41E7-9A77-AA5EECB9D8D8}"/>
                                            </p:graphicEl>
                                          </p:spTgt>
                                        </p:tgtEl>
                                        <p:attrNameLst>
                                          <p:attrName>style.visibility</p:attrName>
                                        </p:attrNameLst>
                                      </p:cBhvr>
                                      <p:to>
                                        <p:strVal val="visible"/>
                                      </p:to>
                                    </p:set>
                                    <p:animEffect transition="in" filter="fade">
                                      <p:cBhvr>
                                        <p:cTn id="12" dur="500"/>
                                        <p:tgtEl>
                                          <p:spTgt spid="4">
                                            <p:graphicEl>
                                              <a:dgm id="{077ECB82-268A-41E7-9A77-AA5EECB9D8D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45115338"/>
              </p:ext>
            </p:extLst>
          </p:nvPr>
        </p:nvGraphicFramePr>
        <p:xfrm>
          <a:off x="0" y="795523"/>
          <a:ext cx="7085711" cy="5831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Agri PSL: Criticism and reforms</a:t>
            </a:r>
            <a:endParaRPr lang="en-US" dirty="0"/>
          </a:p>
        </p:txBody>
      </p:sp>
      <p:pic>
        <p:nvPicPr>
          <p:cNvPr id="6" name="Picture 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55090" y="3909270"/>
            <a:ext cx="2788910" cy="2848062"/>
          </a:xfrm>
          <a:prstGeom prst="rect">
            <a:avLst/>
          </a:prstGeom>
        </p:spPr>
      </p:pic>
      <p:sp>
        <p:nvSpPr>
          <p:cNvPr id="5" name="Rectangle 4"/>
          <p:cNvSpPr/>
          <p:nvPr/>
        </p:nvSpPr>
        <p:spPr>
          <a:xfrm>
            <a:off x="7085711" y="159391"/>
            <a:ext cx="1856953" cy="1786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Examine critically?</a:t>
            </a:r>
            <a:endParaRPr lang="en-US" sz="3600" dirty="0"/>
          </a:p>
        </p:txBody>
      </p:sp>
    </p:spTree>
    <p:extLst>
      <p:ext uri="{BB962C8B-B14F-4D97-AF65-F5344CB8AC3E}">
        <p14:creationId xmlns:p14="http://schemas.microsoft.com/office/powerpoint/2010/main" val="3946786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EFEFCC2C-189C-4579-9097-41FD079756EF}"/>
                                            </p:graphicEl>
                                          </p:spTgt>
                                        </p:tgtEl>
                                        <p:attrNameLst>
                                          <p:attrName>style.visibility</p:attrName>
                                        </p:attrNameLst>
                                      </p:cBhvr>
                                      <p:to>
                                        <p:strVal val="visible"/>
                                      </p:to>
                                    </p:set>
                                    <p:animEffect transition="in" filter="fade">
                                      <p:cBhvr>
                                        <p:cTn id="7" dur="500"/>
                                        <p:tgtEl>
                                          <p:spTgt spid="4">
                                            <p:graphicEl>
                                              <a:dgm id="{EFEFCC2C-189C-4579-9097-41FD079756E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49A6BDCB-E128-4AE5-BA80-B654905DC341}"/>
                                            </p:graphicEl>
                                          </p:spTgt>
                                        </p:tgtEl>
                                        <p:attrNameLst>
                                          <p:attrName>style.visibility</p:attrName>
                                        </p:attrNameLst>
                                      </p:cBhvr>
                                      <p:to>
                                        <p:strVal val="visible"/>
                                      </p:to>
                                    </p:set>
                                    <p:animEffect transition="in" filter="fade">
                                      <p:cBhvr>
                                        <p:cTn id="12" dur="500"/>
                                        <p:tgtEl>
                                          <p:spTgt spid="4">
                                            <p:graphicEl>
                                              <a:dgm id="{49A6BDCB-E128-4AE5-BA80-B654905DC34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37141" y="0"/>
            <a:ext cx="6806859" cy="6858000"/>
          </a:xfrm>
          <a:prstGeom prst="rect">
            <a:avLst/>
          </a:prstGeom>
        </p:spPr>
      </p:pic>
      <p:sp>
        <p:nvSpPr>
          <p:cNvPr id="4" name="Title 3"/>
          <p:cNvSpPr txBox="1">
            <a:spLocks/>
          </p:cNvSpPr>
          <p:nvPr/>
        </p:nvSpPr>
        <p:spPr>
          <a:xfrm>
            <a:off x="0" y="155850"/>
            <a:ext cx="6623752" cy="526256"/>
          </a:xfrm>
          <a:prstGeom prst="rect">
            <a:avLst/>
          </a:prstGeom>
          <a:solidFill>
            <a:srgbClr val="1B587C">
              <a:alpha val="50000"/>
            </a:srgbClr>
          </a:solidFill>
          <a:ln>
            <a:noFill/>
          </a:ln>
          <a:effectLst/>
        </p:spPr>
        <p:txBody>
          <a:bodyPr vert="horz" lIns="68580" tIns="34290" rIns="68580" bIns="34290" rtlCol="0" anchor="ctr">
            <a:normAutofit/>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685800">
              <a:defRPr/>
            </a:pPr>
            <a:r>
              <a:rPr lang="en-US" sz="3300" dirty="0">
                <a:solidFill>
                  <a:sysClr val="window" lastClr="FFFFFF"/>
                </a:solidFill>
              </a:rPr>
              <a:t>Monetary Policy: Tools</a:t>
            </a:r>
          </a:p>
        </p:txBody>
      </p:sp>
      <p:graphicFrame>
        <p:nvGraphicFramePr>
          <p:cNvPr id="5" name="Content Placeholder 5"/>
          <p:cNvGraphicFramePr>
            <a:graphicFrameLocks/>
          </p:cNvGraphicFramePr>
          <p:nvPr>
            <p:extLst>
              <p:ext uri="{D42A27DB-BD31-4B8C-83A1-F6EECF244321}">
                <p14:modId xmlns:p14="http://schemas.microsoft.com/office/powerpoint/2010/main" val="3520082390"/>
              </p:ext>
            </p:extLst>
          </p:nvPr>
        </p:nvGraphicFramePr>
        <p:xfrm>
          <a:off x="53579" y="837957"/>
          <a:ext cx="6624058" cy="57725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Notched Right Arrow 1"/>
          <p:cNvSpPr/>
          <p:nvPr/>
        </p:nvSpPr>
        <p:spPr>
          <a:xfrm>
            <a:off x="5025006" y="5885532"/>
            <a:ext cx="4074385" cy="847288"/>
          </a:xfrm>
          <a:prstGeom prst="notchedRightArrow">
            <a:avLst>
              <a:gd name="adj1" fmla="val 100000"/>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effectLst>
                  <a:outerShdw blurRad="38100" dist="38100" dir="2700000" algn="tl">
                    <a:srgbClr val="000000">
                      <a:alpha val="43137"/>
                    </a:srgbClr>
                  </a:outerShdw>
                </a:effectLst>
              </a:rPr>
              <a:t>…Then limitation of MP &amp;  </a:t>
            </a:r>
          </a:p>
          <a:p>
            <a:pPr algn="ctr"/>
            <a:r>
              <a:rPr lang="en-US" sz="2000" dirty="0" smtClean="0">
                <a:effectLst>
                  <a:outerShdw blurRad="38100" dist="38100" dir="2700000" algn="tl">
                    <a:srgbClr val="000000">
                      <a:alpha val="43137"/>
                    </a:srgbClr>
                  </a:outerShdw>
                </a:effectLst>
              </a:rPr>
              <a:t>Mains Answer Writing Practice</a:t>
            </a:r>
            <a:endParaRPr lang="en-US" sz="2000" dirty="0">
              <a:effectLst>
                <a:outerShdw blurRad="38100" dist="38100" dir="2700000" algn="tl">
                  <a:srgbClr val="000000">
                    <a:alpha val="43137"/>
                  </a:srgbClr>
                </a:outerShdw>
              </a:effectLst>
            </a:endParaRPr>
          </a:p>
        </p:txBody>
      </p:sp>
      <p:sp>
        <p:nvSpPr>
          <p:cNvPr id="3" name="Right Arrow 2"/>
          <p:cNvSpPr/>
          <p:nvPr/>
        </p:nvSpPr>
        <p:spPr>
          <a:xfrm rot="20899872">
            <a:off x="5872294" y="682106"/>
            <a:ext cx="1736521" cy="112152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Volume of credit</a:t>
            </a:r>
            <a:endParaRPr lang="en-US" dirty="0"/>
          </a:p>
        </p:txBody>
      </p:sp>
      <p:sp>
        <p:nvSpPr>
          <p:cNvPr id="7" name="Right Arrow 6"/>
          <p:cNvSpPr/>
          <p:nvPr/>
        </p:nvSpPr>
        <p:spPr>
          <a:xfrm rot="957930">
            <a:off x="5897573" y="3646191"/>
            <a:ext cx="1736521" cy="112152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Distribution of credit</a:t>
            </a:r>
            <a:endParaRPr lang="en-US" dirty="0"/>
          </a:p>
        </p:txBody>
      </p:sp>
    </p:spTree>
    <p:extLst>
      <p:ext uri="{BB962C8B-B14F-4D97-AF65-F5344CB8AC3E}">
        <p14:creationId xmlns:p14="http://schemas.microsoft.com/office/powerpoint/2010/main" val="27325693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95536462"/>
              </p:ext>
            </p:extLst>
          </p:nvPr>
        </p:nvGraphicFramePr>
        <p:xfrm>
          <a:off x="153988" y="453006"/>
          <a:ext cx="7421271" cy="6761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a:bodyPr>
          <a:lstStyle/>
          <a:p>
            <a:r>
              <a:rPr lang="en-US" sz="2400" dirty="0" smtClean="0"/>
              <a:t>Selective credit control : “Distribution” of credit [</a:t>
            </a:r>
            <a:r>
              <a:rPr lang="en-US" sz="2400" dirty="0" err="1" smtClean="0"/>
              <a:t>qunt</a:t>
            </a:r>
            <a:r>
              <a:rPr lang="en-US" sz="2400" dirty="0" smtClean="0"/>
              <a:t>- “volume” of credit]</a:t>
            </a:r>
            <a:endParaRPr lang="en-US" sz="2400" dirty="0"/>
          </a:p>
        </p:txBody>
      </p:sp>
      <p:pic>
        <p:nvPicPr>
          <p:cNvPr id="2" name="Picture 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06383" y="5214448"/>
            <a:ext cx="2161297" cy="1450771"/>
          </a:xfrm>
          <a:prstGeom prst="rect">
            <a:avLst/>
          </a:prstGeom>
        </p:spPr>
      </p:pic>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443307" y="1016558"/>
            <a:ext cx="1700693" cy="1275520"/>
          </a:xfrm>
          <a:prstGeom prst="rect">
            <a:avLst/>
          </a:prstGeom>
        </p:spPr>
      </p:pic>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820249" y="2082977"/>
            <a:ext cx="2499920" cy="1696375"/>
          </a:xfrm>
          <a:prstGeom prst="rect">
            <a:avLst/>
          </a:prstGeom>
        </p:spPr>
      </p:pic>
      <p:pic>
        <p:nvPicPr>
          <p:cNvPr id="8" name="Picture 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306383" y="3447235"/>
            <a:ext cx="1974539" cy="1767213"/>
          </a:xfrm>
          <a:prstGeom prst="rect">
            <a:avLst/>
          </a:prstGeom>
        </p:spPr>
      </p:pic>
      <p:pic>
        <p:nvPicPr>
          <p:cNvPr id="9" name="Picture 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237065" y="829597"/>
            <a:ext cx="1462481" cy="1462481"/>
          </a:xfrm>
          <a:prstGeom prst="rect">
            <a:avLst/>
          </a:prstGeom>
        </p:spPr>
      </p:pic>
      <p:pic>
        <p:nvPicPr>
          <p:cNvPr id="12" name="Picture 11"/>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317407" y="3691156"/>
            <a:ext cx="1279373" cy="1279373"/>
          </a:xfrm>
          <a:prstGeom prst="rect">
            <a:avLst/>
          </a:prstGeom>
        </p:spPr>
      </p:pic>
    </p:spTree>
    <p:extLst>
      <p:ext uri="{BB962C8B-B14F-4D97-AF65-F5344CB8AC3E}">
        <p14:creationId xmlns:p14="http://schemas.microsoft.com/office/powerpoint/2010/main" val="1442252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Consumer credit control: to boost automobile demand &amp; sales.</a:t>
            </a:r>
            <a:endParaRPr lang="en-US" dirty="0"/>
          </a:p>
        </p:txBody>
      </p:sp>
      <p:pic>
        <p:nvPicPr>
          <p:cNvPr id="2" name="Picture 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739134" y="5095875"/>
            <a:ext cx="1418082" cy="1418082"/>
          </a:xfrm>
          <a:prstGeom prst="rect">
            <a:avLst/>
          </a:prstGeom>
        </p:spPr>
      </p:pic>
      <p:pic>
        <p:nvPicPr>
          <p:cNvPr id="5" name="Picture 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72784" y="5095875"/>
            <a:ext cx="1418082" cy="1418082"/>
          </a:xfrm>
          <a:prstGeom prst="rect">
            <a:avLst/>
          </a:prstGeom>
        </p:spPr>
      </p:pic>
      <p:pic>
        <p:nvPicPr>
          <p:cNvPr id="7" name="Picture 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725918" y="5095875"/>
            <a:ext cx="1418082" cy="1418082"/>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78194" y="527672"/>
            <a:ext cx="2275514" cy="1527439"/>
          </a:xfrm>
          <a:prstGeom prst="rect">
            <a:avLst/>
          </a:prstGeom>
        </p:spPr>
      </p:pic>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112050" y="587111"/>
            <a:ext cx="2275514" cy="1527439"/>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907069" y="587111"/>
            <a:ext cx="2275514" cy="1527439"/>
          </a:xfrm>
          <a:prstGeom prst="rect">
            <a:avLst/>
          </a:prstGeom>
        </p:spPr>
      </p:pic>
      <p:sp>
        <p:nvSpPr>
          <p:cNvPr id="3" name="Rectangle 2"/>
          <p:cNvSpPr/>
          <p:nvPr/>
        </p:nvSpPr>
        <p:spPr>
          <a:xfrm>
            <a:off x="6272784" y="1978269"/>
            <a:ext cx="2871216" cy="45356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58668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475667687"/>
              </p:ext>
            </p:extLst>
          </p:nvPr>
        </p:nvGraphicFramePr>
        <p:xfrm>
          <a:off x="-411062" y="720969"/>
          <a:ext cx="10805021" cy="58811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smtClean="0"/>
              <a:t>Monetary Policy [Red: qualitative tools]</a:t>
            </a:r>
            <a:endParaRPr lang="en-US" dirty="0"/>
          </a:p>
        </p:txBody>
      </p:sp>
      <p:sp>
        <p:nvSpPr>
          <p:cNvPr id="4" name="Rectangle 3"/>
          <p:cNvSpPr/>
          <p:nvPr/>
        </p:nvSpPr>
        <p:spPr>
          <a:xfrm>
            <a:off x="6164818" y="809148"/>
            <a:ext cx="2871216" cy="57929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36848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460261719"/>
              </p:ext>
            </p:extLst>
          </p:nvPr>
        </p:nvGraphicFramePr>
        <p:xfrm>
          <a:off x="153988" y="453006"/>
          <a:ext cx="7421271" cy="6761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sz="2400" dirty="0" smtClean="0"/>
              <a:t>Selective credit control : “Distribution” of credit [</a:t>
            </a:r>
            <a:r>
              <a:rPr lang="en-US" sz="2400" dirty="0" err="1" smtClean="0"/>
              <a:t>qunt</a:t>
            </a:r>
            <a:r>
              <a:rPr lang="en-US" sz="2400" dirty="0" smtClean="0"/>
              <a:t>- “volume” of credit]</a:t>
            </a:r>
            <a:endParaRPr lang="en-US" sz="2400" dirty="0"/>
          </a:p>
        </p:txBody>
      </p:sp>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306383" y="5214448"/>
            <a:ext cx="2161297" cy="1450771"/>
          </a:xfrm>
          <a:prstGeom prst="rect">
            <a:avLst/>
          </a:prstGeom>
        </p:spPr>
      </p:pic>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43307" y="1016558"/>
            <a:ext cx="1700693" cy="1275520"/>
          </a:xfrm>
          <a:prstGeom prst="rect">
            <a:avLst/>
          </a:prstGeom>
        </p:spPr>
      </p:pic>
      <p:pic>
        <p:nvPicPr>
          <p:cNvPr id="5" name="Picture 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820249" y="2082977"/>
            <a:ext cx="2499920" cy="1696375"/>
          </a:xfrm>
          <a:prstGeom prst="rect">
            <a:avLst/>
          </a:prstGeom>
        </p:spPr>
      </p:pic>
      <p:pic>
        <p:nvPicPr>
          <p:cNvPr id="8" name="Picture 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306383" y="3447235"/>
            <a:ext cx="1974539" cy="1767213"/>
          </a:xfrm>
          <a:prstGeom prst="rect">
            <a:avLst/>
          </a:prstGeom>
        </p:spPr>
      </p:pic>
      <p:pic>
        <p:nvPicPr>
          <p:cNvPr id="9" name="Picture 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237065" y="829597"/>
            <a:ext cx="1462481" cy="1462481"/>
          </a:xfrm>
          <a:prstGeom prst="rect">
            <a:avLst/>
          </a:prstGeom>
        </p:spPr>
      </p:pic>
      <p:pic>
        <p:nvPicPr>
          <p:cNvPr id="12" name="Picture 1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317407" y="3691156"/>
            <a:ext cx="1279373" cy="1279373"/>
          </a:xfrm>
          <a:prstGeom prst="rect">
            <a:avLst/>
          </a:prstGeom>
        </p:spPr>
      </p:pic>
    </p:spTree>
    <p:extLst>
      <p:ext uri="{BB962C8B-B14F-4D97-AF65-F5344CB8AC3E}">
        <p14:creationId xmlns:p14="http://schemas.microsoft.com/office/powerpoint/2010/main" val="13139346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51C1AB1-E027-4463-A334-A507FE3E3DE1}"/>
                                            </p:graphicEl>
                                          </p:spTgt>
                                        </p:tgtEl>
                                        <p:attrNameLst>
                                          <p:attrName>style.visibility</p:attrName>
                                        </p:attrNameLst>
                                      </p:cBhvr>
                                      <p:to>
                                        <p:strVal val="visible"/>
                                      </p:to>
                                    </p:set>
                                    <p:animEffect transition="in" filter="fade">
                                      <p:cBhvr>
                                        <p:cTn id="7" dur="500"/>
                                        <p:tgtEl>
                                          <p:spTgt spid="4">
                                            <p:graphicEl>
                                              <a:dgm id="{451C1AB1-E027-4463-A334-A507FE3E3DE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7C0B67FA-BC91-44D6-A899-EFA6498B8518}"/>
                                            </p:graphicEl>
                                          </p:spTgt>
                                        </p:tgtEl>
                                        <p:attrNameLst>
                                          <p:attrName>style.visibility</p:attrName>
                                        </p:attrNameLst>
                                      </p:cBhvr>
                                      <p:to>
                                        <p:strVal val="visible"/>
                                      </p:to>
                                    </p:set>
                                    <p:animEffect transition="in" filter="fade">
                                      <p:cBhvr>
                                        <p:cTn id="12" dur="500"/>
                                        <p:tgtEl>
                                          <p:spTgt spid="4">
                                            <p:graphicEl>
                                              <a:dgm id="{7C0B67FA-BC91-44D6-A899-EFA6498B8518}"/>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E0119EB2-287C-467E-9FF1-85D887F16685}"/>
                                            </p:graphicEl>
                                          </p:spTgt>
                                        </p:tgtEl>
                                        <p:attrNameLst>
                                          <p:attrName>style.visibility</p:attrName>
                                        </p:attrNameLst>
                                      </p:cBhvr>
                                      <p:to>
                                        <p:strVal val="visible"/>
                                      </p:to>
                                    </p:set>
                                    <p:animEffect transition="in" filter="fade">
                                      <p:cBhvr>
                                        <p:cTn id="15" dur="500"/>
                                        <p:tgtEl>
                                          <p:spTgt spid="4">
                                            <p:graphicEl>
                                              <a:dgm id="{E0119EB2-287C-467E-9FF1-85D887F16685}"/>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A3BEB297-9FAA-4F63-8E82-8E00D104CCDD}"/>
                                            </p:graphicEl>
                                          </p:spTgt>
                                        </p:tgtEl>
                                        <p:attrNameLst>
                                          <p:attrName>style.visibility</p:attrName>
                                        </p:attrNameLst>
                                      </p:cBhvr>
                                      <p:to>
                                        <p:strVal val="visible"/>
                                      </p:to>
                                    </p:set>
                                    <p:animEffect transition="in" filter="fade">
                                      <p:cBhvr>
                                        <p:cTn id="20" dur="500"/>
                                        <p:tgtEl>
                                          <p:spTgt spid="4">
                                            <p:graphicEl>
                                              <a:dgm id="{A3BEB297-9FAA-4F63-8E82-8E00D104CCDD}"/>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E38B0253-1AE6-4653-951D-D0D68D99D462}"/>
                                            </p:graphicEl>
                                          </p:spTgt>
                                        </p:tgtEl>
                                        <p:attrNameLst>
                                          <p:attrName>style.visibility</p:attrName>
                                        </p:attrNameLst>
                                      </p:cBhvr>
                                      <p:to>
                                        <p:strVal val="visible"/>
                                      </p:to>
                                    </p:set>
                                    <p:animEffect transition="in" filter="fade">
                                      <p:cBhvr>
                                        <p:cTn id="23" dur="500"/>
                                        <p:tgtEl>
                                          <p:spTgt spid="4">
                                            <p:graphicEl>
                                              <a:dgm id="{E38B0253-1AE6-4653-951D-D0D68D99D46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BF00E440-1168-4964-884A-4EDC016053FA}"/>
                                            </p:graphicEl>
                                          </p:spTgt>
                                        </p:tgtEl>
                                        <p:attrNameLst>
                                          <p:attrName>style.visibility</p:attrName>
                                        </p:attrNameLst>
                                      </p:cBhvr>
                                      <p:to>
                                        <p:strVal val="visible"/>
                                      </p:to>
                                    </p:set>
                                    <p:animEffect transition="in" filter="fade">
                                      <p:cBhvr>
                                        <p:cTn id="28" dur="500"/>
                                        <p:tgtEl>
                                          <p:spTgt spid="4">
                                            <p:graphicEl>
                                              <a:dgm id="{BF00E440-1168-4964-884A-4EDC016053FA}"/>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EA02B8ED-338E-4C6F-B3B6-555CAF9A18B0}"/>
                                            </p:graphicEl>
                                          </p:spTgt>
                                        </p:tgtEl>
                                        <p:attrNameLst>
                                          <p:attrName>style.visibility</p:attrName>
                                        </p:attrNameLst>
                                      </p:cBhvr>
                                      <p:to>
                                        <p:strVal val="visible"/>
                                      </p:to>
                                    </p:set>
                                    <p:animEffect transition="in" filter="fade">
                                      <p:cBhvr>
                                        <p:cTn id="31" dur="500"/>
                                        <p:tgtEl>
                                          <p:spTgt spid="4">
                                            <p:graphicEl>
                                              <a:dgm id="{EA02B8ED-338E-4C6F-B3B6-555CAF9A18B0}"/>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EB5C1D03-3AC7-4C7B-B2DC-8BAC05C7B0F9}"/>
                                            </p:graphicEl>
                                          </p:spTgt>
                                        </p:tgtEl>
                                        <p:attrNameLst>
                                          <p:attrName>style.visibility</p:attrName>
                                        </p:attrNameLst>
                                      </p:cBhvr>
                                      <p:to>
                                        <p:strVal val="visible"/>
                                      </p:to>
                                    </p:set>
                                    <p:animEffect transition="in" filter="fade">
                                      <p:cBhvr>
                                        <p:cTn id="36" dur="500"/>
                                        <p:tgtEl>
                                          <p:spTgt spid="4">
                                            <p:graphicEl>
                                              <a:dgm id="{EB5C1D03-3AC7-4C7B-B2DC-8BAC05C7B0F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4304566E-6F7E-470F-B53A-361F18BC666B}"/>
                                            </p:graphicEl>
                                          </p:spTgt>
                                        </p:tgtEl>
                                        <p:attrNameLst>
                                          <p:attrName>style.visibility</p:attrName>
                                        </p:attrNameLst>
                                      </p:cBhvr>
                                      <p:to>
                                        <p:strVal val="visible"/>
                                      </p:to>
                                    </p:set>
                                    <p:animEffect transition="in" filter="fade">
                                      <p:cBhvr>
                                        <p:cTn id="39" dur="500"/>
                                        <p:tgtEl>
                                          <p:spTgt spid="4">
                                            <p:graphicEl>
                                              <a:dgm id="{4304566E-6F7E-470F-B53A-361F18BC666B}"/>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2AF1DD7C-26A5-4421-9D94-C63FF11A5855}"/>
                                            </p:graphicEl>
                                          </p:spTgt>
                                        </p:tgtEl>
                                        <p:attrNameLst>
                                          <p:attrName>style.visibility</p:attrName>
                                        </p:attrNameLst>
                                      </p:cBhvr>
                                      <p:to>
                                        <p:strVal val="visible"/>
                                      </p:to>
                                    </p:set>
                                    <p:animEffect transition="in" filter="fade">
                                      <p:cBhvr>
                                        <p:cTn id="44" dur="500"/>
                                        <p:tgtEl>
                                          <p:spTgt spid="4">
                                            <p:graphicEl>
                                              <a:dgm id="{2AF1DD7C-26A5-4421-9D94-C63FF11A5855}"/>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8319B3A2-898F-4D48-9AC4-7E42CF92DDFB}"/>
                                            </p:graphicEl>
                                          </p:spTgt>
                                        </p:tgtEl>
                                        <p:attrNameLst>
                                          <p:attrName>style.visibility</p:attrName>
                                        </p:attrNameLst>
                                      </p:cBhvr>
                                      <p:to>
                                        <p:strVal val="visible"/>
                                      </p:to>
                                    </p:set>
                                    <p:animEffect transition="in" filter="fade">
                                      <p:cBhvr>
                                        <p:cTn id="47" dur="500"/>
                                        <p:tgtEl>
                                          <p:spTgt spid="4">
                                            <p:graphicEl>
                                              <a:dgm id="{8319B3A2-898F-4D48-9AC4-7E42CF92DDFB}"/>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B2826005-42EA-470F-879C-E16B407561EA}"/>
                                            </p:graphicEl>
                                          </p:spTgt>
                                        </p:tgtEl>
                                        <p:attrNameLst>
                                          <p:attrName>style.visibility</p:attrName>
                                        </p:attrNameLst>
                                      </p:cBhvr>
                                      <p:to>
                                        <p:strVal val="visible"/>
                                      </p:to>
                                    </p:set>
                                    <p:animEffect transition="in" filter="fade">
                                      <p:cBhvr>
                                        <p:cTn id="52" dur="500"/>
                                        <p:tgtEl>
                                          <p:spTgt spid="4">
                                            <p:graphicEl>
                                              <a:dgm id="{B2826005-42EA-470F-879C-E16B407561EA}"/>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7F2D8630-71D0-4935-8613-A009AC00F566}"/>
                                            </p:graphicEl>
                                          </p:spTgt>
                                        </p:tgtEl>
                                        <p:attrNameLst>
                                          <p:attrName>style.visibility</p:attrName>
                                        </p:attrNameLst>
                                      </p:cBhvr>
                                      <p:to>
                                        <p:strVal val="visible"/>
                                      </p:to>
                                    </p:set>
                                    <p:animEffect transition="in" filter="fade">
                                      <p:cBhvr>
                                        <p:cTn id="55" dur="500"/>
                                        <p:tgtEl>
                                          <p:spTgt spid="4">
                                            <p:graphicEl>
                                              <a:dgm id="{7F2D8630-71D0-4935-8613-A009AC00F56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37141" y="0"/>
            <a:ext cx="6806859" cy="6858000"/>
          </a:xfrm>
          <a:prstGeom prst="rect">
            <a:avLst/>
          </a:prstGeom>
        </p:spPr>
      </p:pic>
      <p:sp>
        <p:nvSpPr>
          <p:cNvPr id="4" name="Title 3"/>
          <p:cNvSpPr txBox="1">
            <a:spLocks/>
          </p:cNvSpPr>
          <p:nvPr/>
        </p:nvSpPr>
        <p:spPr>
          <a:xfrm>
            <a:off x="0" y="155850"/>
            <a:ext cx="6623752" cy="526256"/>
          </a:xfrm>
          <a:prstGeom prst="rect">
            <a:avLst/>
          </a:prstGeom>
          <a:solidFill>
            <a:srgbClr val="1B587C">
              <a:alpha val="50000"/>
            </a:srgbClr>
          </a:solidFill>
          <a:ln>
            <a:noFill/>
          </a:ln>
          <a:effectLst/>
        </p:spPr>
        <p:txBody>
          <a:bodyPr vert="horz" lIns="68580" tIns="34290" rIns="68580" bIns="34290" rtlCol="0" anchor="ctr">
            <a:normAutofit/>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685800">
              <a:defRPr/>
            </a:pPr>
            <a:r>
              <a:rPr lang="en-US" sz="3300" dirty="0">
                <a:solidFill>
                  <a:sysClr val="window" lastClr="FFFFFF"/>
                </a:solidFill>
              </a:rPr>
              <a:t>Monetary Policy: Tools</a:t>
            </a:r>
          </a:p>
        </p:txBody>
      </p:sp>
      <p:graphicFrame>
        <p:nvGraphicFramePr>
          <p:cNvPr id="5" name="Content Placeholder 5"/>
          <p:cNvGraphicFramePr>
            <a:graphicFrameLocks/>
          </p:cNvGraphicFramePr>
          <p:nvPr>
            <p:extLst>
              <p:ext uri="{D42A27DB-BD31-4B8C-83A1-F6EECF244321}">
                <p14:modId xmlns:p14="http://schemas.microsoft.com/office/powerpoint/2010/main" val="3359946079"/>
              </p:ext>
            </p:extLst>
          </p:nvPr>
        </p:nvGraphicFramePr>
        <p:xfrm>
          <a:off x="53579" y="837957"/>
          <a:ext cx="6624058" cy="577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Notched Right Arrow 1"/>
          <p:cNvSpPr/>
          <p:nvPr/>
        </p:nvSpPr>
        <p:spPr>
          <a:xfrm>
            <a:off x="5025006" y="5885532"/>
            <a:ext cx="4074385" cy="847288"/>
          </a:xfrm>
          <a:prstGeom prst="notchedRightArrow">
            <a:avLst>
              <a:gd name="adj1" fmla="val 100000"/>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effectLst>
                  <a:outerShdw blurRad="38100" dist="38100" dir="2700000" algn="tl">
                    <a:srgbClr val="000000">
                      <a:alpha val="43137"/>
                    </a:srgbClr>
                  </a:outerShdw>
                </a:effectLst>
              </a:rPr>
              <a:t>…Then </a:t>
            </a:r>
          </a:p>
          <a:p>
            <a:pPr algn="ctr"/>
            <a:r>
              <a:rPr lang="en-US" sz="2000" dirty="0" smtClean="0">
                <a:effectLst>
                  <a:outerShdw blurRad="38100" dist="38100" dir="2700000" algn="tl">
                    <a:srgbClr val="000000">
                      <a:alpha val="43137"/>
                    </a:srgbClr>
                  </a:outerShdw>
                </a:effectLst>
              </a:rPr>
              <a:t>Mains Answer Writing Practice</a:t>
            </a:r>
            <a:endParaRPr lang="en-US" sz="2000" dirty="0">
              <a:effectLst>
                <a:outerShdw blurRad="38100" dist="38100" dir="2700000" algn="tl">
                  <a:srgbClr val="000000">
                    <a:alpha val="43137"/>
                  </a:srgbClr>
                </a:outerShdw>
              </a:effectLst>
            </a:endParaRPr>
          </a:p>
        </p:txBody>
      </p:sp>
      <p:sp>
        <p:nvSpPr>
          <p:cNvPr id="3" name="Right Arrow 2"/>
          <p:cNvSpPr/>
          <p:nvPr/>
        </p:nvSpPr>
        <p:spPr>
          <a:xfrm rot="20899872">
            <a:off x="5872294" y="682106"/>
            <a:ext cx="1736521" cy="112152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Volume of credit</a:t>
            </a:r>
            <a:endParaRPr lang="en-US" dirty="0"/>
          </a:p>
        </p:txBody>
      </p:sp>
      <p:sp>
        <p:nvSpPr>
          <p:cNvPr id="7" name="Right Arrow 6"/>
          <p:cNvSpPr/>
          <p:nvPr/>
        </p:nvSpPr>
        <p:spPr>
          <a:xfrm rot="957930">
            <a:off x="5897573" y="3646191"/>
            <a:ext cx="1736521" cy="112152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Distribution of credit</a:t>
            </a:r>
            <a:endParaRPr lang="en-US" dirty="0"/>
          </a:p>
        </p:txBody>
      </p:sp>
    </p:spTree>
    <p:extLst>
      <p:ext uri="{BB962C8B-B14F-4D97-AF65-F5344CB8AC3E}">
        <p14:creationId xmlns:p14="http://schemas.microsoft.com/office/powerpoint/2010/main" val="5464535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Loan to Value / margin requirements ratio 60%</a:t>
            </a:r>
            <a:endParaRPr lang="en-US" dirty="0"/>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22632" y="1399316"/>
            <a:ext cx="2532405" cy="2346173"/>
          </a:xfrm>
          <a:prstGeom prst="rect">
            <a:avLst/>
          </a:prstGeom>
        </p:spPr>
      </p:pic>
      <p:sp>
        <p:nvSpPr>
          <p:cNvPr id="7" name="TextBox 6"/>
          <p:cNvSpPr txBox="1"/>
          <p:nvPr/>
        </p:nvSpPr>
        <p:spPr>
          <a:xfrm>
            <a:off x="6003388" y="763041"/>
            <a:ext cx="2570892" cy="783193"/>
          </a:xfrm>
          <a:prstGeom prst="wedgeRoundRectCallout">
            <a:avLst>
              <a:gd name="adj1" fmla="val -17357"/>
              <a:gd name="adj2" fmla="val -14791"/>
              <a:gd name="adj3" fmla="val 16667"/>
            </a:avLst>
          </a:prstGeom>
          <a:solidFill>
            <a:srgbClr val="C0000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lgn="ctr"/>
            <a:r>
              <a:rPr lang="en-US" sz="2000" dirty="0" smtClean="0">
                <a:latin typeface="Franklin Gothic Demi Cond" panose="020B0706030402020204" pitchFamily="34" charset="0"/>
                <a:ea typeface="Kozuka Gothic Pro B" panose="020B0800000000000000" pitchFamily="34" charset="-128"/>
              </a:rPr>
              <a:t>Loan Customer</a:t>
            </a:r>
          </a:p>
          <a:p>
            <a:pPr marL="0" lvl="1" algn="ctr"/>
            <a:r>
              <a:rPr lang="en-US" sz="2000" dirty="0" smtClean="0">
                <a:latin typeface="Franklin Gothic Demi Cond" panose="020B0706030402020204" pitchFamily="34" charset="0"/>
                <a:ea typeface="Kozuka Gothic Pro B" panose="020B0800000000000000" pitchFamily="34" charset="-128"/>
              </a:rPr>
              <a:t>Gold worth Rs. 1 Lakh</a:t>
            </a:r>
          </a:p>
        </p:txBody>
      </p:sp>
      <p:sp>
        <p:nvSpPr>
          <p:cNvPr id="8" name="TextBox 7"/>
          <p:cNvSpPr txBox="1"/>
          <p:nvPr/>
        </p:nvSpPr>
        <p:spPr>
          <a:xfrm>
            <a:off x="0" y="3246539"/>
            <a:ext cx="3233800" cy="954107"/>
          </a:xfrm>
          <a:prstGeom prst="homePlate">
            <a:avLst>
              <a:gd name="adj" fmla="val 41207"/>
            </a:avLst>
          </a:prstGeom>
          <a:solidFill>
            <a:srgbClr val="0070C0"/>
          </a:solidFill>
          <a:ln>
            <a:solidFill>
              <a:schemeClr val="accent1"/>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2800" dirty="0" smtClean="0">
                <a:latin typeface="Franklin Gothic Demi Cond" panose="020B0706030402020204" pitchFamily="34" charset="0"/>
                <a:ea typeface="Kozuka Gothic Pro B" panose="020B0800000000000000" pitchFamily="34" charset="-128"/>
              </a:rPr>
              <a:t>Lends Rs.60,000 only</a:t>
            </a:r>
          </a:p>
        </p:txBody>
      </p:sp>
      <p:sp>
        <p:nvSpPr>
          <p:cNvPr id="9" name="Rectangle 8"/>
          <p:cNvSpPr/>
          <p:nvPr/>
        </p:nvSpPr>
        <p:spPr>
          <a:xfrm>
            <a:off x="2718032" y="5042118"/>
            <a:ext cx="4085439"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effectLst>
                  <a:outerShdw blurRad="38100" dist="38100" dir="2700000" algn="tl">
                    <a:srgbClr val="000000">
                      <a:alpha val="43137"/>
                    </a:srgbClr>
                  </a:outerShdw>
                </a:effectLst>
              </a:rPr>
              <a:t>Loans against Securities (</a:t>
            </a:r>
            <a:r>
              <a:rPr lang="en-US" sz="2800" dirty="0" smtClean="0">
                <a:effectLst>
                  <a:outerShdw blurRad="38100" dist="38100" dir="2700000" algn="tl">
                    <a:srgbClr val="000000">
                      <a:alpha val="43137"/>
                    </a:srgbClr>
                  </a:outerShdw>
                </a:effectLst>
              </a:rPr>
              <a:t>shares/bonds-debentures)</a:t>
            </a:r>
            <a:endParaRPr lang="en-US" sz="2800" dirty="0">
              <a:effectLst>
                <a:outerShdw blurRad="38100" dist="38100" dir="2700000" algn="tl">
                  <a:srgbClr val="000000">
                    <a:alpha val="43137"/>
                  </a:srgbClr>
                </a:outerShdw>
              </a:effectLst>
            </a:endParaRPr>
          </a:p>
          <a:p>
            <a:pPr algn="ctr"/>
            <a:r>
              <a:rPr lang="en-US" sz="2800" dirty="0" smtClean="0">
                <a:effectLst>
                  <a:outerShdw blurRad="38100" dist="38100" dir="2700000" algn="tl">
                    <a:srgbClr val="000000">
                      <a:alpha val="43137"/>
                    </a:srgbClr>
                  </a:outerShdw>
                </a:effectLst>
              </a:rPr>
              <a:t>Recession=&gt; 60%=&gt;80%</a:t>
            </a:r>
            <a:endParaRPr lang="en-US" sz="2800" dirty="0">
              <a:effectLst>
                <a:outerShdw blurRad="38100" dist="38100" dir="2700000" algn="tl">
                  <a:srgbClr val="000000">
                    <a:alpha val="43137"/>
                  </a:srgbClr>
                </a:outerShdw>
              </a:effectLst>
            </a:endParaRPr>
          </a:p>
          <a:p>
            <a:pPr algn="ctr"/>
            <a:r>
              <a:rPr lang="en-US" sz="2800" dirty="0">
                <a:effectLst>
                  <a:outerShdw blurRad="38100" dist="38100" dir="2700000" algn="tl">
                    <a:srgbClr val="000000">
                      <a:alpha val="43137"/>
                    </a:srgbClr>
                  </a:outerShdw>
                </a:effectLst>
              </a:rPr>
              <a:t>Selective, </a:t>
            </a:r>
            <a:r>
              <a:rPr lang="en-US" sz="2800" dirty="0" smtClean="0">
                <a:effectLst>
                  <a:outerShdw blurRad="38100" dist="38100" dir="2700000" algn="tl">
                    <a:srgbClr val="000000">
                      <a:alpha val="43137"/>
                    </a:srgbClr>
                  </a:outerShdw>
                </a:effectLst>
              </a:rPr>
              <a:t>Direct.</a:t>
            </a:r>
            <a:endParaRPr lang="en-US" sz="2800" dirty="0">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353939"/>
            <a:ext cx="3104264" cy="892600"/>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33800" y="1006679"/>
            <a:ext cx="2549098" cy="236127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51730" y="1576909"/>
            <a:ext cx="1185644" cy="1185644"/>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39035" y="1979581"/>
            <a:ext cx="1185644" cy="1185644"/>
          </a:xfrm>
          <a:prstGeom prst="rect">
            <a:avLst/>
          </a:prstGeom>
        </p:spPr>
      </p:pic>
      <p:sp>
        <p:nvSpPr>
          <p:cNvPr id="13" name="Explosion 2 12"/>
          <p:cNvSpPr/>
          <p:nvPr/>
        </p:nvSpPr>
        <p:spPr>
          <a:xfrm>
            <a:off x="3382088" y="2817450"/>
            <a:ext cx="2530346" cy="1803932"/>
          </a:xfrm>
          <a:prstGeom prst="irregularSeal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LTV:</a:t>
            </a:r>
          </a:p>
          <a:p>
            <a:pPr algn="ctr"/>
            <a:r>
              <a:rPr lang="en-US" sz="3600" dirty="0" smtClean="0"/>
              <a:t>60%</a:t>
            </a:r>
            <a:endParaRPr lang="en-US" sz="3600" dirty="0"/>
          </a:p>
        </p:txBody>
      </p:sp>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97420" y="4608063"/>
            <a:ext cx="3315696" cy="2249937"/>
          </a:xfrm>
          <a:prstGeom prst="rect">
            <a:avLst/>
          </a:prstGeom>
        </p:spPr>
      </p:pic>
    </p:spTree>
    <p:extLst>
      <p:ext uri="{BB962C8B-B14F-4D97-AF65-F5344CB8AC3E}">
        <p14:creationId xmlns:p14="http://schemas.microsoft.com/office/powerpoint/2010/main" val="13422415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587898866"/>
              </p:ext>
            </p:extLst>
          </p:nvPr>
        </p:nvGraphicFramePr>
        <p:xfrm>
          <a:off x="-411062" y="720969"/>
          <a:ext cx="10805021" cy="58811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smtClean="0"/>
              <a:t>Monetary Policy [Red: qualitative tools]</a:t>
            </a:r>
            <a:endParaRPr lang="en-US" dirty="0"/>
          </a:p>
        </p:txBody>
      </p:sp>
      <p:sp>
        <p:nvSpPr>
          <p:cNvPr id="4" name="Rectangle 3"/>
          <p:cNvSpPr/>
          <p:nvPr/>
        </p:nvSpPr>
        <p:spPr>
          <a:xfrm>
            <a:off x="6047373" y="795523"/>
            <a:ext cx="2871216" cy="57929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23558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37141" y="0"/>
            <a:ext cx="6806859" cy="6858000"/>
          </a:xfrm>
          <a:prstGeom prst="rect">
            <a:avLst/>
          </a:prstGeom>
        </p:spPr>
      </p:pic>
      <p:sp>
        <p:nvSpPr>
          <p:cNvPr id="4" name="Title 3"/>
          <p:cNvSpPr txBox="1">
            <a:spLocks/>
          </p:cNvSpPr>
          <p:nvPr/>
        </p:nvSpPr>
        <p:spPr>
          <a:xfrm>
            <a:off x="0" y="155850"/>
            <a:ext cx="6623752" cy="526256"/>
          </a:xfrm>
          <a:prstGeom prst="rect">
            <a:avLst/>
          </a:prstGeom>
          <a:solidFill>
            <a:srgbClr val="1B587C">
              <a:alpha val="50000"/>
            </a:srgbClr>
          </a:solidFill>
          <a:ln>
            <a:noFill/>
          </a:ln>
          <a:effectLst/>
        </p:spPr>
        <p:txBody>
          <a:bodyPr vert="horz" lIns="68580" tIns="34290" rIns="68580" bIns="34290" rtlCol="0" anchor="ctr">
            <a:normAutofit/>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685800">
              <a:defRPr/>
            </a:pPr>
            <a:r>
              <a:rPr lang="en-US" sz="3300" dirty="0">
                <a:solidFill>
                  <a:sysClr val="window" lastClr="FFFFFF"/>
                </a:solidFill>
              </a:rPr>
              <a:t>Monetary Policy: Tools</a:t>
            </a:r>
          </a:p>
        </p:txBody>
      </p:sp>
      <p:graphicFrame>
        <p:nvGraphicFramePr>
          <p:cNvPr id="5" name="Content Placeholder 5"/>
          <p:cNvGraphicFramePr>
            <a:graphicFrameLocks/>
          </p:cNvGraphicFramePr>
          <p:nvPr>
            <p:extLst>
              <p:ext uri="{D42A27DB-BD31-4B8C-83A1-F6EECF244321}">
                <p14:modId xmlns:p14="http://schemas.microsoft.com/office/powerpoint/2010/main" val="4135246027"/>
              </p:ext>
            </p:extLst>
          </p:nvPr>
        </p:nvGraphicFramePr>
        <p:xfrm>
          <a:off x="53579" y="837957"/>
          <a:ext cx="6624058" cy="577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Notched Right Arrow 1"/>
          <p:cNvSpPr/>
          <p:nvPr/>
        </p:nvSpPr>
        <p:spPr>
          <a:xfrm>
            <a:off x="4773336" y="5885532"/>
            <a:ext cx="4326055" cy="847288"/>
          </a:xfrm>
          <a:prstGeom prst="notchedRightArrow">
            <a:avLst>
              <a:gd name="adj1" fmla="val 100000"/>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effectLst>
                  <a:outerShdw blurRad="38100" dist="38100" dir="2700000" algn="tl">
                    <a:srgbClr val="000000">
                      <a:alpha val="43137"/>
                    </a:srgbClr>
                  </a:outerShdw>
                </a:effectLst>
              </a:rPr>
              <a:t>…Limitations of Monetary Policy &amp; </a:t>
            </a:r>
          </a:p>
          <a:p>
            <a:pPr algn="ctr"/>
            <a:r>
              <a:rPr lang="en-US" sz="2000" dirty="0" smtClean="0">
                <a:effectLst>
                  <a:outerShdw blurRad="38100" dist="38100" dir="2700000" algn="tl">
                    <a:srgbClr val="000000">
                      <a:alpha val="43137"/>
                    </a:srgbClr>
                  </a:outerShdw>
                </a:effectLst>
              </a:rPr>
              <a:t>Mains Answer Writing Practice</a:t>
            </a:r>
            <a:endParaRPr lang="en-US" sz="2000" dirty="0">
              <a:effectLst>
                <a:outerShdw blurRad="38100" dist="38100" dir="2700000" algn="tl">
                  <a:srgbClr val="000000">
                    <a:alpha val="43137"/>
                  </a:srgbClr>
                </a:outerShdw>
              </a:effectLst>
            </a:endParaRPr>
          </a:p>
        </p:txBody>
      </p:sp>
      <p:sp>
        <p:nvSpPr>
          <p:cNvPr id="3" name="Right Arrow 2"/>
          <p:cNvSpPr/>
          <p:nvPr/>
        </p:nvSpPr>
        <p:spPr>
          <a:xfrm rot="20899872">
            <a:off x="5872294" y="682106"/>
            <a:ext cx="1736521" cy="112152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Volume of credit</a:t>
            </a:r>
            <a:endParaRPr lang="en-US" dirty="0"/>
          </a:p>
        </p:txBody>
      </p:sp>
      <p:sp>
        <p:nvSpPr>
          <p:cNvPr id="7" name="Right Arrow 6"/>
          <p:cNvSpPr/>
          <p:nvPr/>
        </p:nvSpPr>
        <p:spPr>
          <a:xfrm rot="957930">
            <a:off x="5897573" y="3646191"/>
            <a:ext cx="1736521" cy="112152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Distribution of credit</a:t>
            </a:r>
            <a:endParaRPr lang="en-US" dirty="0"/>
          </a:p>
        </p:txBody>
      </p:sp>
    </p:spTree>
    <p:extLst>
      <p:ext uri="{BB962C8B-B14F-4D97-AF65-F5344CB8AC3E}">
        <p14:creationId xmlns:p14="http://schemas.microsoft.com/office/powerpoint/2010/main" val="34586098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Application of moral suasion</a:t>
            </a:r>
            <a:r>
              <a:rPr lang="hi-IN" dirty="0"/>
              <a:t>[नैतिक दबाव]</a:t>
            </a:r>
            <a:endParaRPr lang="en-US" dirty="0"/>
          </a:p>
        </p:txBody>
      </p:sp>
      <p:grpSp>
        <p:nvGrpSpPr>
          <p:cNvPr id="8" name="Group 7"/>
          <p:cNvGrpSpPr/>
          <p:nvPr/>
        </p:nvGrpSpPr>
        <p:grpSpPr>
          <a:xfrm>
            <a:off x="1" y="958455"/>
            <a:ext cx="9144000" cy="5808890"/>
            <a:chOff x="1" y="958455"/>
            <a:chExt cx="9144000" cy="580889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958455"/>
              <a:ext cx="9144000" cy="1597616"/>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83689" y="2556071"/>
              <a:ext cx="7056212" cy="4211274"/>
            </a:xfrm>
            <a:prstGeom prst="rect">
              <a:avLst/>
            </a:prstGeom>
          </p:spPr>
        </p:pic>
      </p:grpSp>
      <p:grpSp>
        <p:nvGrpSpPr>
          <p:cNvPr id="7" name="Group 6"/>
          <p:cNvGrpSpPr/>
          <p:nvPr/>
        </p:nvGrpSpPr>
        <p:grpSpPr>
          <a:xfrm>
            <a:off x="914400" y="3571111"/>
            <a:ext cx="5427677" cy="3399116"/>
            <a:chOff x="1059756" y="2719003"/>
            <a:chExt cx="6490335" cy="4251224"/>
          </a:xfrm>
        </p:grpSpPr>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59756" y="2719003"/>
              <a:ext cx="3684219" cy="248314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59016" y="5124403"/>
              <a:ext cx="6191075" cy="1845824"/>
            </a:xfrm>
            <a:prstGeom prst="rect">
              <a:avLst/>
            </a:prstGeom>
          </p:spPr>
        </p:pic>
      </p:grpSp>
    </p:spTree>
    <p:extLst>
      <p:ext uri="{BB962C8B-B14F-4D97-AF65-F5344CB8AC3E}">
        <p14:creationId xmlns:p14="http://schemas.microsoft.com/office/powerpoint/2010/main" val="6811074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Application of Moral Suasion </a:t>
            </a:r>
            <a:r>
              <a:rPr lang="hi-IN" dirty="0" smtClean="0"/>
              <a:t>[नैतिक दबाव]</a:t>
            </a:r>
            <a:endParaRPr lang="en-US" dirty="0"/>
          </a:p>
        </p:txBody>
      </p:sp>
      <p:grpSp>
        <p:nvGrpSpPr>
          <p:cNvPr id="11" name="Group 10"/>
          <p:cNvGrpSpPr/>
          <p:nvPr/>
        </p:nvGrpSpPr>
        <p:grpSpPr>
          <a:xfrm>
            <a:off x="872455" y="3802696"/>
            <a:ext cx="7931442" cy="3055304"/>
            <a:chOff x="931178" y="3802696"/>
            <a:chExt cx="7931442" cy="3055304"/>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1178" y="3802696"/>
              <a:ext cx="4595129" cy="3055304"/>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96818" y="4528499"/>
              <a:ext cx="4965802" cy="2139846"/>
            </a:xfrm>
            <a:prstGeom prst="rect">
              <a:avLst/>
            </a:prstGeom>
          </p:spPr>
        </p:pic>
      </p:grpSp>
      <p:grpSp>
        <p:nvGrpSpPr>
          <p:cNvPr id="15" name="Group 14"/>
          <p:cNvGrpSpPr/>
          <p:nvPr/>
        </p:nvGrpSpPr>
        <p:grpSpPr>
          <a:xfrm>
            <a:off x="0" y="1051151"/>
            <a:ext cx="9034981" cy="3049285"/>
            <a:chOff x="0" y="1051151"/>
            <a:chExt cx="9034981" cy="3049285"/>
          </a:xfrm>
        </p:grpSpPr>
        <p:grpSp>
          <p:nvGrpSpPr>
            <p:cNvPr id="13" name="Group 12"/>
            <p:cNvGrpSpPr/>
            <p:nvPr/>
          </p:nvGrpSpPr>
          <p:grpSpPr>
            <a:xfrm>
              <a:off x="0" y="1051151"/>
              <a:ext cx="7676190" cy="3032731"/>
              <a:chOff x="0" y="1051151"/>
              <a:chExt cx="7676190" cy="3032731"/>
            </a:xfrm>
          </p:grpSpPr>
          <p:pic>
            <p:nvPicPr>
              <p:cNvPr id="9" name="Picture 8"/>
              <p:cNvPicPr>
                <a:picLocks noChangeAspect="1"/>
              </p:cNvPicPr>
              <p:nvPr/>
            </p:nvPicPr>
            <p:blipFill>
              <a:blip r:embed="rId4"/>
              <a:stretch>
                <a:fillRect/>
              </a:stretch>
            </p:blipFill>
            <p:spPr>
              <a:xfrm>
                <a:off x="0" y="1051151"/>
                <a:ext cx="7676190" cy="1409524"/>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82150" y="1693593"/>
                <a:ext cx="3585434" cy="2390289"/>
              </a:xfrm>
              <a:prstGeom prst="rect">
                <a:avLst/>
              </a:prstGeom>
            </p:spPr>
          </p:pic>
        </p:grpSp>
        <p:pic>
          <p:nvPicPr>
            <p:cNvPr id="14" name="Picture 1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221253" y="1677798"/>
              <a:ext cx="3813728" cy="2422638"/>
            </a:xfrm>
            <a:prstGeom prst="rect">
              <a:avLst/>
            </a:prstGeom>
          </p:spPr>
        </p:pic>
      </p:grpSp>
      <p:sp>
        <p:nvSpPr>
          <p:cNvPr id="2" name="Rectangular Callout 1"/>
          <p:cNvSpPr/>
          <p:nvPr/>
        </p:nvSpPr>
        <p:spPr>
          <a:xfrm>
            <a:off x="4790114" y="1568741"/>
            <a:ext cx="4353886" cy="486562"/>
          </a:xfrm>
          <a:prstGeom prst="wedgeRectCallout">
            <a:avLst>
              <a:gd name="adj1" fmla="val -53588"/>
              <a:gd name="adj2" fmla="val 4008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high Public debt= </a:t>
            </a:r>
            <a:r>
              <a:rPr lang="en-US" dirty="0" smtClean="0">
                <a:effectLst>
                  <a:outerShdw blurRad="38100" dist="38100" dir="2700000" algn="tl">
                    <a:srgbClr val="000000">
                      <a:alpha val="43137"/>
                    </a:srgbClr>
                  </a:outerShdw>
                </a:effectLst>
                <a:latin typeface="Franklin Gothic Medium Cond" panose="020B0606030402020204" pitchFamily="34" charset="0"/>
              </a:rPr>
              <a:t>▼</a:t>
            </a:r>
            <a:r>
              <a:rPr lang="en-US" dirty="0" smtClean="0">
                <a:effectLst>
                  <a:outerShdw blurRad="38100" dist="38100" dir="2700000" algn="tl">
                    <a:srgbClr val="000000">
                      <a:alpha val="43137"/>
                    </a:srgbClr>
                  </a:outerShdw>
                </a:effectLst>
              </a:rPr>
              <a:t>efficacy of Monetary policy</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83756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cstate="email">
            <a:extLst>
              <a:ext uri="{28A0092B-C50C-407E-A947-70E740481C1C}">
                <a14:useLocalDpi xmlns:a14="http://schemas.microsoft.com/office/drawing/2010/main"/>
              </a:ext>
            </a:extLst>
          </a:blip>
          <a:stretch>
            <a:fillRect/>
          </a:stretch>
        </p:blipFill>
        <p:spPr>
          <a:xfrm>
            <a:off x="6664325" y="3088481"/>
            <a:ext cx="2305050" cy="2933700"/>
          </a:xfrm>
          <a:prstGeom prst="rect">
            <a:avLst/>
          </a:prstGeom>
        </p:spPr>
      </p:pic>
      <p:sp>
        <p:nvSpPr>
          <p:cNvPr id="4" name="Content Placeholder 3"/>
          <p:cNvSpPr>
            <a:spLocks noGrp="1"/>
          </p:cNvSpPr>
          <p:nvPr>
            <p:ph idx="1"/>
          </p:nvPr>
        </p:nvSpPr>
        <p:spPr/>
        <p:txBody>
          <a:bodyPr>
            <a:normAutofit fontScale="92500" lnSpcReduction="10000"/>
          </a:bodyPr>
          <a:lstStyle/>
          <a:p>
            <a:pPr marL="342900" lvl="0" indent="-342900">
              <a:buFont typeface="Arial" panose="020B0604020202020204" pitchFamily="34" charset="0"/>
              <a:buChar char="•"/>
            </a:pPr>
            <a:r>
              <a:rPr lang="en-US" sz="3600" dirty="0"/>
              <a:t>“Persuasion” without applying “Force”, </a:t>
            </a:r>
            <a:r>
              <a:rPr lang="en-US" sz="3600" dirty="0" smtClean="0"/>
              <a:t>command/control </a:t>
            </a:r>
            <a:r>
              <a:rPr lang="en-US" sz="3600" dirty="0"/>
              <a:t>or monetary incentives.</a:t>
            </a:r>
          </a:p>
          <a:p>
            <a:pPr marL="342900" lvl="0" indent="-342900">
              <a:buFont typeface="Arial" panose="020B0604020202020204" pitchFamily="34" charset="0"/>
              <a:buChar char="•"/>
            </a:pPr>
            <a:r>
              <a:rPr lang="en-US" sz="3600" dirty="0"/>
              <a:t>Via conferences, informal meetings, letters, </a:t>
            </a:r>
            <a:r>
              <a:rPr lang="en-US" sz="3600" dirty="0" smtClean="0"/>
              <a:t>seminars, convocation, panel discussion, memorial lectures</a:t>
            </a:r>
            <a:endParaRPr lang="en-US" sz="3600" dirty="0"/>
          </a:p>
          <a:p>
            <a:pPr marL="342900" lvl="0" indent="-342900">
              <a:buFont typeface="Arial" panose="020B0604020202020204" pitchFamily="34" charset="0"/>
              <a:buChar char="•"/>
            </a:pPr>
            <a:r>
              <a:rPr lang="en-US" sz="3600" dirty="0"/>
              <a:t>Asking Banks to transmit rate cuts, </a:t>
            </a:r>
            <a:r>
              <a:rPr lang="en-US" sz="3600" dirty="0" err="1"/>
              <a:t>Fin.literacy</a:t>
            </a:r>
            <a:r>
              <a:rPr lang="en-US" sz="3600" dirty="0"/>
              <a:t>, Give loans to MSE beyond PSL, </a:t>
            </a:r>
          </a:p>
          <a:p>
            <a:pPr marL="342900" lvl="0" indent="-342900">
              <a:buFont typeface="Arial" panose="020B0604020202020204" pitchFamily="34" charset="0"/>
              <a:buChar char="•"/>
            </a:pPr>
            <a:r>
              <a:rPr lang="en-US" sz="3600" dirty="0"/>
              <a:t>Invest in G-Sec beyond SLR to finance </a:t>
            </a:r>
            <a:r>
              <a:rPr lang="en-US" sz="3600" dirty="0" err="1"/>
              <a:t>govt’s</a:t>
            </a:r>
            <a:r>
              <a:rPr lang="en-US" sz="3600" dirty="0"/>
              <a:t> debt…. </a:t>
            </a:r>
          </a:p>
          <a:p>
            <a:pPr marL="342900" lvl="0" indent="-342900">
              <a:buFont typeface="Arial" panose="020B0604020202020204" pitchFamily="34" charset="0"/>
              <a:buChar char="•"/>
            </a:pPr>
            <a:r>
              <a:rPr lang="en-US" sz="3600" dirty="0"/>
              <a:t>Asking Government to control fiscal deficit / leakage.</a:t>
            </a:r>
          </a:p>
          <a:p>
            <a:endParaRPr lang="en-US" dirty="0"/>
          </a:p>
        </p:txBody>
      </p:sp>
      <p:sp>
        <p:nvSpPr>
          <p:cNvPr id="3" name="Title 2"/>
          <p:cNvSpPr>
            <a:spLocks noGrp="1"/>
          </p:cNvSpPr>
          <p:nvPr>
            <p:ph type="title"/>
          </p:nvPr>
        </p:nvSpPr>
        <p:spPr/>
        <p:txBody>
          <a:bodyPr/>
          <a:lstStyle/>
          <a:p>
            <a:r>
              <a:rPr lang="en-US" dirty="0" smtClean="0"/>
              <a:t>Moral suasion</a:t>
            </a:r>
            <a:br>
              <a:rPr lang="en-US" dirty="0" smtClean="0"/>
            </a:br>
            <a:r>
              <a:rPr lang="en-US" dirty="0"/>
              <a:t/>
            </a:r>
            <a:br>
              <a:rPr lang="en-US" dirty="0"/>
            </a:br>
            <a:r>
              <a:rPr lang="hi-IN" dirty="0"/>
              <a:t>नैतिक </a:t>
            </a:r>
            <a:r>
              <a:rPr lang="hi-IN" dirty="0" smtClean="0"/>
              <a:t>दबाव</a:t>
            </a:r>
            <a:endParaRPr lang="en-US" dirty="0"/>
          </a:p>
        </p:txBody>
      </p:sp>
      <p:sp>
        <p:nvSpPr>
          <p:cNvPr id="5" name="Text Placeholder 4"/>
          <p:cNvSpPr>
            <a:spLocks noGrp="1"/>
          </p:cNvSpPr>
          <p:nvPr>
            <p:ph type="body" sz="quarter" idx="13"/>
          </p:nvPr>
        </p:nvSpPr>
        <p:spPr/>
        <p:txBody>
          <a:bodyPr/>
          <a:lstStyle/>
          <a:p>
            <a:r>
              <a:rPr lang="en-US" dirty="0" smtClean="0"/>
              <a:t>Qualitative Tools</a:t>
            </a:r>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07266" y="5330908"/>
            <a:ext cx="5568012" cy="1527092"/>
          </a:xfrm>
          <a:prstGeom prst="rect">
            <a:avLst/>
          </a:prstGeom>
        </p:spPr>
      </p:pic>
    </p:spTree>
    <p:extLst>
      <p:ext uri="{BB962C8B-B14F-4D97-AF65-F5344CB8AC3E}">
        <p14:creationId xmlns:p14="http://schemas.microsoft.com/office/powerpoint/2010/main" val="38613503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4" grpId="1"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37141" y="0"/>
            <a:ext cx="6806859" cy="6858000"/>
          </a:xfrm>
          <a:prstGeom prst="rect">
            <a:avLst/>
          </a:prstGeom>
        </p:spPr>
      </p:pic>
      <p:sp>
        <p:nvSpPr>
          <p:cNvPr id="4" name="Title 3"/>
          <p:cNvSpPr txBox="1">
            <a:spLocks/>
          </p:cNvSpPr>
          <p:nvPr/>
        </p:nvSpPr>
        <p:spPr>
          <a:xfrm>
            <a:off x="0" y="155850"/>
            <a:ext cx="6623752" cy="526256"/>
          </a:xfrm>
          <a:prstGeom prst="rect">
            <a:avLst/>
          </a:prstGeom>
          <a:solidFill>
            <a:srgbClr val="1B587C">
              <a:alpha val="50000"/>
            </a:srgbClr>
          </a:solidFill>
          <a:ln>
            <a:noFill/>
          </a:ln>
          <a:effectLst/>
        </p:spPr>
        <p:txBody>
          <a:bodyPr vert="horz" lIns="68580" tIns="34290" rIns="68580" bIns="34290" rtlCol="0" anchor="ctr">
            <a:normAutofit/>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685800">
              <a:defRPr/>
            </a:pPr>
            <a:r>
              <a:rPr lang="en-US" sz="3300" dirty="0">
                <a:solidFill>
                  <a:sysClr val="window" lastClr="FFFFFF"/>
                </a:solidFill>
              </a:rPr>
              <a:t>Monetary Policy: Tools</a:t>
            </a:r>
          </a:p>
        </p:txBody>
      </p:sp>
      <p:graphicFrame>
        <p:nvGraphicFramePr>
          <p:cNvPr id="5" name="Content Placeholder 5"/>
          <p:cNvGraphicFramePr>
            <a:graphicFrameLocks/>
          </p:cNvGraphicFramePr>
          <p:nvPr>
            <p:extLst>
              <p:ext uri="{D42A27DB-BD31-4B8C-83A1-F6EECF244321}">
                <p14:modId xmlns:p14="http://schemas.microsoft.com/office/powerpoint/2010/main" val="210879843"/>
              </p:ext>
            </p:extLst>
          </p:nvPr>
        </p:nvGraphicFramePr>
        <p:xfrm>
          <a:off x="-792087" y="837956"/>
          <a:ext cx="6624058" cy="577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28494" y="837956"/>
            <a:ext cx="3456224" cy="4571726"/>
          </a:xfrm>
          <a:prstGeom prst="rect">
            <a:avLst/>
          </a:prstGeom>
        </p:spPr>
      </p:pic>
      <p:sp>
        <p:nvSpPr>
          <p:cNvPr id="7" name="Rectangular Callout 6"/>
          <p:cNvSpPr/>
          <p:nvPr/>
        </p:nvSpPr>
        <p:spPr>
          <a:xfrm>
            <a:off x="5240214" y="5565532"/>
            <a:ext cx="3903785" cy="967154"/>
          </a:xfrm>
          <a:prstGeom prst="wedgeRectCallout">
            <a:avLst>
              <a:gd name="adj1" fmla="val -105323"/>
              <a:gd name="adj2" fmla="val -25742"/>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Asking banks to pass repo-benefit, then isn’t moral suasion a ‘quantitative’ tool?</a:t>
            </a:r>
          </a:p>
          <a:p>
            <a:pPr algn="ctr"/>
            <a:r>
              <a:rPr lang="en-US" dirty="0" smtClean="0"/>
              <a:t>...</a:t>
            </a:r>
            <a:r>
              <a:rPr lang="en-US" dirty="0" err="1" smtClean="0"/>
              <a:t>baal</a:t>
            </a:r>
            <a:r>
              <a:rPr lang="en-US" dirty="0" smtClean="0"/>
              <a:t> </a:t>
            </a:r>
            <a:r>
              <a:rPr lang="en-US" dirty="0" err="1" smtClean="0"/>
              <a:t>ki</a:t>
            </a:r>
            <a:r>
              <a:rPr lang="en-US" dirty="0" smtClean="0"/>
              <a:t> </a:t>
            </a:r>
            <a:r>
              <a:rPr lang="en-US" dirty="0" err="1" smtClean="0"/>
              <a:t>khaal</a:t>
            </a:r>
            <a:r>
              <a:rPr lang="en-US" dirty="0" smtClean="0"/>
              <a:t>; we’ve to go by books</a:t>
            </a:r>
          </a:p>
        </p:txBody>
      </p:sp>
    </p:spTree>
    <p:extLst>
      <p:ext uri="{BB962C8B-B14F-4D97-AF65-F5344CB8AC3E}">
        <p14:creationId xmlns:p14="http://schemas.microsoft.com/office/powerpoint/2010/main" val="8751680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Qualitative Tools </a:t>
            </a:r>
            <a:r>
              <a:rPr lang="en-US" dirty="0" smtClean="0">
                <a:latin typeface="Franklin Gothic Medium Cond" panose="020B0606030402020204" pitchFamily="34" charset="0"/>
              </a:rPr>
              <a:t>►</a:t>
            </a:r>
            <a:r>
              <a:rPr lang="en-US" dirty="0" smtClean="0"/>
              <a:t>Direct Action: </a:t>
            </a:r>
            <a:r>
              <a:rPr lang="hi-IN" dirty="0" smtClean="0"/>
              <a:t>क्योकि लातो के भुत...</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78353"/>
            <a:ext cx="9144000" cy="76737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1767600"/>
            <a:ext cx="9144000" cy="122838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3117857"/>
            <a:ext cx="9144000" cy="1977584"/>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2465" y="5217314"/>
            <a:ext cx="8321535" cy="1138134"/>
          </a:xfrm>
          <a:prstGeom prst="rect">
            <a:avLst/>
          </a:prstGeom>
        </p:spPr>
      </p:pic>
    </p:spTree>
    <p:extLst>
      <p:ext uri="{BB962C8B-B14F-4D97-AF65-F5344CB8AC3E}">
        <p14:creationId xmlns:p14="http://schemas.microsoft.com/office/powerpoint/2010/main" val="27112615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a:t>
            </a:r>
            <a:endParaRPr lang="en-US" dirty="0"/>
          </a:p>
        </p:txBody>
      </p:sp>
      <p:pic>
        <p:nvPicPr>
          <p:cNvPr id="3" name="Picture 2"/>
          <p:cNvPicPr>
            <a:picLocks noChangeAspect="1"/>
          </p:cNvPicPr>
          <p:nvPr/>
        </p:nvPicPr>
        <p:blipFill>
          <a:blip r:embed="rId2"/>
          <a:stretch>
            <a:fillRect/>
          </a:stretch>
        </p:blipFill>
        <p:spPr>
          <a:xfrm>
            <a:off x="1553524" y="3941510"/>
            <a:ext cx="7590476" cy="2028571"/>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953459"/>
            <a:ext cx="9144000" cy="2830115"/>
          </a:xfrm>
          <a:prstGeom prst="rect">
            <a:avLst/>
          </a:prstGeom>
        </p:spPr>
      </p:pic>
    </p:spTree>
    <p:extLst>
      <p:ext uri="{BB962C8B-B14F-4D97-AF65-F5344CB8AC3E}">
        <p14:creationId xmlns:p14="http://schemas.microsoft.com/office/powerpoint/2010/main" val="39937459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3" cstate="email">
            <a:extLst>
              <a:ext uri="{28A0092B-C50C-407E-A947-70E740481C1C}">
                <a14:useLocalDpi xmlns:a14="http://schemas.microsoft.com/office/drawing/2010/main"/>
              </a:ext>
            </a:extLst>
          </a:blip>
          <a:stretch>
            <a:fillRect/>
          </a:stretch>
        </p:blipFill>
        <p:spPr>
          <a:xfrm>
            <a:off x="6664325" y="3402806"/>
            <a:ext cx="2305050" cy="2305050"/>
          </a:xfrm>
        </p:spPr>
      </p:pic>
      <p:sp>
        <p:nvSpPr>
          <p:cNvPr id="3" name="Content Placeholder 2"/>
          <p:cNvSpPr>
            <a:spLocks noGrp="1"/>
          </p:cNvSpPr>
          <p:nvPr>
            <p:ph idx="1"/>
          </p:nvPr>
        </p:nvSpPr>
        <p:spPr/>
        <p:txBody>
          <a:bodyPr>
            <a:normAutofit/>
          </a:bodyPr>
          <a:lstStyle/>
          <a:p>
            <a:r>
              <a:rPr lang="en-US" dirty="0" smtClean="0"/>
              <a:t>1965-89</a:t>
            </a:r>
            <a:r>
              <a:rPr lang="en-US" dirty="0"/>
              <a:t>: </a:t>
            </a:r>
            <a:r>
              <a:rPr lang="en-US" dirty="0">
                <a:solidFill>
                  <a:srgbClr val="FFC000"/>
                </a:solidFill>
              </a:rPr>
              <a:t>Credit Authorization Scheme (CAS) </a:t>
            </a:r>
            <a:r>
              <a:rPr lang="en-US" dirty="0"/>
              <a:t>all commercial banks had to obtain prior approval </a:t>
            </a:r>
            <a:r>
              <a:rPr lang="en-US" dirty="0" smtClean="0"/>
              <a:t>of </a:t>
            </a:r>
            <a:r>
              <a:rPr lang="en-US" dirty="0"/>
              <a:t>the RBI before </a:t>
            </a:r>
            <a:r>
              <a:rPr lang="en-US" dirty="0" smtClean="0"/>
              <a:t>giving Rs</a:t>
            </a:r>
            <a:r>
              <a:rPr lang="en-US" dirty="0"/>
              <a:t>. 1 </a:t>
            </a:r>
            <a:r>
              <a:rPr lang="en-US" dirty="0" smtClean="0"/>
              <a:t>crore/&gt; to </a:t>
            </a:r>
            <a:r>
              <a:rPr lang="en-US" dirty="0"/>
              <a:t>a single borrower</a:t>
            </a:r>
            <a:r>
              <a:rPr lang="en-US" dirty="0" smtClean="0"/>
              <a:t>.</a:t>
            </a:r>
            <a:r>
              <a:rPr lang="en-US" dirty="0" smtClean="0">
                <a:solidFill>
                  <a:srgbClr val="FF0000"/>
                </a:solidFill>
              </a:rPr>
              <a:t> </a:t>
            </a:r>
            <a:r>
              <a:rPr lang="en-US" dirty="0" smtClean="0">
                <a:solidFill>
                  <a:srgbClr val="FFC000"/>
                </a:solidFill>
              </a:rPr>
              <a:t>[long delays in approval, lax monitoring]</a:t>
            </a:r>
            <a:endParaRPr lang="en-US" dirty="0">
              <a:solidFill>
                <a:srgbClr val="FFC000"/>
              </a:solidFill>
            </a:endParaRPr>
          </a:p>
          <a:p>
            <a:r>
              <a:rPr lang="en-US" dirty="0" smtClean="0">
                <a:solidFill>
                  <a:srgbClr val="FFC000"/>
                </a:solidFill>
              </a:rPr>
              <a:t>1970</a:t>
            </a:r>
            <a:r>
              <a:rPr lang="en-US" dirty="0">
                <a:solidFill>
                  <a:srgbClr val="FFC000"/>
                </a:solidFill>
              </a:rPr>
              <a:t>: </a:t>
            </a:r>
            <a:r>
              <a:rPr lang="en-US" dirty="0" smtClean="0">
                <a:solidFill>
                  <a:srgbClr val="FFC000"/>
                </a:solidFill>
              </a:rPr>
              <a:t>fixed higher </a:t>
            </a:r>
            <a:r>
              <a:rPr lang="en-US" dirty="0" smtClean="0"/>
              <a:t>interest for loans for </a:t>
            </a:r>
            <a:r>
              <a:rPr lang="en-US" dirty="0"/>
              <a:t>sensitive </a:t>
            </a:r>
            <a:r>
              <a:rPr lang="en-US" dirty="0" smtClean="0"/>
              <a:t>commodities.</a:t>
            </a:r>
          </a:p>
          <a:p>
            <a:r>
              <a:rPr lang="en-US" dirty="0" smtClean="0">
                <a:solidFill>
                  <a:srgbClr val="FFC000"/>
                </a:solidFill>
              </a:rPr>
              <a:t>1973: </a:t>
            </a:r>
            <a:r>
              <a:rPr lang="en-US" dirty="0" smtClean="0"/>
              <a:t>quantitative ceiling on non-food loans (to boost green revolution, food inflation)</a:t>
            </a:r>
            <a:endParaRPr lang="en-US" dirty="0"/>
          </a:p>
        </p:txBody>
      </p:sp>
      <p:sp>
        <p:nvSpPr>
          <p:cNvPr id="4" name="Title 3"/>
          <p:cNvSpPr>
            <a:spLocks noGrp="1"/>
          </p:cNvSpPr>
          <p:nvPr>
            <p:ph type="title"/>
          </p:nvPr>
        </p:nvSpPr>
        <p:spPr/>
        <p:txBody>
          <a:bodyPr/>
          <a:lstStyle/>
          <a:p>
            <a:r>
              <a:rPr lang="en-US" dirty="0" smtClean="0"/>
              <a:t>Making loans expensive or unavailable to non-priority sector</a:t>
            </a:r>
            <a:endParaRPr lang="en-US" dirty="0"/>
          </a:p>
        </p:txBody>
      </p:sp>
      <p:sp>
        <p:nvSpPr>
          <p:cNvPr id="5" name="Text Placeholder 4"/>
          <p:cNvSpPr>
            <a:spLocks noGrp="1"/>
          </p:cNvSpPr>
          <p:nvPr>
            <p:ph type="body" sz="quarter" idx="13"/>
          </p:nvPr>
        </p:nvSpPr>
        <p:spPr/>
        <p:txBody>
          <a:bodyPr/>
          <a:lstStyle/>
          <a:p>
            <a:r>
              <a:rPr lang="en-US" dirty="0" smtClean="0"/>
              <a:t>SCC: NEGATIVE</a:t>
            </a:r>
          </a:p>
          <a:p>
            <a:r>
              <a:rPr lang="en-US" dirty="0" smtClean="0"/>
              <a:t>method</a:t>
            </a:r>
            <a:endParaRPr lang="en-US" dirty="0"/>
          </a:p>
        </p:txBody>
      </p:sp>
    </p:spTree>
    <p:extLst>
      <p:ext uri="{BB962C8B-B14F-4D97-AF65-F5344CB8AC3E}">
        <p14:creationId xmlns:p14="http://schemas.microsoft.com/office/powerpoint/2010/main" val="33289279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4496970"/>
            <a:ext cx="5002674" cy="1592797"/>
          </a:xfrm>
          <a:prstGeom prst="rect">
            <a:avLst/>
          </a:prstGeom>
        </p:spPr>
      </p:pic>
      <p:sp>
        <p:nvSpPr>
          <p:cNvPr id="2" name="Title 1"/>
          <p:cNvSpPr>
            <a:spLocks noGrp="1"/>
          </p:cNvSpPr>
          <p:nvPr>
            <p:ph type="title"/>
          </p:nvPr>
        </p:nvSpPr>
        <p:spPr/>
        <p:txBody>
          <a:bodyPr/>
          <a:lstStyle/>
          <a:p>
            <a:r>
              <a:rPr lang="en-US" dirty="0" smtClean="0"/>
              <a:t>Prevention of money laundering Act 2002</a:t>
            </a:r>
            <a:endParaRPr lang="en-US" dirty="0"/>
          </a:p>
        </p:txBody>
      </p:sp>
      <p:pic>
        <p:nvPicPr>
          <p:cNvPr id="4" name="Picture 3"/>
          <p:cNvPicPr>
            <a:picLocks noChangeAspect="1"/>
          </p:cNvPicPr>
          <p:nvPr/>
        </p:nvPicPr>
        <p:blipFill>
          <a:blip r:embed="rId3"/>
          <a:stretch>
            <a:fillRect/>
          </a:stretch>
        </p:blipFill>
        <p:spPr>
          <a:xfrm>
            <a:off x="0" y="959549"/>
            <a:ext cx="6133333" cy="2304762"/>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3344766"/>
            <a:ext cx="9143681" cy="631615"/>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1" y="4036911"/>
            <a:ext cx="9143680" cy="460059"/>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553300" y="5293368"/>
            <a:ext cx="6590700" cy="1559881"/>
          </a:xfrm>
          <a:prstGeom prst="rect">
            <a:avLst/>
          </a:prstGeom>
        </p:spPr>
      </p:pic>
    </p:spTree>
    <p:extLst>
      <p:ext uri="{BB962C8B-B14F-4D97-AF65-F5344CB8AC3E}">
        <p14:creationId xmlns:p14="http://schemas.microsoft.com/office/powerpoint/2010/main" val="28204351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Qualitative Tools </a:t>
            </a:r>
            <a:r>
              <a:rPr lang="en-US" dirty="0">
                <a:latin typeface="Franklin Gothic Medium Cond" panose="020B0606030402020204" pitchFamily="34" charset="0"/>
              </a:rPr>
              <a:t>► </a:t>
            </a:r>
            <a:r>
              <a:rPr lang="en-US" dirty="0" smtClean="0"/>
              <a:t>Direct </a:t>
            </a:r>
            <a:r>
              <a:rPr lang="en-US" dirty="0"/>
              <a:t>Action: </a:t>
            </a:r>
            <a:r>
              <a:rPr lang="en-US" dirty="0" err="1"/>
              <a:t>kyoki</a:t>
            </a:r>
            <a:r>
              <a:rPr lang="en-US" dirty="0"/>
              <a:t> </a:t>
            </a:r>
            <a:r>
              <a:rPr lang="en-US" dirty="0" err="1"/>
              <a:t>laato</a:t>
            </a:r>
            <a:r>
              <a:rPr lang="en-US" dirty="0"/>
              <a:t> </a:t>
            </a:r>
            <a:r>
              <a:rPr lang="en-US" dirty="0" err="1"/>
              <a:t>ke</a:t>
            </a:r>
            <a:r>
              <a:rPr lang="en-US" dirty="0"/>
              <a:t> </a:t>
            </a:r>
            <a:r>
              <a:rPr lang="en-US" dirty="0" err="1"/>
              <a:t>bhoot</a:t>
            </a:r>
            <a:r>
              <a:rPr lang="en-US" dirty="0"/>
              <a:t>….</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985679"/>
            <a:ext cx="9144000" cy="971749"/>
          </a:xfrm>
          <a:prstGeom prst="rect">
            <a:avLst/>
          </a:prstGeom>
        </p:spPr>
      </p:pic>
      <p:pic>
        <p:nvPicPr>
          <p:cNvPr id="8" name="Picture 7"/>
          <p:cNvPicPr>
            <a:picLocks noChangeAspect="1"/>
          </p:cNvPicPr>
          <p:nvPr/>
        </p:nvPicPr>
        <p:blipFill>
          <a:blip r:embed="rId3"/>
          <a:stretch>
            <a:fillRect/>
          </a:stretch>
        </p:blipFill>
        <p:spPr>
          <a:xfrm>
            <a:off x="0" y="1957428"/>
            <a:ext cx="8428571" cy="2200000"/>
          </a:xfrm>
          <a:prstGeom prst="rect">
            <a:avLst/>
          </a:prstGeom>
        </p:spPr>
      </p:pic>
      <p:grpSp>
        <p:nvGrpSpPr>
          <p:cNvPr id="7" name="Group 6"/>
          <p:cNvGrpSpPr/>
          <p:nvPr/>
        </p:nvGrpSpPr>
        <p:grpSpPr>
          <a:xfrm>
            <a:off x="2534476" y="3838952"/>
            <a:ext cx="6609524" cy="3019048"/>
            <a:chOff x="-28572" y="2079378"/>
            <a:chExt cx="6609524" cy="3019048"/>
          </a:xfrm>
        </p:grpSpPr>
        <p:pic>
          <p:nvPicPr>
            <p:cNvPr id="5" name="Picture 4"/>
            <p:cNvPicPr>
              <a:picLocks noChangeAspect="1"/>
            </p:cNvPicPr>
            <p:nvPr/>
          </p:nvPicPr>
          <p:blipFill>
            <a:blip r:embed="rId4"/>
            <a:stretch>
              <a:fillRect/>
            </a:stretch>
          </p:blipFill>
          <p:spPr>
            <a:xfrm>
              <a:off x="0" y="2079378"/>
              <a:ext cx="6580952" cy="2095238"/>
            </a:xfrm>
            <a:prstGeom prst="rect">
              <a:avLst/>
            </a:prstGeom>
          </p:spPr>
        </p:pic>
        <p:pic>
          <p:nvPicPr>
            <p:cNvPr id="6" name="Picture 5"/>
            <p:cNvPicPr>
              <a:picLocks noChangeAspect="1"/>
            </p:cNvPicPr>
            <p:nvPr/>
          </p:nvPicPr>
          <p:blipFill>
            <a:blip r:embed="rId5"/>
            <a:stretch>
              <a:fillRect/>
            </a:stretch>
          </p:blipFill>
          <p:spPr>
            <a:xfrm>
              <a:off x="-28572" y="4174616"/>
              <a:ext cx="6609524" cy="923810"/>
            </a:xfrm>
            <a:prstGeom prst="rect">
              <a:avLst/>
            </a:prstGeom>
          </p:spPr>
        </p:pic>
      </p:grpSp>
    </p:spTree>
    <p:extLst>
      <p:ext uri="{BB962C8B-B14F-4D97-AF65-F5344CB8AC3E}">
        <p14:creationId xmlns:p14="http://schemas.microsoft.com/office/powerpoint/2010/main" val="19071533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Penalty under Payment &amp; Settlement system Act</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937348"/>
            <a:ext cx="6769916" cy="2465104"/>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544277"/>
            <a:ext cx="7438095" cy="2572973"/>
          </a:xfrm>
          <a:prstGeom prst="rect">
            <a:avLst/>
          </a:prstGeom>
        </p:spPr>
      </p:pic>
    </p:spTree>
    <p:extLst>
      <p:ext uri="{BB962C8B-B14F-4D97-AF65-F5344CB8AC3E}">
        <p14:creationId xmlns:p14="http://schemas.microsoft.com/office/powerpoint/2010/main" val="20418730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Qualitative Tools </a:t>
            </a:r>
            <a:r>
              <a:rPr lang="en-US" dirty="0">
                <a:latin typeface="Franklin Gothic Medium Cond" panose="020B0606030402020204" pitchFamily="34" charset="0"/>
              </a:rPr>
              <a:t>► </a:t>
            </a:r>
            <a:r>
              <a:rPr lang="en-US" dirty="0"/>
              <a:t>Direct Action: </a:t>
            </a:r>
            <a:r>
              <a:rPr lang="en-US" dirty="0" err="1"/>
              <a:t>kyoki</a:t>
            </a:r>
            <a:r>
              <a:rPr lang="en-US" dirty="0"/>
              <a:t> </a:t>
            </a:r>
            <a:r>
              <a:rPr lang="en-US" dirty="0" err="1"/>
              <a:t>laato</a:t>
            </a:r>
            <a:r>
              <a:rPr lang="en-US" dirty="0"/>
              <a:t> </a:t>
            </a:r>
            <a:r>
              <a:rPr lang="en-US" dirty="0" err="1"/>
              <a:t>ke</a:t>
            </a:r>
            <a:r>
              <a:rPr lang="en-US" dirty="0"/>
              <a:t> </a:t>
            </a:r>
            <a:r>
              <a:rPr lang="en-US" dirty="0" err="1"/>
              <a:t>bhoot</a:t>
            </a:r>
            <a:r>
              <a:rPr lang="en-US" dirty="0"/>
              <a:t>….</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93099" y="2978092"/>
            <a:ext cx="7379219" cy="3723808"/>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581" y="1191237"/>
            <a:ext cx="9059420" cy="974229"/>
          </a:xfrm>
          <a:prstGeom prst="rect">
            <a:avLst/>
          </a:prstGeom>
        </p:spPr>
      </p:pic>
    </p:spTree>
    <p:extLst>
      <p:ext uri="{BB962C8B-B14F-4D97-AF65-F5344CB8AC3E}">
        <p14:creationId xmlns:p14="http://schemas.microsoft.com/office/powerpoint/2010/main" val="42662396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UPSC Prelims 1995</a:t>
            </a:r>
            <a:endParaRPr lang="en-US" dirty="0"/>
          </a:p>
        </p:txBody>
      </p:sp>
      <p:sp>
        <p:nvSpPr>
          <p:cNvPr id="3" name="Content Placeholder 2"/>
          <p:cNvSpPr>
            <a:spLocks noGrp="1"/>
          </p:cNvSpPr>
          <p:nvPr>
            <p:ph idx="1"/>
          </p:nvPr>
        </p:nvSpPr>
        <p:spPr/>
        <p:txBody>
          <a:bodyPr/>
          <a:lstStyle/>
          <a:p>
            <a:pPr marL="0" indent="0">
              <a:buNone/>
            </a:pPr>
            <a:r>
              <a:rPr lang="en-US" sz="3200" dirty="0"/>
              <a:t>Which of the following is </a:t>
            </a:r>
            <a:r>
              <a:rPr lang="en-US" sz="3200" dirty="0">
                <a:solidFill>
                  <a:srgbClr val="FFC000"/>
                </a:solidFill>
              </a:rPr>
              <a:t>not </a:t>
            </a:r>
            <a:r>
              <a:rPr lang="en-US" sz="3200" dirty="0"/>
              <a:t>an instrument of </a:t>
            </a:r>
            <a:r>
              <a:rPr lang="en-US" sz="3200" dirty="0">
                <a:solidFill>
                  <a:schemeClr val="accent2">
                    <a:lumMod val="60000"/>
                    <a:lumOff val="40000"/>
                  </a:schemeClr>
                </a:solidFill>
              </a:rPr>
              <a:t>selective credit control</a:t>
            </a:r>
            <a:r>
              <a:rPr lang="en-US" sz="3200" dirty="0"/>
              <a:t>?</a:t>
            </a:r>
          </a:p>
          <a:p>
            <a:pPr marL="742950" indent="-742950">
              <a:buFont typeface="+mj-lt"/>
              <a:buAutoNum type="alphaUcPeriod"/>
            </a:pPr>
            <a:r>
              <a:rPr lang="en-US" sz="3200" dirty="0"/>
              <a:t>Regulation of consumer credit</a:t>
            </a:r>
          </a:p>
          <a:p>
            <a:pPr marL="742950" indent="-742950">
              <a:buFont typeface="+mj-lt"/>
              <a:buAutoNum type="alphaUcPeriod"/>
            </a:pPr>
            <a:r>
              <a:rPr lang="en-US" sz="3200" dirty="0"/>
              <a:t>Rationing of credit</a:t>
            </a:r>
          </a:p>
          <a:p>
            <a:pPr marL="742950" indent="-742950">
              <a:buFont typeface="+mj-lt"/>
              <a:buAutoNum type="alphaUcPeriod"/>
            </a:pPr>
            <a:r>
              <a:rPr lang="en-US" sz="3200" dirty="0"/>
              <a:t>Margin requirements</a:t>
            </a:r>
          </a:p>
          <a:p>
            <a:pPr marL="742950" indent="-742950">
              <a:buFont typeface="+mj-lt"/>
              <a:buAutoNum type="alphaUcPeriod"/>
            </a:pPr>
            <a:r>
              <a:rPr lang="en-US" sz="3200" dirty="0"/>
              <a:t>Cash reserve ratio</a:t>
            </a:r>
          </a:p>
          <a:p>
            <a:endParaRPr lang="en-US" dirty="0"/>
          </a:p>
        </p:txBody>
      </p:sp>
    </p:spTree>
    <p:extLst>
      <p:ext uri="{BB962C8B-B14F-4D97-AF65-F5344CB8AC3E}">
        <p14:creationId xmlns:p14="http://schemas.microsoft.com/office/powerpoint/2010/main" val="32207983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37141" y="0"/>
            <a:ext cx="6806859" cy="6858000"/>
          </a:xfrm>
          <a:prstGeom prst="rect">
            <a:avLst/>
          </a:prstGeom>
        </p:spPr>
      </p:pic>
      <p:sp>
        <p:nvSpPr>
          <p:cNvPr id="4" name="Title 3"/>
          <p:cNvSpPr txBox="1">
            <a:spLocks/>
          </p:cNvSpPr>
          <p:nvPr/>
        </p:nvSpPr>
        <p:spPr>
          <a:xfrm>
            <a:off x="0" y="155850"/>
            <a:ext cx="6623752" cy="526256"/>
          </a:xfrm>
          <a:prstGeom prst="rect">
            <a:avLst/>
          </a:prstGeom>
          <a:solidFill>
            <a:srgbClr val="1B587C">
              <a:alpha val="50000"/>
            </a:srgbClr>
          </a:solidFill>
          <a:ln>
            <a:noFill/>
          </a:ln>
          <a:effectLst/>
        </p:spPr>
        <p:txBody>
          <a:bodyPr vert="horz" lIns="68580" tIns="34290" rIns="68580" bIns="34290" rtlCol="0" anchor="ctr">
            <a:normAutofit/>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685800">
              <a:defRPr/>
            </a:pPr>
            <a:r>
              <a:rPr lang="en-US" sz="3300" dirty="0">
                <a:solidFill>
                  <a:sysClr val="window" lastClr="FFFFFF"/>
                </a:solidFill>
              </a:rPr>
              <a:t>Monetary Policy: Tools</a:t>
            </a:r>
          </a:p>
        </p:txBody>
      </p:sp>
      <p:graphicFrame>
        <p:nvGraphicFramePr>
          <p:cNvPr id="5" name="Content Placeholder 5"/>
          <p:cNvGraphicFramePr>
            <a:graphicFrameLocks/>
          </p:cNvGraphicFramePr>
          <p:nvPr>
            <p:extLst/>
          </p:nvPr>
        </p:nvGraphicFramePr>
        <p:xfrm>
          <a:off x="53579" y="837957"/>
          <a:ext cx="6624058" cy="577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Notched Right Arrow 1"/>
          <p:cNvSpPr/>
          <p:nvPr/>
        </p:nvSpPr>
        <p:spPr>
          <a:xfrm>
            <a:off x="4773336" y="5885532"/>
            <a:ext cx="4326055" cy="847288"/>
          </a:xfrm>
          <a:prstGeom prst="notchedRightArrow">
            <a:avLst>
              <a:gd name="adj1" fmla="val 100000"/>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effectLst>
                  <a:outerShdw blurRad="38100" dist="38100" dir="2700000" algn="tl">
                    <a:srgbClr val="000000">
                      <a:alpha val="43137"/>
                    </a:srgbClr>
                  </a:outerShdw>
                </a:effectLst>
              </a:rPr>
              <a:t>…Limitations of Monetary Policy &amp; </a:t>
            </a:r>
          </a:p>
          <a:p>
            <a:pPr algn="ctr"/>
            <a:r>
              <a:rPr lang="en-US" sz="2000" dirty="0" smtClean="0">
                <a:effectLst>
                  <a:outerShdw blurRad="38100" dist="38100" dir="2700000" algn="tl">
                    <a:srgbClr val="000000">
                      <a:alpha val="43137"/>
                    </a:srgbClr>
                  </a:outerShdw>
                </a:effectLst>
              </a:rPr>
              <a:t>Mains Answer Writing Practice</a:t>
            </a:r>
            <a:endParaRPr lang="en-US" sz="2000" dirty="0">
              <a:effectLst>
                <a:outerShdw blurRad="38100" dist="38100" dir="2700000" algn="tl">
                  <a:srgbClr val="000000">
                    <a:alpha val="43137"/>
                  </a:srgbClr>
                </a:outerShdw>
              </a:effectLst>
            </a:endParaRPr>
          </a:p>
        </p:txBody>
      </p:sp>
      <p:sp>
        <p:nvSpPr>
          <p:cNvPr id="3" name="Right Arrow 2"/>
          <p:cNvSpPr/>
          <p:nvPr/>
        </p:nvSpPr>
        <p:spPr>
          <a:xfrm rot="20899872">
            <a:off x="5872294" y="682106"/>
            <a:ext cx="1736521" cy="112152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Volume of credit</a:t>
            </a:r>
            <a:endParaRPr lang="en-US" dirty="0"/>
          </a:p>
        </p:txBody>
      </p:sp>
      <p:sp>
        <p:nvSpPr>
          <p:cNvPr id="7" name="Right Arrow 6"/>
          <p:cNvSpPr/>
          <p:nvPr/>
        </p:nvSpPr>
        <p:spPr>
          <a:xfrm rot="957930">
            <a:off x="5897573" y="3646191"/>
            <a:ext cx="1736521" cy="112152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Distribution of credit</a:t>
            </a:r>
            <a:endParaRPr lang="en-US" dirty="0"/>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13" y="723916"/>
            <a:ext cx="604188" cy="604188"/>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01" y="3724241"/>
            <a:ext cx="604188" cy="604188"/>
          </a:xfrm>
          <a:prstGeom prst="rect">
            <a:avLst/>
          </a:prstGeom>
        </p:spPr>
      </p:pic>
    </p:spTree>
    <p:extLst>
      <p:ext uri="{BB962C8B-B14F-4D97-AF65-F5344CB8AC3E}">
        <p14:creationId xmlns:p14="http://schemas.microsoft.com/office/powerpoint/2010/main" val="37001377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67058"/>
            <a:ext cx="8925886" cy="5788735"/>
          </a:xfrm>
          <a:prstGeom prst="rect">
            <a:avLst/>
          </a:prstGeom>
        </p:spPr>
      </p:pic>
      <p:sp>
        <p:nvSpPr>
          <p:cNvPr id="7" name="Rectangular Callout 6"/>
          <p:cNvSpPr/>
          <p:nvPr/>
        </p:nvSpPr>
        <p:spPr>
          <a:xfrm>
            <a:off x="1149292" y="2933701"/>
            <a:ext cx="7902429" cy="3802660"/>
          </a:xfrm>
          <a:prstGeom prst="wedgeRectCallout">
            <a:avLst>
              <a:gd name="adj1" fmla="val -30355"/>
              <a:gd name="adj2" fmla="val -735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u="sng" dirty="0" smtClean="0">
                <a:effectLst>
                  <a:outerShdw blurRad="38100" dist="38100" dir="2700000" algn="tl">
                    <a:srgbClr val="000000">
                      <a:alpha val="43137"/>
                    </a:srgbClr>
                  </a:outerShdw>
                </a:effectLst>
              </a:rPr>
              <a:t>Used pre-LPG era, but mostly ineffective, why?</a:t>
            </a:r>
          </a:p>
          <a:p>
            <a:pPr marL="285750" indent="-285750">
              <a:buFont typeface="Arial" panose="020B0604020202020204" pitchFamily="34" charset="0"/>
              <a:buChar char="•"/>
            </a:pPr>
            <a:r>
              <a:rPr lang="en-US" sz="3200" dirty="0">
                <a:effectLst>
                  <a:outerShdw blurRad="38100" dist="38100" dir="2700000" algn="tl">
                    <a:srgbClr val="000000">
                      <a:alpha val="43137"/>
                    </a:srgbClr>
                  </a:outerShdw>
                </a:effectLst>
              </a:rPr>
              <a:t>Have been used </a:t>
            </a:r>
            <a:r>
              <a:rPr lang="en-US" sz="3200" dirty="0" smtClean="0">
                <a:effectLst>
                  <a:outerShdw blurRad="38100" dist="38100" dir="2700000" algn="tl">
                    <a:srgbClr val="000000">
                      <a:alpha val="43137"/>
                    </a:srgbClr>
                  </a:outerShdw>
                </a:effectLst>
              </a:rPr>
              <a:t>to combat inflation in cotton</a:t>
            </a:r>
            <a:r>
              <a:rPr lang="en-US" sz="3200" dirty="0">
                <a:effectLst>
                  <a:outerShdw blurRad="38100" dist="38100" dir="2700000" algn="tl">
                    <a:srgbClr val="000000">
                      <a:alpha val="43137"/>
                    </a:srgbClr>
                  </a:outerShdw>
                </a:effectLst>
              </a:rPr>
              <a:t>, sugar, oilseeds, oil and metals</a:t>
            </a:r>
            <a:r>
              <a:rPr lang="en-US" sz="3200" dirty="0" smtClean="0">
                <a:effectLst>
                  <a:outerShdw blurRad="38100" dist="38100" dir="2700000" algn="tl">
                    <a:srgbClr val="000000">
                      <a:alpha val="43137"/>
                    </a:srgbClr>
                  </a:outerShdw>
                </a:effectLst>
              </a:rPr>
              <a:t>. But </a:t>
            </a:r>
            <a:r>
              <a:rPr lang="en-US" sz="3200" dirty="0">
                <a:effectLst>
                  <a:outerShdw blurRad="38100" dist="38100" dir="2700000" algn="tl">
                    <a:srgbClr val="000000">
                      <a:alpha val="43137"/>
                    </a:srgbClr>
                  </a:outerShdw>
                </a:effectLst>
              </a:rPr>
              <a:t>Supply side constrains + SCC = more </a:t>
            </a:r>
            <a:r>
              <a:rPr lang="en-US" sz="3200" dirty="0" smtClean="0">
                <a:effectLst>
                  <a:outerShdw blurRad="38100" dist="38100" dir="2700000" algn="tl">
                    <a:srgbClr val="000000">
                      <a:alpha val="43137"/>
                    </a:srgbClr>
                  </a:outerShdw>
                </a:effectLst>
              </a:rPr>
              <a:t>inflation since genuine trader can’t buy!</a:t>
            </a:r>
            <a:endParaRPr lang="en-US" sz="3200"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sz="3200" dirty="0" smtClean="0">
                <a:effectLst>
                  <a:outerShdw blurRad="38100" dist="38100" dir="2700000" algn="tl">
                    <a:srgbClr val="000000">
                      <a:alpha val="43137"/>
                    </a:srgbClr>
                  </a:outerShdw>
                </a:effectLst>
              </a:rPr>
              <a:t>Speculative traders used </a:t>
            </a:r>
            <a:r>
              <a:rPr lang="en-US" sz="3200" dirty="0">
                <a:effectLst>
                  <a:outerShdw blurRad="38100" dist="38100" dir="2700000" algn="tl">
                    <a:srgbClr val="000000">
                      <a:alpha val="43137"/>
                    </a:srgbClr>
                  </a:outerShdw>
                </a:effectLst>
              </a:rPr>
              <a:t>Black money and non-bank </a:t>
            </a:r>
            <a:r>
              <a:rPr lang="en-US" sz="3200" dirty="0" smtClean="0">
                <a:effectLst>
                  <a:outerShdw blurRad="38100" dist="38100" dir="2700000" algn="tl">
                    <a:srgbClr val="000000">
                      <a:alpha val="43137"/>
                    </a:srgbClr>
                  </a:outerShdw>
                </a:effectLst>
              </a:rPr>
              <a:t>finance for commodity hoarding.</a:t>
            </a:r>
          </a:p>
          <a:p>
            <a:pPr marL="285750" indent="-285750">
              <a:buFont typeface="Arial" panose="020B0604020202020204" pitchFamily="34" charset="0"/>
              <a:buChar char="•"/>
            </a:pPr>
            <a:r>
              <a:rPr lang="en-US" sz="3200" dirty="0" smtClean="0">
                <a:effectLst>
                  <a:outerShdw blurRad="38100" dist="38100" dir="2700000" algn="tl">
                    <a:srgbClr val="000000">
                      <a:alpha val="43137"/>
                    </a:srgbClr>
                  </a:outerShdw>
                </a:effectLst>
              </a:rPr>
              <a:t>+lax monitoring and loopholes</a:t>
            </a:r>
          </a:p>
        </p:txBody>
      </p:sp>
    </p:spTree>
    <p:extLst>
      <p:ext uri="{BB962C8B-B14F-4D97-AF65-F5344CB8AC3E}">
        <p14:creationId xmlns:p14="http://schemas.microsoft.com/office/powerpoint/2010/main" val="27889365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3988" y="453006"/>
          <a:ext cx="7421271" cy="6761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sz="2400" dirty="0" smtClean="0"/>
              <a:t>Selective credit control : “Distribution” of credit [</a:t>
            </a:r>
            <a:r>
              <a:rPr lang="en-US" sz="2400" dirty="0" err="1" smtClean="0"/>
              <a:t>qunt</a:t>
            </a:r>
            <a:r>
              <a:rPr lang="en-US" sz="2400" dirty="0" smtClean="0"/>
              <a:t>- “volume” of credit]</a:t>
            </a:r>
            <a:endParaRPr lang="en-US" sz="2400" dirty="0"/>
          </a:p>
        </p:txBody>
      </p:sp>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306383" y="5214448"/>
            <a:ext cx="2161297" cy="1450771"/>
          </a:xfrm>
          <a:prstGeom prst="rect">
            <a:avLst/>
          </a:prstGeom>
        </p:spPr>
      </p:pic>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43307" y="1016558"/>
            <a:ext cx="1700693" cy="1275520"/>
          </a:xfrm>
          <a:prstGeom prst="rect">
            <a:avLst/>
          </a:prstGeom>
        </p:spPr>
      </p:pic>
      <p:pic>
        <p:nvPicPr>
          <p:cNvPr id="5" name="Picture 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820249" y="2082977"/>
            <a:ext cx="2499920" cy="1696375"/>
          </a:xfrm>
          <a:prstGeom prst="rect">
            <a:avLst/>
          </a:prstGeom>
        </p:spPr>
      </p:pic>
      <p:pic>
        <p:nvPicPr>
          <p:cNvPr id="8" name="Picture 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306383" y="3447235"/>
            <a:ext cx="1974539" cy="1767213"/>
          </a:xfrm>
          <a:prstGeom prst="rect">
            <a:avLst/>
          </a:prstGeom>
        </p:spPr>
      </p:pic>
      <p:pic>
        <p:nvPicPr>
          <p:cNvPr id="9" name="Picture 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237065" y="829597"/>
            <a:ext cx="1462481" cy="1462481"/>
          </a:xfrm>
          <a:prstGeom prst="rect">
            <a:avLst/>
          </a:prstGeom>
        </p:spPr>
      </p:pic>
      <p:pic>
        <p:nvPicPr>
          <p:cNvPr id="12" name="Picture 1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317407" y="3691156"/>
            <a:ext cx="1279373" cy="1279373"/>
          </a:xfrm>
          <a:prstGeom prst="rect">
            <a:avLst/>
          </a:prstGeom>
        </p:spPr>
      </p:pic>
    </p:spTree>
    <p:extLst>
      <p:ext uri="{BB962C8B-B14F-4D97-AF65-F5344CB8AC3E}">
        <p14:creationId xmlns:p14="http://schemas.microsoft.com/office/powerpoint/2010/main" val="10350549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118163827"/>
              </p:ext>
            </p:extLst>
          </p:nvPr>
        </p:nvGraphicFramePr>
        <p:xfrm>
          <a:off x="-4738763" y="795523"/>
          <a:ext cx="8797925" cy="5313363"/>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Why PSL?</a:t>
            </a:r>
            <a:endParaRPr lang="en-US" dirty="0"/>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98660" y="2121079"/>
            <a:ext cx="1532963" cy="2348896"/>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55456" y="901709"/>
            <a:ext cx="1219370" cy="1219370"/>
          </a:xfrm>
          <a:prstGeom prst="rect">
            <a:avLst/>
          </a:prstGeom>
        </p:spPr>
      </p:pic>
      <p:graphicFrame>
        <p:nvGraphicFramePr>
          <p:cNvPr id="5" name="Diagram 4"/>
          <p:cNvGraphicFramePr/>
          <p:nvPr>
            <p:extLst>
              <p:ext uri="{D42A27DB-BD31-4B8C-83A1-F6EECF244321}">
                <p14:modId xmlns:p14="http://schemas.microsoft.com/office/powerpoint/2010/main" val="337412302"/>
              </p:ext>
            </p:extLst>
          </p:nvPr>
        </p:nvGraphicFramePr>
        <p:xfrm>
          <a:off x="2420815" y="728784"/>
          <a:ext cx="6096000" cy="374119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7" name="Rectangle 6"/>
          <p:cNvSpPr/>
          <p:nvPr/>
        </p:nvSpPr>
        <p:spPr>
          <a:xfrm>
            <a:off x="3833446" y="4695092"/>
            <a:ext cx="3253154" cy="668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Post-LPG</a:t>
            </a:r>
            <a:endParaRPr lang="en-US" sz="4000" dirty="0"/>
          </a:p>
        </p:txBody>
      </p:sp>
      <p:sp>
        <p:nvSpPr>
          <p:cNvPr id="8" name="Rectangle 7"/>
          <p:cNvSpPr/>
          <p:nvPr/>
        </p:nvSpPr>
        <p:spPr>
          <a:xfrm>
            <a:off x="3727938" y="795522"/>
            <a:ext cx="3815862" cy="60624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0829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122329758"/>
              </p:ext>
            </p:extLst>
          </p:nvPr>
        </p:nvGraphicFramePr>
        <p:xfrm>
          <a:off x="153988" y="720969"/>
          <a:ext cx="8797925" cy="5908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Why industrialists were getting so much loans till late-60s?</a:t>
            </a:r>
            <a:endParaRPr lang="en-US" dirty="0"/>
          </a:p>
        </p:txBody>
      </p:sp>
    </p:spTree>
    <p:extLst>
      <p:ext uri="{BB962C8B-B14F-4D97-AF65-F5344CB8AC3E}">
        <p14:creationId xmlns:p14="http://schemas.microsoft.com/office/powerpoint/2010/main" val="20872882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670C5724-08F4-4D52-9AE3-213E53CD86B2}"/>
                                            </p:graphicEl>
                                          </p:spTgt>
                                        </p:tgtEl>
                                        <p:attrNameLst>
                                          <p:attrName>style.visibility</p:attrName>
                                        </p:attrNameLst>
                                      </p:cBhvr>
                                      <p:to>
                                        <p:strVal val="visible"/>
                                      </p:to>
                                    </p:set>
                                    <p:animEffect transition="in" filter="fade">
                                      <p:cBhvr>
                                        <p:cTn id="7" dur="500"/>
                                        <p:tgtEl>
                                          <p:spTgt spid="4">
                                            <p:graphicEl>
                                              <a:dgm id="{670C5724-08F4-4D52-9AE3-213E53CD86B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781BB88A-8806-4C68-B183-89519FD372BA}"/>
                                            </p:graphicEl>
                                          </p:spTgt>
                                        </p:tgtEl>
                                        <p:attrNameLst>
                                          <p:attrName>style.visibility</p:attrName>
                                        </p:attrNameLst>
                                      </p:cBhvr>
                                      <p:to>
                                        <p:strVal val="visible"/>
                                      </p:to>
                                    </p:set>
                                    <p:animEffect transition="in" filter="fade">
                                      <p:cBhvr>
                                        <p:cTn id="10" dur="500"/>
                                        <p:tgtEl>
                                          <p:spTgt spid="4">
                                            <p:graphicEl>
                                              <a:dgm id="{781BB88A-8806-4C68-B183-89519FD372BA}"/>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94891E4A-3A2E-4C6D-B020-EE0403DC5D9C}"/>
                                            </p:graphicEl>
                                          </p:spTgt>
                                        </p:tgtEl>
                                        <p:attrNameLst>
                                          <p:attrName>style.visibility</p:attrName>
                                        </p:attrNameLst>
                                      </p:cBhvr>
                                      <p:to>
                                        <p:strVal val="visible"/>
                                      </p:to>
                                    </p:set>
                                    <p:animEffect transition="in" filter="fade">
                                      <p:cBhvr>
                                        <p:cTn id="15" dur="500"/>
                                        <p:tgtEl>
                                          <p:spTgt spid="4">
                                            <p:graphicEl>
                                              <a:dgm id="{94891E4A-3A2E-4C6D-B020-EE0403DC5D9C}"/>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54BEC399-DE0F-4CB6-8964-00697AC3A142}"/>
                                            </p:graphicEl>
                                          </p:spTgt>
                                        </p:tgtEl>
                                        <p:attrNameLst>
                                          <p:attrName>style.visibility</p:attrName>
                                        </p:attrNameLst>
                                      </p:cBhvr>
                                      <p:to>
                                        <p:strVal val="visible"/>
                                      </p:to>
                                    </p:set>
                                    <p:animEffect transition="in" filter="fade">
                                      <p:cBhvr>
                                        <p:cTn id="20" dur="500"/>
                                        <p:tgtEl>
                                          <p:spTgt spid="4">
                                            <p:graphicEl>
                                              <a:dgm id="{54BEC399-DE0F-4CB6-8964-00697AC3A142}"/>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0380FF44-A44D-4463-9BA4-CB9C5565AE8E}"/>
                                            </p:graphicEl>
                                          </p:spTgt>
                                        </p:tgtEl>
                                        <p:attrNameLst>
                                          <p:attrName>style.visibility</p:attrName>
                                        </p:attrNameLst>
                                      </p:cBhvr>
                                      <p:to>
                                        <p:strVal val="visible"/>
                                      </p:to>
                                    </p:set>
                                    <p:animEffect transition="in" filter="fade">
                                      <p:cBhvr>
                                        <p:cTn id="23" dur="500"/>
                                        <p:tgtEl>
                                          <p:spTgt spid="4">
                                            <p:graphicEl>
                                              <a:dgm id="{0380FF44-A44D-4463-9BA4-CB9C5565AE8E}"/>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CCAFA3E9-5039-4CC7-A4A2-99AE8C97ECF1}"/>
                                            </p:graphicEl>
                                          </p:spTgt>
                                        </p:tgtEl>
                                        <p:attrNameLst>
                                          <p:attrName>style.visibility</p:attrName>
                                        </p:attrNameLst>
                                      </p:cBhvr>
                                      <p:to>
                                        <p:strVal val="visible"/>
                                      </p:to>
                                    </p:set>
                                    <p:animEffect transition="in" filter="fade">
                                      <p:cBhvr>
                                        <p:cTn id="28" dur="500"/>
                                        <p:tgtEl>
                                          <p:spTgt spid="4">
                                            <p:graphicEl>
                                              <a:dgm id="{CCAFA3E9-5039-4CC7-A4A2-99AE8C97ECF1}"/>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graphicEl>
                                              <a:dgm id="{073B50E0-47FE-4177-B858-1B20EDC6A3A6}"/>
                                            </p:graphicEl>
                                          </p:spTgt>
                                        </p:tgtEl>
                                        <p:attrNameLst>
                                          <p:attrName>style.visibility</p:attrName>
                                        </p:attrNameLst>
                                      </p:cBhvr>
                                      <p:to>
                                        <p:strVal val="visible"/>
                                      </p:to>
                                    </p:set>
                                    <p:animEffect transition="in" filter="fade">
                                      <p:cBhvr>
                                        <p:cTn id="33" dur="500"/>
                                        <p:tgtEl>
                                          <p:spTgt spid="4">
                                            <p:graphicEl>
                                              <a:dgm id="{073B50E0-47FE-4177-B858-1B20EDC6A3A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graphicEl>
                                              <a:dgm id="{E7F5AFED-0F7C-42E9-BBD1-7471C46E3242}"/>
                                            </p:graphicEl>
                                          </p:spTgt>
                                        </p:tgtEl>
                                        <p:attrNameLst>
                                          <p:attrName>style.visibility</p:attrName>
                                        </p:attrNameLst>
                                      </p:cBhvr>
                                      <p:to>
                                        <p:strVal val="visible"/>
                                      </p:to>
                                    </p:set>
                                    <p:animEffect transition="in" filter="fade">
                                      <p:cBhvr>
                                        <p:cTn id="36" dur="500"/>
                                        <p:tgtEl>
                                          <p:spTgt spid="4">
                                            <p:graphicEl>
                                              <a:dgm id="{E7F5AFED-0F7C-42E9-BBD1-7471C46E3242}"/>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graphicEl>
                                              <a:dgm id="{78327D54-B99B-403E-8B2D-A95B24C2C863}"/>
                                            </p:graphicEl>
                                          </p:spTgt>
                                        </p:tgtEl>
                                        <p:attrNameLst>
                                          <p:attrName>style.visibility</p:attrName>
                                        </p:attrNameLst>
                                      </p:cBhvr>
                                      <p:to>
                                        <p:strVal val="visible"/>
                                      </p:to>
                                    </p:set>
                                    <p:animEffect transition="in" filter="fade">
                                      <p:cBhvr>
                                        <p:cTn id="41" dur="500"/>
                                        <p:tgtEl>
                                          <p:spTgt spid="4">
                                            <p:graphicEl>
                                              <a:dgm id="{78327D54-B99B-403E-8B2D-A95B24C2C86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theme/theme1.xml><?xml version="1.0" encoding="utf-8"?>
<a:theme xmlns:a="http://schemas.openxmlformats.org/drawingml/2006/main" name="BRIJ43_PURPLE">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43_PURPLE" id="{71D136E7-6F78-4BF7-BA01-118DB2740D68}" vid="{4BE201D0-9AAE-4FEA-95F3-FEA78495D0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BRIJ43_PURPLE</Template>
  <TotalTime>995</TotalTime>
  <Words>3632</Words>
  <Application>Microsoft Office PowerPoint</Application>
  <PresentationFormat>On-screen Show (4:3)</PresentationFormat>
  <Paragraphs>639</Paragraphs>
  <Slides>55</Slides>
  <Notes>37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55</vt:i4>
      </vt:variant>
    </vt:vector>
  </HeadingPairs>
  <TitlesOfParts>
    <vt:vector size="69" baseType="lpstr">
      <vt:lpstr>Arial</vt:lpstr>
      <vt:lpstr>Arial Narrow</vt:lpstr>
      <vt:lpstr>Arial Unicode MS</vt:lpstr>
      <vt:lpstr>Calibri</vt:lpstr>
      <vt:lpstr>Franklin Gothic Demi</vt:lpstr>
      <vt:lpstr>Franklin Gothic Demi Cond</vt:lpstr>
      <vt:lpstr>Franklin Gothic Heavy</vt:lpstr>
      <vt:lpstr>Franklin Gothic Medium Cond</vt:lpstr>
      <vt:lpstr>Kozuka Gothic Pro B</vt:lpstr>
      <vt:lpstr>MV Boli</vt:lpstr>
      <vt:lpstr>Segoe UI Black</vt:lpstr>
      <vt:lpstr>Segoe UI Semibold</vt:lpstr>
      <vt:lpstr>Wingdings</vt:lpstr>
      <vt:lpstr>BRIJ43_PURPLE</vt:lpstr>
      <vt:lpstr>BES171: Banking, Finance &amp; Insurance</vt:lpstr>
      <vt:lpstr>PowerPoint Presentation</vt:lpstr>
      <vt:lpstr>WHY SELECTIVE CREDIT CONTROL?</vt:lpstr>
      <vt:lpstr>Selective credit control : “Distribution” of credit [qunt- “volume” of credit]</vt:lpstr>
      <vt:lpstr>Making loans expensive or unavailable to non-priority sector</vt:lpstr>
      <vt:lpstr>PowerPoint Presentation</vt:lpstr>
      <vt:lpstr>Selective credit control : “Distribution” of credit [qunt- “volume” of credit]</vt:lpstr>
      <vt:lpstr>Why PSL?</vt:lpstr>
      <vt:lpstr>Why industrialists were getting so much loans till late-60s?</vt:lpstr>
      <vt:lpstr>Priority sector lending</vt:lpstr>
      <vt:lpstr>Priority Sector Lending (PSL)</vt:lpstr>
      <vt:lpstr>PSL applies to whom?</vt:lpstr>
      <vt:lpstr>April 2015: PSL norms revised</vt:lpstr>
      <vt:lpstr>New PSL:WEF 1/4/15; *=new cat.; Loan given to MFI also counts</vt:lpstr>
      <vt:lpstr>New PSL:WEF 1/4/15; *=new cat.; Loan given to MFI also counts</vt:lpstr>
      <vt:lpstr>New PSL:WEF 1/4/15; *=new cat.; Loan given to MFI also counts</vt:lpstr>
      <vt:lpstr>PSL Definition:10% loans should goto Weaker section</vt:lpstr>
      <vt:lpstr>PSL Definitions of MSME industry</vt:lpstr>
      <vt:lpstr>PSL: other categories [** new cat.] Technical Details</vt:lpstr>
      <vt:lpstr>PSL: other categories [** new cat.] Technical Details</vt:lpstr>
      <vt:lpstr>New PSL:WEF 1/4/15; *=new cat.; Loan given to MFI also counts</vt:lpstr>
      <vt:lpstr>PSL: What if targets not met?</vt:lpstr>
      <vt:lpstr>PowerPoint Presentation</vt:lpstr>
      <vt:lpstr>PSL: What if targets not met?</vt:lpstr>
      <vt:lpstr>Why PSL lending certificates?</vt:lpstr>
      <vt:lpstr>Priority sector lending certificate (2016,Apr) technical here</vt:lpstr>
      <vt:lpstr>Priority sector lending certificate</vt:lpstr>
      <vt:lpstr>Selective credit control : “Distribution” of credit</vt:lpstr>
      <vt:lpstr>Credit “Rationing” fiscal policy encroaches on monetary policy</vt:lpstr>
      <vt:lpstr>Interest Subvention scheme (ISS)</vt:lpstr>
      <vt:lpstr>Agriculture loan targets: “Incrementalism”</vt:lpstr>
      <vt:lpstr>PowerPoint Presentation</vt:lpstr>
      <vt:lpstr>PowerPoint Presentation</vt:lpstr>
      <vt:lpstr>Agri PSL: Criticism and reforms</vt:lpstr>
      <vt:lpstr>Agri PSL: Criticism and reforms</vt:lpstr>
      <vt:lpstr>PowerPoint Presentation</vt:lpstr>
      <vt:lpstr>Selective credit control : “Distribution” of credit [qunt- “volume” of credit]</vt:lpstr>
      <vt:lpstr>Consumer credit control: to boost automobile demand &amp; sales.</vt:lpstr>
      <vt:lpstr>Monetary Policy [Red: qualitative tools]</vt:lpstr>
      <vt:lpstr>PowerPoint Presentation</vt:lpstr>
      <vt:lpstr>Loan to Value / margin requirements ratio 60%</vt:lpstr>
      <vt:lpstr>Monetary Policy [Red: qualitative tools]</vt:lpstr>
      <vt:lpstr>PowerPoint Presentation</vt:lpstr>
      <vt:lpstr>Application of moral suasion[नैतिक दबाव]</vt:lpstr>
      <vt:lpstr>Application of Moral Suasion [नैतिक दबाव]</vt:lpstr>
      <vt:lpstr>Moral suasion  नैतिक दबाव</vt:lpstr>
      <vt:lpstr>PowerPoint Presentation</vt:lpstr>
      <vt:lpstr>Qualitative Tools ►Direct Action: क्योकि लातो के भुत...</vt:lpstr>
      <vt:lpstr>Application </vt:lpstr>
      <vt:lpstr>Prevention of money laundering Act 2002</vt:lpstr>
      <vt:lpstr>Qualitative Tools ► Direct Action: kyoki laato ke bhoot….</vt:lpstr>
      <vt:lpstr>Penalty under Payment &amp; Settlement system Act</vt:lpstr>
      <vt:lpstr>Qualitative Tools ► Direct Action: kyoki laato ke bhoot….</vt:lpstr>
      <vt:lpstr>PowerPoint Presentation</vt:lpstr>
      <vt:lpstr>PowerPoint Presentation</vt:lpstr>
    </vt:vector>
  </TitlesOfParts>
  <Company>The Wolf School of Witchers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dc:creator>
  <cp:lastModifiedBy>Mrunal Pate</cp:lastModifiedBy>
  <cp:revision>723</cp:revision>
  <dcterms:created xsi:type="dcterms:W3CDTF">2017-02-17T14:02:42Z</dcterms:created>
  <dcterms:modified xsi:type="dcterms:W3CDTF">2017-04-06T08:49:01Z</dcterms:modified>
</cp:coreProperties>
</file>